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4" r:id="rId23"/>
    <p:sldId id="321" r:id="rId24"/>
    <p:sldId id="322" r:id="rId25"/>
    <p:sldId id="323"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11FBB-59CA-8CFF-1587-FA7FF5890314}" name="Rohit Gupta" initials="RG" userId="Rohit Gupta" providerId="None"/>
  <p188:author id="{111AECF8-218A-71EE-7E09-BD17C3C04D86}" name="Bailey, Tiffany" initials="BT" userId="S::tbailey@aretum.com::e345489a-d260-4e78-b2a4-f5f4d9e4cf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10" autoAdjust="0"/>
    <p:restoredTop sz="94660"/>
  </p:normalViewPr>
  <p:slideViewPr>
    <p:cSldViewPr snapToGrid="0">
      <p:cViewPr varScale="1">
        <p:scale>
          <a:sx n="68" d="100"/>
          <a:sy n="68" d="100"/>
        </p:scale>
        <p:origin x="304" y="2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jpeg"/><Relationship Id="rId7" Type="http://schemas.openxmlformats.org/officeDocument/2006/relationships/image" Target="../media/image4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4.jpeg"/><Relationship Id="rId7" Type="http://schemas.openxmlformats.org/officeDocument/2006/relationships/image" Target="../media/image4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8.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image" Target="../media/image11.jpeg"/><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19" Type="http://schemas.openxmlformats.org/officeDocument/2006/relationships/image" Target="../media/image63.pn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12.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11.jpeg"/><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13.svg"/><Relationship Id="rId9" Type="http://schemas.openxmlformats.org/officeDocument/2006/relationships/image" Target="../media/image69.png"/><Relationship Id="rId14" Type="http://schemas.openxmlformats.org/officeDocument/2006/relationships/image" Target="../media/image74.sv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2.png"/><Relationship Id="rId7" Type="http://schemas.openxmlformats.org/officeDocument/2006/relationships/image" Target="../media/image79.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12.png"/><Relationship Id="rId7" Type="http://schemas.openxmlformats.org/officeDocument/2006/relationships/image" Target="../media/image8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13.sv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2.png"/><Relationship Id="rId7" Type="http://schemas.openxmlformats.org/officeDocument/2006/relationships/image" Target="../media/image9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13.svg"/><Relationship Id="rId9" Type="http://schemas.openxmlformats.org/officeDocument/2006/relationships/image" Target="../media/image93.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3.svg"/><Relationship Id="rId9" Type="http://schemas.openxmlformats.org/officeDocument/2006/relationships/image" Target="../media/image24.png"/><Relationship Id="rId1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2.png"/><Relationship Id="rId7"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2.png"/><Relationship Id="rId7"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2.png"/><Relationship Id="rId7"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24127" y="6422738"/>
            <a:ext cx="8623247" cy="1438132"/>
            <a:chOff x="0" y="0"/>
            <a:chExt cx="7835748" cy="978935"/>
          </a:xfrm>
        </p:grpSpPr>
        <p:sp>
          <p:nvSpPr>
            <p:cNvPr id="4" name="Freeform 4"/>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2875" y="8442308"/>
            <a:ext cx="9684007" cy="1803281"/>
            <a:chOff x="0" y="0"/>
            <a:chExt cx="5433094" cy="698500"/>
          </a:xfrm>
        </p:grpSpPr>
        <p:sp>
          <p:nvSpPr>
            <p:cNvPr id="7" name="Freeform 7"/>
            <p:cNvSpPr/>
            <p:nvPr/>
          </p:nvSpPr>
          <p:spPr>
            <a:xfrm>
              <a:off x="2120" y="0"/>
              <a:ext cx="5428854" cy="698500"/>
            </a:xfrm>
            <a:custGeom>
              <a:avLst/>
              <a:gdLst/>
              <a:ahLst/>
              <a:cxnLst/>
              <a:rect l="l" t="t" r="r" b="b"/>
              <a:pathLst>
                <a:path w="5428854" h="698500">
                  <a:moveTo>
                    <a:pt x="5425422" y="358792"/>
                  </a:moveTo>
                  <a:lnTo>
                    <a:pt x="5233325" y="688958"/>
                  </a:lnTo>
                  <a:cubicBezTo>
                    <a:pt x="5229888" y="694866"/>
                    <a:pt x="5223569" y="698500"/>
                    <a:pt x="5216734" y="698500"/>
                  </a:cubicBezTo>
                  <a:lnTo>
                    <a:pt x="212119" y="698500"/>
                  </a:lnTo>
                  <a:cubicBezTo>
                    <a:pt x="205285" y="698500"/>
                    <a:pt x="198966" y="694866"/>
                    <a:pt x="195528" y="688958"/>
                  </a:cubicBezTo>
                  <a:lnTo>
                    <a:pt x="3432" y="358792"/>
                  </a:lnTo>
                  <a:cubicBezTo>
                    <a:pt x="0" y="352893"/>
                    <a:pt x="0" y="345607"/>
                    <a:pt x="3432" y="339708"/>
                  </a:cubicBezTo>
                  <a:lnTo>
                    <a:pt x="195528" y="9542"/>
                  </a:lnTo>
                  <a:cubicBezTo>
                    <a:pt x="198966" y="3634"/>
                    <a:pt x="205285" y="0"/>
                    <a:pt x="212119" y="0"/>
                  </a:cubicBezTo>
                  <a:lnTo>
                    <a:pt x="5216734" y="0"/>
                  </a:lnTo>
                  <a:cubicBezTo>
                    <a:pt x="5223569" y="0"/>
                    <a:pt x="5229888" y="3634"/>
                    <a:pt x="5233325" y="9542"/>
                  </a:cubicBezTo>
                  <a:lnTo>
                    <a:pt x="5425422" y="339708"/>
                  </a:lnTo>
                  <a:cubicBezTo>
                    <a:pt x="5428854" y="345607"/>
                    <a:pt x="5428854" y="352893"/>
                    <a:pt x="5425422" y="35879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520449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3360" y="691420"/>
            <a:ext cx="8340515" cy="1247907"/>
            <a:chOff x="0" y="0"/>
            <a:chExt cx="5096362" cy="698500"/>
          </a:xfrm>
        </p:grpSpPr>
        <p:sp>
          <p:nvSpPr>
            <p:cNvPr id="10" name="Freeform 10"/>
            <p:cNvSpPr/>
            <p:nvPr/>
          </p:nvSpPr>
          <p:spPr>
            <a:xfrm>
              <a:off x="1633" y="0"/>
              <a:ext cx="5093096" cy="698500"/>
            </a:xfrm>
            <a:custGeom>
              <a:avLst/>
              <a:gdLst/>
              <a:ahLst/>
              <a:cxnLst/>
              <a:rect l="l" t="t" r="r" b="b"/>
              <a:pathLst>
                <a:path w="5093096" h="698500">
                  <a:moveTo>
                    <a:pt x="5090453" y="356600"/>
                  </a:moveTo>
                  <a:lnTo>
                    <a:pt x="4895805" y="691150"/>
                  </a:lnTo>
                  <a:cubicBezTo>
                    <a:pt x="4893157" y="695701"/>
                    <a:pt x="4888290" y="698500"/>
                    <a:pt x="4883026" y="698500"/>
                  </a:cubicBezTo>
                  <a:lnTo>
                    <a:pt x="210070" y="698500"/>
                  </a:lnTo>
                  <a:cubicBezTo>
                    <a:pt x="204806" y="698500"/>
                    <a:pt x="199938" y="695701"/>
                    <a:pt x="197291" y="691150"/>
                  </a:cubicBezTo>
                  <a:lnTo>
                    <a:pt x="2643" y="356600"/>
                  </a:lnTo>
                  <a:cubicBezTo>
                    <a:pt x="0" y="352056"/>
                    <a:pt x="0" y="346444"/>
                    <a:pt x="2643" y="341900"/>
                  </a:cubicBezTo>
                  <a:lnTo>
                    <a:pt x="197291" y="7350"/>
                  </a:lnTo>
                  <a:cubicBezTo>
                    <a:pt x="199938" y="2799"/>
                    <a:pt x="204806" y="0"/>
                    <a:pt x="210070" y="0"/>
                  </a:cubicBezTo>
                  <a:lnTo>
                    <a:pt x="4883026" y="0"/>
                  </a:lnTo>
                  <a:cubicBezTo>
                    <a:pt x="4888290" y="0"/>
                    <a:pt x="4893157" y="2799"/>
                    <a:pt x="4895805" y="7350"/>
                  </a:cubicBezTo>
                  <a:lnTo>
                    <a:pt x="5090453" y="341900"/>
                  </a:lnTo>
                  <a:cubicBezTo>
                    <a:pt x="5093096" y="346444"/>
                    <a:pt x="5093096" y="352056"/>
                    <a:pt x="5090453" y="356600"/>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1" name="TextBox 11"/>
            <p:cNvSpPr txBox="1"/>
            <p:nvPr/>
          </p:nvSpPr>
          <p:spPr>
            <a:xfrm>
              <a:off x="114300" y="-38100"/>
              <a:ext cx="486776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8298747" y="5345464"/>
            <a:ext cx="8164416" cy="2575183"/>
            <a:chOff x="0" y="0"/>
            <a:chExt cx="2214539" cy="698500"/>
          </a:xfrm>
        </p:grpSpPr>
        <p:sp>
          <p:nvSpPr>
            <p:cNvPr id="13" name="Freeform 13"/>
            <p:cNvSpPr/>
            <p:nvPr/>
          </p:nvSpPr>
          <p:spPr>
            <a:xfrm>
              <a:off x="1286" y="0"/>
              <a:ext cx="2211968" cy="698500"/>
            </a:xfrm>
            <a:custGeom>
              <a:avLst/>
              <a:gdLst/>
              <a:ahLst/>
              <a:cxnLst/>
              <a:rect l="l" t="t" r="r" b="b"/>
              <a:pathLst>
                <a:path w="2211968" h="698500">
                  <a:moveTo>
                    <a:pt x="2209887" y="355036"/>
                  </a:moveTo>
                  <a:lnTo>
                    <a:pt x="2013420" y="692714"/>
                  </a:lnTo>
                  <a:cubicBezTo>
                    <a:pt x="2011336" y="696296"/>
                    <a:pt x="2007504" y="698500"/>
                    <a:pt x="2003359" y="698500"/>
                  </a:cubicBezTo>
                  <a:lnTo>
                    <a:pt x="208609" y="698500"/>
                  </a:lnTo>
                  <a:cubicBezTo>
                    <a:pt x="204464" y="698500"/>
                    <a:pt x="200632" y="696296"/>
                    <a:pt x="198547" y="692714"/>
                  </a:cubicBezTo>
                  <a:lnTo>
                    <a:pt x="2081" y="355036"/>
                  </a:lnTo>
                  <a:cubicBezTo>
                    <a:pt x="0" y="351459"/>
                    <a:pt x="0" y="347041"/>
                    <a:pt x="2081" y="343464"/>
                  </a:cubicBezTo>
                  <a:lnTo>
                    <a:pt x="198547" y="5786"/>
                  </a:lnTo>
                  <a:cubicBezTo>
                    <a:pt x="200632" y="2204"/>
                    <a:pt x="204464" y="0"/>
                    <a:pt x="208609" y="0"/>
                  </a:cubicBezTo>
                  <a:lnTo>
                    <a:pt x="2003359" y="0"/>
                  </a:lnTo>
                  <a:cubicBezTo>
                    <a:pt x="2007504" y="0"/>
                    <a:pt x="2011336" y="2204"/>
                    <a:pt x="2013420" y="5786"/>
                  </a:cubicBezTo>
                  <a:lnTo>
                    <a:pt x="2209887" y="343464"/>
                  </a:lnTo>
                  <a:cubicBezTo>
                    <a:pt x="2211968" y="347041"/>
                    <a:pt x="2211968" y="351459"/>
                    <a:pt x="2209887" y="35503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4" name="TextBox 14"/>
            <p:cNvSpPr txBox="1"/>
            <p:nvPr/>
          </p:nvSpPr>
          <p:spPr>
            <a:xfrm>
              <a:off x="114300" y="-38100"/>
              <a:ext cx="198593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7210721">
            <a:off x="12336496" y="1237041"/>
            <a:ext cx="6007488" cy="3074864"/>
            <a:chOff x="0" y="0"/>
            <a:chExt cx="1785332" cy="698500"/>
          </a:xfrm>
        </p:grpSpPr>
        <p:sp>
          <p:nvSpPr>
            <p:cNvPr id="16" name="Freeform 16"/>
            <p:cNvSpPr/>
            <p:nvPr/>
          </p:nvSpPr>
          <p:spPr>
            <a:xfrm>
              <a:off x="1467" y="0"/>
              <a:ext cx="1782397" cy="698500"/>
            </a:xfrm>
            <a:custGeom>
              <a:avLst/>
              <a:gdLst/>
              <a:ahLst/>
              <a:cxnLst/>
              <a:rect l="l" t="t" r="r" b="b"/>
              <a:pathLst>
                <a:path w="1782397" h="698500">
                  <a:moveTo>
                    <a:pt x="1780022" y="355856"/>
                  </a:moveTo>
                  <a:lnTo>
                    <a:pt x="1584508" y="691894"/>
                  </a:lnTo>
                  <a:cubicBezTo>
                    <a:pt x="1582129" y="695984"/>
                    <a:pt x="1577754" y="698500"/>
                    <a:pt x="1573023" y="698500"/>
                  </a:cubicBezTo>
                  <a:lnTo>
                    <a:pt x="209375" y="698500"/>
                  </a:lnTo>
                  <a:cubicBezTo>
                    <a:pt x="204644" y="698500"/>
                    <a:pt x="200269" y="695984"/>
                    <a:pt x="197890" y="691894"/>
                  </a:cubicBezTo>
                  <a:lnTo>
                    <a:pt x="2376" y="355856"/>
                  </a:lnTo>
                  <a:cubicBezTo>
                    <a:pt x="0" y="351772"/>
                    <a:pt x="0" y="346728"/>
                    <a:pt x="2376" y="342644"/>
                  </a:cubicBezTo>
                  <a:lnTo>
                    <a:pt x="197890" y="6606"/>
                  </a:lnTo>
                  <a:cubicBezTo>
                    <a:pt x="200269" y="2516"/>
                    <a:pt x="204644" y="0"/>
                    <a:pt x="209375" y="0"/>
                  </a:cubicBezTo>
                  <a:lnTo>
                    <a:pt x="1573023" y="0"/>
                  </a:lnTo>
                  <a:cubicBezTo>
                    <a:pt x="1577754" y="0"/>
                    <a:pt x="1582129" y="2516"/>
                    <a:pt x="1584508" y="6606"/>
                  </a:cubicBezTo>
                  <a:lnTo>
                    <a:pt x="1780022" y="342644"/>
                  </a:lnTo>
                  <a:cubicBezTo>
                    <a:pt x="1782397" y="346728"/>
                    <a:pt x="1782397" y="351772"/>
                    <a:pt x="1780022" y="35585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7" name="TextBox 17"/>
            <p:cNvSpPr txBox="1"/>
            <p:nvPr/>
          </p:nvSpPr>
          <p:spPr>
            <a:xfrm>
              <a:off x="114300" y="-38100"/>
              <a:ext cx="155673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7210721">
            <a:off x="8550543" y="1922175"/>
            <a:ext cx="5709823" cy="1275738"/>
            <a:chOff x="0" y="0"/>
            <a:chExt cx="3126277" cy="698500"/>
          </a:xfrm>
        </p:grpSpPr>
        <p:sp>
          <p:nvSpPr>
            <p:cNvPr id="19" name="Freeform 19"/>
            <p:cNvSpPr/>
            <p:nvPr/>
          </p:nvSpPr>
          <p:spPr>
            <a:xfrm>
              <a:off x="1760" y="0"/>
              <a:ext cx="3122756" cy="698500"/>
            </a:xfrm>
            <a:custGeom>
              <a:avLst/>
              <a:gdLst/>
              <a:ahLst/>
              <a:cxnLst/>
              <a:rect l="l" t="t" r="r" b="b"/>
              <a:pathLst>
                <a:path w="3122756" h="698500">
                  <a:moveTo>
                    <a:pt x="3119907" y="357172"/>
                  </a:moveTo>
                  <a:lnTo>
                    <a:pt x="2925926" y="690578"/>
                  </a:lnTo>
                  <a:cubicBezTo>
                    <a:pt x="2923072" y="695483"/>
                    <a:pt x="2917826" y="698500"/>
                    <a:pt x="2912151" y="698500"/>
                  </a:cubicBezTo>
                  <a:lnTo>
                    <a:pt x="210605" y="698500"/>
                  </a:lnTo>
                  <a:cubicBezTo>
                    <a:pt x="204931" y="698500"/>
                    <a:pt x="199684" y="695483"/>
                    <a:pt x="196831" y="690578"/>
                  </a:cubicBezTo>
                  <a:lnTo>
                    <a:pt x="2849" y="357172"/>
                  </a:lnTo>
                  <a:cubicBezTo>
                    <a:pt x="0" y="352275"/>
                    <a:pt x="0" y="346225"/>
                    <a:pt x="2849" y="341328"/>
                  </a:cubicBezTo>
                  <a:lnTo>
                    <a:pt x="196831" y="7922"/>
                  </a:lnTo>
                  <a:cubicBezTo>
                    <a:pt x="199684" y="3017"/>
                    <a:pt x="204931" y="0"/>
                    <a:pt x="210605" y="0"/>
                  </a:cubicBezTo>
                  <a:lnTo>
                    <a:pt x="2912151" y="0"/>
                  </a:lnTo>
                  <a:cubicBezTo>
                    <a:pt x="2917826" y="0"/>
                    <a:pt x="2923072" y="3017"/>
                    <a:pt x="2925926" y="7922"/>
                  </a:cubicBezTo>
                  <a:lnTo>
                    <a:pt x="3119907" y="341328"/>
                  </a:lnTo>
                  <a:cubicBezTo>
                    <a:pt x="3122756" y="346225"/>
                    <a:pt x="3122756" y="352275"/>
                    <a:pt x="3119907" y="35717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0" name="TextBox 20"/>
            <p:cNvSpPr txBox="1"/>
            <p:nvPr/>
          </p:nvSpPr>
          <p:spPr>
            <a:xfrm>
              <a:off x="114300" y="-38100"/>
              <a:ext cx="289767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1804593" y="2188553"/>
            <a:ext cx="6483407" cy="5571678"/>
            <a:chOff x="0" y="0"/>
            <a:chExt cx="812800" cy="698500"/>
          </a:xfrm>
        </p:grpSpPr>
        <p:sp>
          <p:nvSpPr>
            <p:cNvPr id="22" name="Freeform 22"/>
            <p:cNvSpPr/>
            <p:nvPr/>
          </p:nvSpPr>
          <p:spPr>
            <a:xfrm>
              <a:off x="4139" y="0"/>
              <a:ext cx="804521" cy="698500"/>
            </a:xfrm>
            <a:custGeom>
              <a:avLst/>
              <a:gdLst/>
              <a:ahLst/>
              <a:cxnLst/>
              <a:rect l="l" t="t" r="r" b="b"/>
              <a:pathLst>
                <a:path w="804521" h="698500">
                  <a:moveTo>
                    <a:pt x="797821" y="367882"/>
                  </a:moveTo>
                  <a:lnTo>
                    <a:pt x="616301" y="679868"/>
                  </a:lnTo>
                  <a:cubicBezTo>
                    <a:pt x="609590" y="691403"/>
                    <a:pt x="597251" y="698500"/>
                    <a:pt x="583905" y="698500"/>
                  </a:cubicBezTo>
                  <a:lnTo>
                    <a:pt x="220617" y="698500"/>
                  </a:lnTo>
                  <a:cubicBezTo>
                    <a:pt x="207271" y="698500"/>
                    <a:pt x="194932" y="691403"/>
                    <a:pt x="188221" y="679868"/>
                  </a:cubicBezTo>
                  <a:lnTo>
                    <a:pt x="6701" y="367882"/>
                  </a:lnTo>
                  <a:cubicBezTo>
                    <a:pt x="0" y="356364"/>
                    <a:pt x="0" y="342136"/>
                    <a:pt x="6701" y="330618"/>
                  </a:cubicBezTo>
                  <a:lnTo>
                    <a:pt x="188221" y="18632"/>
                  </a:lnTo>
                  <a:cubicBezTo>
                    <a:pt x="194932" y="7097"/>
                    <a:pt x="207271" y="0"/>
                    <a:pt x="220617" y="0"/>
                  </a:cubicBezTo>
                  <a:lnTo>
                    <a:pt x="583905" y="0"/>
                  </a:lnTo>
                  <a:cubicBezTo>
                    <a:pt x="597251" y="0"/>
                    <a:pt x="609590" y="7097"/>
                    <a:pt x="616301" y="18632"/>
                  </a:cubicBezTo>
                  <a:lnTo>
                    <a:pt x="797821" y="330618"/>
                  </a:lnTo>
                  <a:cubicBezTo>
                    <a:pt x="804522" y="342136"/>
                    <a:pt x="804522" y="356364"/>
                    <a:pt x="797821" y="36788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1910676" y="2458919"/>
            <a:ext cx="6062718" cy="5210148"/>
            <a:chOff x="0" y="0"/>
            <a:chExt cx="812800" cy="698500"/>
          </a:xfrm>
        </p:grpSpPr>
        <p:sp>
          <p:nvSpPr>
            <p:cNvPr id="25" name="Freeform 25"/>
            <p:cNvSpPr/>
            <p:nvPr/>
          </p:nvSpPr>
          <p:spPr>
            <a:xfrm>
              <a:off x="4427" y="0"/>
              <a:ext cx="803947" cy="698500"/>
            </a:xfrm>
            <a:custGeom>
              <a:avLst/>
              <a:gdLst/>
              <a:ahLst/>
              <a:cxnLst/>
              <a:rect l="l" t="t" r="r" b="b"/>
              <a:pathLst>
                <a:path w="803947" h="698500">
                  <a:moveTo>
                    <a:pt x="796780" y="369175"/>
                  </a:moveTo>
                  <a:lnTo>
                    <a:pt x="616766" y="678575"/>
                  </a:lnTo>
                  <a:cubicBezTo>
                    <a:pt x="609588" y="690911"/>
                    <a:pt x="596393" y="698500"/>
                    <a:pt x="582121" y="698500"/>
                  </a:cubicBezTo>
                  <a:lnTo>
                    <a:pt x="221825" y="698500"/>
                  </a:lnTo>
                  <a:cubicBezTo>
                    <a:pt x="207553" y="698500"/>
                    <a:pt x="194358" y="690911"/>
                    <a:pt x="187180" y="678575"/>
                  </a:cubicBezTo>
                  <a:lnTo>
                    <a:pt x="7166" y="369175"/>
                  </a:lnTo>
                  <a:cubicBezTo>
                    <a:pt x="0" y="356858"/>
                    <a:pt x="0" y="341642"/>
                    <a:pt x="7166" y="329325"/>
                  </a:cubicBezTo>
                  <a:lnTo>
                    <a:pt x="187180" y="19925"/>
                  </a:lnTo>
                  <a:cubicBezTo>
                    <a:pt x="194358" y="7589"/>
                    <a:pt x="207553" y="0"/>
                    <a:pt x="221825" y="0"/>
                  </a:cubicBezTo>
                  <a:lnTo>
                    <a:pt x="582121" y="0"/>
                  </a:lnTo>
                  <a:cubicBezTo>
                    <a:pt x="596393" y="0"/>
                    <a:pt x="609588" y="7589"/>
                    <a:pt x="616766" y="19925"/>
                  </a:cubicBezTo>
                  <a:lnTo>
                    <a:pt x="796780" y="329325"/>
                  </a:lnTo>
                  <a:cubicBezTo>
                    <a:pt x="803946" y="341642"/>
                    <a:pt x="803946" y="356858"/>
                    <a:pt x="796780" y="369175"/>
                  </a:cubicBezTo>
                  <a:close/>
                </a:path>
              </a:pathLst>
            </a:custGeom>
            <a:blipFill>
              <a:blip r:embed="rId3"/>
              <a:stretch>
                <a:fillRect l="-27575" r="-27575"/>
              </a:stretch>
            </a:blipFill>
            <a:ln w="161925"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2" name="Group 32"/>
          <p:cNvGrpSpPr/>
          <p:nvPr/>
        </p:nvGrpSpPr>
        <p:grpSpPr>
          <a:xfrm rot="-7210721">
            <a:off x="7815800" y="1866332"/>
            <a:ext cx="4425277" cy="910023"/>
            <a:chOff x="0" y="0"/>
            <a:chExt cx="3396680" cy="698500"/>
          </a:xfrm>
        </p:grpSpPr>
        <p:sp>
          <p:nvSpPr>
            <p:cNvPr id="33" name="Freeform 33"/>
            <p:cNvSpPr/>
            <p:nvPr/>
          </p:nvSpPr>
          <p:spPr>
            <a:xfrm>
              <a:off x="3695" y="0"/>
              <a:ext cx="3389289" cy="698500"/>
            </a:xfrm>
            <a:custGeom>
              <a:avLst/>
              <a:gdLst/>
              <a:ahLst/>
              <a:cxnLst/>
              <a:rect l="l" t="t" r="r" b="b"/>
              <a:pathLst>
                <a:path w="3389289" h="698500">
                  <a:moveTo>
                    <a:pt x="3383307" y="365884"/>
                  </a:moveTo>
                  <a:lnTo>
                    <a:pt x="3199463" y="681866"/>
                  </a:lnTo>
                  <a:cubicBezTo>
                    <a:pt x="3193471" y="692165"/>
                    <a:pt x="3182455" y="698500"/>
                    <a:pt x="3170541" y="698500"/>
                  </a:cubicBezTo>
                  <a:lnTo>
                    <a:pt x="218749" y="698500"/>
                  </a:lnTo>
                  <a:cubicBezTo>
                    <a:pt x="206835" y="698500"/>
                    <a:pt x="195819" y="692165"/>
                    <a:pt x="189827" y="681866"/>
                  </a:cubicBezTo>
                  <a:lnTo>
                    <a:pt x="5983" y="365884"/>
                  </a:lnTo>
                  <a:cubicBezTo>
                    <a:pt x="0" y="355601"/>
                    <a:pt x="0" y="342899"/>
                    <a:pt x="5983" y="332616"/>
                  </a:cubicBezTo>
                  <a:lnTo>
                    <a:pt x="189827" y="16634"/>
                  </a:lnTo>
                  <a:cubicBezTo>
                    <a:pt x="195819" y="6335"/>
                    <a:pt x="206835" y="0"/>
                    <a:pt x="218749" y="0"/>
                  </a:cubicBezTo>
                  <a:lnTo>
                    <a:pt x="3170541" y="0"/>
                  </a:lnTo>
                  <a:cubicBezTo>
                    <a:pt x="3182455" y="0"/>
                    <a:pt x="3193471" y="6335"/>
                    <a:pt x="3199463" y="16634"/>
                  </a:cubicBezTo>
                  <a:lnTo>
                    <a:pt x="3383307" y="332616"/>
                  </a:lnTo>
                  <a:cubicBezTo>
                    <a:pt x="3389289" y="342899"/>
                    <a:pt x="3389289" y="355601"/>
                    <a:pt x="3383307" y="36588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4" name="TextBox 34"/>
            <p:cNvSpPr txBox="1"/>
            <p:nvPr/>
          </p:nvSpPr>
          <p:spPr>
            <a:xfrm>
              <a:off x="114300" y="-38100"/>
              <a:ext cx="316808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9731513" y="2591634"/>
            <a:ext cx="5938889" cy="5103733"/>
            <a:chOff x="0" y="0"/>
            <a:chExt cx="812800" cy="698500"/>
          </a:xfrm>
        </p:grpSpPr>
        <p:sp>
          <p:nvSpPr>
            <p:cNvPr id="27" name="Freeform 27"/>
            <p:cNvSpPr/>
            <p:nvPr/>
          </p:nvSpPr>
          <p:spPr>
            <a:xfrm>
              <a:off x="6759" y="0"/>
              <a:ext cx="799283" cy="698500"/>
            </a:xfrm>
            <a:custGeom>
              <a:avLst/>
              <a:gdLst/>
              <a:ahLst/>
              <a:cxnLst/>
              <a:rect l="l" t="t" r="r" b="b"/>
              <a:pathLst>
                <a:path w="799283" h="698500">
                  <a:moveTo>
                    <a:pt x="788341" y="379673"/>
                  </a:moveTo>
                  <a:lnTo>
                    <a:pt x="620541" y="668077"/>
                  </a:lnTo>
                  <a:cubicBezTo>
                    <a:pt x="609583" y="686913"/>
                    <a:pt x="589435" y="698500"/>
                    <a:pt x="567644" y="698500"/>
                  </a:cubicBezTo>
                  <a:lnTo>
                    <a:pt x="231638" y="698500"/>
                  </a:lnTo>
                  <a:cubicBezTo>
                    <a:pt x="209847" y="698500"/>
                    <a:pt x="189699" y="686913"/>
                    <a:pt x="178741" y="668077"/>
                  </a:cubicBezTo>
                  <a:lnTo>
                    <a:pt x="10941" y="379673"/>
                  </a:lnTo>
                  <a:cubicBezTo>
                    <a:pt x="0" y="360867"/>
                    <a:pt x="0" y="337633"/>
                    <a:pt x="10941" y="318827"/>
                  </a:cubicBezTo>
                  <a:lnTo>
                    <a:pt x="178741" y="30423"/>
                  </a:lnTo>
                  <a:cubicBezTo>
                    <a:pt x="189699" y="11587"/>
                    <a:pt x="209847" y="0"/>
                    <a:pt x="231638" y="0"/>
                  </a:cubicBezTo>
                  <a:lnTo>
                    <a:pt x="567644" y="0"/>
                  </a:lnTo>
                  <a:cubicBezTo>
                    <a:pt x="589435" y="0"/>
                    <a:pt x="609583" y="11587"/>
                    <a:pt x="620541" y="30423"/>
                  </a:cubicBezTo>
                  <a:lnTo>
                    <a:pt x="788341" y="318827"/>
                  </a:lnTo>
                  <a:cubicBezTo>
                    <a:pt x="799282" y="337633"/>
                    <a:pt x="799282" y="360867"/>
                    <a:pt x="788341" y="3796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31"/>
          <p:cNvSpPr/>
          <p:nvPr/>
        </p:nvSpPr>
        <p:spPr>
          <a:xfrm>
            <a:off x="6147409" y="1028700"/>
            <a:ext cx="1332000" cy="747585"/>
          </a:xfrm>
          <a:custGeom>
            <a:avLst/>
            <a:gdLst/>
            <a:ahLst/>
            <a:cxnLst/>
            <a:rect l="l" t="t" r="r" b="b"/>
            <a:pathLst>
              <a:path w="1332000" h="747585">
                <a:moveTo>
                  <a:pt x="0" y="0"/>
                </a:moveTo>
                <a:lnTo>
                  <a:pt x="1332000" y="0"/>
                </a:lnTo>
                <a:lnTo>
                  <a:pt x="1332000" y="747585"/>
                </a:lnTo>
                <a:lnTo>
                  <a:pt x="0" y="747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5" name="Group 35"/>
          <p:cNvGrpSpPr/>
          <p:nvPr/>
        </p:nvGrpSpPr>
        <p:grpSpPr>
          <a:xfrm rot="-7210721">
            <a:off x="9781105" y="7722575"/>
            <a:ext cx="3447019" cy="1854722"/>
            <a:chOff x="0" y="0"/>
            <a:chExt cx="1298169" cy="698500"/>
          </a:xfrm>
        </p:grpSpPr>
        <p:sp>
          <p:nvSpPr>
            <p:cNvPr id="36" name="Freeform 36"/>
            <p:cNvSpPr/>
            <p:nvPr/>
          </p:nvSpPr>
          <p:spPr>
            <a:xfrm>
              <a:off x="4744" y="0"/>
              <a:ext cx="1288681" cy="698500"/>
            </a:xfrm>
            <a:custGeom>
              <a:avLst/>
              <a:gdLst/>
              <a:ahLst/>
              <a:cxnLst/>
              <a:rect l="l" t="t" r="r" b="b"/>
              <a:pathLst>
                <a:path w="1288681" h="698500">
                  <a:moveTo>
                    <a:pt x="1281001" y="370604"/>
                  </a:moveTo>
                  <a:lnTo>
                    <a:pt x="1102650" y="677146"/>
                  </a:lnTo>
                  <a:cubicBezTo>
                    <a:pt x="1094957" y="690367"/>
                    <a:pt x="1080815" y="698500"/>
                    <a:pt x="1065520" y="698500"/>
                  </a:cubicBezTo>
                  <a:lnTo>
                    <a:pt x="223162" y="698500"/>
                  </a:lnTo>
                  <a:cubicBezTo>
                    <a:pt x="207866" y="698500"/>
                    <a:pt x="193724" y="690367"/>
                    <a:pt x="186032" y="677146"/>
                  </a:cubicBezTo>
                  <a:lnTo>
                    <a:pt x="7680" y="370604"/>
                  </a:lnTo>
                  <a:cubicBezTo>
                    <a:pt x="0" y="357404"/>
                    <a:pt x="0" y="341096"/>
                    <a:pt x="7680" y="327896"/>
                  </a:cubicBezTo>
                  <a:lnTo>
                    <a:pt x="186032" y="21354"/>
                  </a:lnTo>
                  <a:cubicBezTo>
                    <a:pt x="193724" y="8133"/>
                    <a:pt x="207866" y="0"/>
                    <a:pt x="223162" y="0"/>
                  </a:cubicBezTo>
                  <a:lnTo>
                    <a:pt x="1065520" y="0"/>
                  </a:lnTo>
                  <a:cubicBezTo>
                    <a:pt x="1080815" y="0"/>
                    <a:pt x="1094957" y="8133"/>
                    <a:pt x="1102650" y="21354"/>
                  </a:cubicBezTo>
                  <a:lnTo>
                    <a:pt x="1281001" y="327896"/>
                  </a:lnTo>
                  <a:cubicBezTo>
                    <a:pt x="1288681" y="341096"/>
                    <a:pt x="1288681" y="357404"/>
                    <a:pt x="1281001" y="37060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7" name="TextBox 37"/>
            <p:cNvSpPr txBox="1"/>
            <p:nvPr/>
          </p:nvSpPr>
          <p:spPr>
            <a:xfrm>
              <a:off x="114300" y="-38100"/>
              <a:ext cx="1069569" cy="736600"/>
            </a:xfrm>
            <a:prstGeom prst="rect">
              <a:avLst/>
            </a:prstGeom>
          </p:spPr>
          <p:txBody>
            <a:bodyPr lIns="50800" tIns="50800" rIns="50800" bIns="50800" rtlCol="0" anchor="ctr"/>
            <a:lstStyle/>
            <a:p>
              <a:pPr algn="ctr">
                <a:lnSpc>
                  <a:spcPts val="2659"/>
                </a:lnSpc>
                <a:spcBef>
                  <a:spcPct val="0"/>
                </a:spcBef>
              </a:pPr>
              <a:endParaRPr/>
            </a:p>
          </p:txBody>
        </p:sp>
      </p:grpSp>
      <p:sp>
        <p:nvSpPr>
          <p:cNvPr id="38" name="Freeform 38"/>
          <p:cNvSpPr/>
          <p:nvPr/>
        </p:nvSpPr>
        <p:spPr>
          <a:xfrm>
            <a:off x="766866" y="1028700"/>
            <a:ext cx="4031815" cy="761894"/>
          </a:xfrm>
          <a:custGeom>
            <a:avLst/>
            <a:gdLst/>
            <a:ahLst/>
            <a:cxnLst/>
            <a:rect l="l" t="t" r="r" b="b"/>
            <a:pathLst>
              <a:path w="4031815" h="761894">
                <a:moveTo>
                  <a:pt x="0" y="0"/>
                </a:moveTo>
                <a:lnTo>
                  <a:pt x="4031815" y="0"/>
                </a:lnTo>
                <a:lnTo>
                  <a:pt x="4031815" y="761894"/>
                </a:lnTo>
                <a:lnTo>
                  <a:pt x="0" y="761894"/>
                </a:lnTo>
                <a:lnTo>
                  <a:pt x="0" y="0"/>
                </a:lnTo>
                <a:close/>
              </a:path>
            </a:pathLst>
          </a:custGeom>
          <a:blipFill>
            <a:blip r:embed="rId6"/>
            <a:stretch>
              <a:fillRect/>
            </a:stretch>
          </a:blipFill>
        </p:spPr>
        <p:txBody>
          <a:bodyPr/>
          <a:lstStyle/>
          <a:p>
            <a:endParaRPr lang="en-US"/>
          </a:p>
        </p:txBody>
      </p:sp>
      <p:sp>
        <p:nvSpPr>
          <p:cNvPr id="39" name="TextBox 39"/>
          <p:cNvSpPr txBox="1"/>
          <p:nvPr/>
        </p:nvSpPr>
        <p:spPr>
          <a:xfrm>
            <a:off x="898891" y="2523182"/>
            <a:ext cx="6088484" cy="2298706"/>
          </a:xfrm>
          <a:prstGeom prst="rect">
            <a:avLst/>
          </a:prstGeom>
        </p:spPr>
        <p:txBody>
          <a:bodyPr wrap="square" lIns="0" tIns="0" rIns="0" bIns="0" rtlCol="0" anchor="t">
            <a:spAutoFit/>
          </a:bodyPr>
          <a:lstStyle/>
          <a:p>
            <a:pPr algn="l">
              <a:lnSpc>
                <a:spcPts val="20906"/>
              </a:lnSpc>
              <a:spcBef>
                <a:spcPct val="0"/>
              </a:spcBef>
            </a:pPr>
            <a:r>
              <a:rPr lang="en-US" sz="96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JANUARY</a:t>
            </a:r>
          </a:p>
        </p:txBody>
      </p:sp>
      <p:sp>
        <p:nvSpPr>
          <p:cNvPr id="40" name="TextBox 40"/>
          <p:cNvSpPr txBox="1"/>
          <p:nvPr/>
        </p:nvSpPr>
        <p:spPr>
          <a:xfrm>
            <a:off x="1064369" y="4345726"/>
            <a:ext cx="5815103" cy="1113318"/>
          </a:xfrm>
          <a:prstGeom prst="rect">
            <a:avLst/>
          </a:prstGeom>
        </p:spPr>
        <p:txBody>
          <a:bodyPr wrap="square" lIns="0" tIns="0" rIns="0" bIns="0" rtlCol="0" anchor="t">
            <a:spAutoFit/>
          </a:bodyPr>
          <a:lstStyle/>
          <a:p>
            <a:pPr algn="l">
              <a:lnSpc>
                <a:spcPts val="10202"/>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STRATEGY SESSION</a:t>
            </a:r>
          </a:p>
        </p:txBody>
      </p:sp>
      <p:sp>
        <p:nvSpPr>
          <p:cNvPr id="41" name="TextBox 41"/>
          <p:cNvSpPr txBox="1"/>
          <p:nvPr/>
        </p:nvSpPr>
        <p:spPr>
          <a:xfrm>
            <a:off x="1028700" y="6835957"/>
            <a:ext cx="6996943" cy="505972"/>
          </a:xfrm>
          <a:prstGeom prst="rect">
            <a:avLst/>
          </a:prstGeom>
        </p:spPr>
        <p:txBody>
          <a:bodyPr wrap="square" lIns="0" tIns="0" rIns="0" bIns="0" rtlCol="0" anchor="t">
            <a:spAutoFit/>
          </a:bodyPr>
          <a:lstStyle/>
          <a:p>
            <a:pPr algn="l">
              <a:lnSpc>
                <a:spcPts val="4304"/>
              </a:lnSpc>
              <a:spcBef>
                <a:spcPct val="0"/>
              </a:spcBef>
            </a:pPr>
            <a:r>
              <a:rPr lang="en-US" sz="3074" b="1" spc="215" dirty="0">
                <a:solidFill>
                  <a:srgbClr val="FFFFFF"/>
                </a:solidFill>
                <a:latin typeface="Times New Roman" panose="02020603050405020304" pitchFamily="18" charset="0"/>
                <a:ea typeface="Arial Bold"/>
                <a:cs typeface="Times New Roman" panose="02020603050405020304" pitchFamily="18" charset="0"/>
                <a:sym typeface="Arial Bold"/>
              </a:rPr>
              <a:t>REIGNITING GROWTH FOR 2025</a:t>
            </a:r>
          </a:p>
        </p:txBody>
      </p:sp>
      <p:grpSp>
        <p:nvGrpSpPr>
          <p:cNvPr id="29" name="Group 29"/>
          <p:cNvGrpSpPr/>
          <p:nvPr/>
        </p:nvGrpSpPr>
        <p:grpSpPr>
          <a:xfrm>
            <a:off x="10012253" y="2832895"/>
            <a:ext cx="5377409" cy="4621210"/>
            <a:chOff x="0" y="0"/>
            <a:chExt cx="812800" cy="698500"/>
          </a:xfrm>
        </p:grpSpPr>
        <p:sp>
          <p:nvSpPr>
            <p:cNvPr id="30" name="Freeform 30"/>
            <p:cNvSpPr/>
            <p:nvPr/>
          </p:nvSpPr>
          <p:spPr>
            <a:xfrm>
              <a:off x="7464" y="0"/>
              <a:ext cx="797871" cy="698500"/>
            </a:xfrm>
            <a:custGeom>
              <a:avLst/>
              <a:gdLst/>
              <a:ahLst/>
              <a:cxnLst/>
              <a:rect l="l" t="t" r="r" b="b"/>
              <a:pathLst>
                <a:path w="797871" h="698500">
                  <a:moveTo>
                    <a:pt x="785787" y="382849"/>
                  </a:moveTo>
                  <a:lnTo>
                    <a:pt x="621685" y="664901"/>
                  </a:lnTo>
                  <a:cubicBezTo>
                    <a:pt x="609582" y="685703"/>
                    <a:pt x="587330" y="698500"/>
                    <a:pt x="563264" y="698500"/>
                  </a:cubicBezTo>
                  <a:lnTo>
                    <a:pt x="234608" y="698500"/>
                  </a:lnTo>
                  <a:cubicBezTo>
                    <a:pt x="210542" y="698500"/>
                    <a:pt x="188290" y="685703"/>
                    <a:pt x="176187" y="664901"/>
                  </a:cubicBezTo>
                  <a:lnTo>
                    <a:pt x="12085" y="382849"/>
                  </a:lnTo>
                  <a:cubicBezTo>
                    <a:pt x="0" y="362080"/>
                    <a:pt x="0" y="336420"/>
                    <a:pt x="12085" y="315651"/>
                  </a:cubicBezTo>
                  <a:lnTo>
                    <a:pt x="176187" y="33599"/>
                  </a:lnTo>
                  <a:cubicBezTo>
                    <a:pt x="188290" y="12797"/>
                    <a:pt x="210542" y="0"/>
                    <a:pt x="234608" y="0"/>
                  </a:cubicBezTo>
                  <a:lnTo>
                    <a:pt x="563264" y="0"/>
                  </a:lnTo>
                  <a:cubicBezTo>
                    <a:pt x="587330" y="0"/>
                    <a:pt x="609582" y="12797"/>
                    <a:pt x="621685" y="33599"/>
                  </a:cubicBezTo>
                  <a:lnTo>
                    <a:pt x="785787" y="315651"/>
                  </a:lnTo>
                  <a:cubicBezTo>
                    <a:pt x="797872" y="336420"/>
                    <a:pt x="797872" y="362080"/>
                    <a:pt x="785787" y="382849"/>
                  </a:cubicBezTo>
                  <a:close/>
                </a:path>
              </a:pathLst>
            </a:custGeom>
            <a:blipFill>
              <a:blip r:embed="rId7"/>
              <a:stretch>
                <a:fillRect l="-16160" r="-16160"/>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Tree>
    <p:extLst>
      <p:ext uri="{BB962C8B-B14F-4D97-AF65-F5344CB8AC3E}">
        <p14:creationId xmlns:p14="http://schemas.microsoft.com/office/powerpoint/2010/main" val="2930168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468785" y="4898955"/>
            <a:ext cx="8266667" cy="1877107"/>
            <a:chOff x="0" y="0"/>
            <a:chExt cx="3076153" cy="698500"/>
          </a:xfrm>
        </p:grpSpPr>
        <p:sp>
          <p:nvSpPr>
            <p:cNvPr id="4" name="Freeform 4"/>
            <p:cNvSpPr/>
            <p:nvPr/>
          </p:nvSpPr>
          <p:spPr>
            <a:xfrm>
              <a:off x="1027" y="0"/>
              <a:ext cx="3074100" cy="698500"/>
            </a:xfrm>
            <a:custGeom>
              <a:avLst/>
              <a:gdLst/>
              <a:ahLst/>
              <a:cxnLst/>
              <a:rect l="l" t="t" r="r" b="b"/>
              <a:pathLst>
                <a:path w="3074100" h="698500">
                  <a:moveTo>
                    <a:pt x="3072437" y="353871"/>
                  </a:moveTo>
                  <a:lnTo>
                    <a:pt x="2874614" y="693879"/>
                  </a:lnTo>
                  <a:cubicBezTo>
                    <a:pt x="2872950" y="696740"/>
                    <a:pt x="2869890" y="698500"/>
                    <a:pt x="2866580" y="698500"/>
                  </a:cubicBezTo>
                  <a:lnTo>
                    <a:pt x="207519" y="698500"/>
                  </a:lnTo>
                  <a:cubicBezTo>
                    <a:pt x="204209" y="698500"/>
                    <a:pt x="201149" y="696740"/>
                    <a:pt x="199485" y="693879"/>
                  </a:cubicBezTo>
                  <a:lnTo>
                    <a:pt x="1661" y="353871"/>
                  </a:lnTo>
                  <a:cubicBezTo>
                    <a:pt x="0" y="351014"/>
                    <a:pt x="0" y="347486"/>
                    <a:pt x="1661" y="344629"/>
                  </a:cubicBezTo>
                  <a:lnTo>
                    <a:pt x="199485" y="4621"/>
                  </a:lnTo>
                  <a:cubicBezTo>
                    <a:pt x="201149" y="1760"/>
                    <a:pt x="204209" y="0"/>
                    <a:pt x="207519" y="0"/>
                  </a:cubicBezTo>
                  <a:lnTo>
                    <a:pt x="2866580" y="0"/>
                  </a:lnTo>
                  <a:cubicBezTo>
                    <a:pt x="2869890" y="0"/>
                    <a:pt x="2872950" y="1760"/>
                    <a:pt x="2874614" y="4621"/>
                  </a:cubicBezTo>
                  <a:lnTo>
                    <a:pt x="3072437" y="344629"/>
                  </a:lnTo>
                  <a:cubicBezTo>
                    <a:pt x="3074099" y="347486"/>
                    <a:pt x="3074099" y="351014"/>
                    <a:pt x="3072437" y="353871"/>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284755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895989" y="1106668"/>
            <a:ext cx="4558304" cy="1838420"/>
            <a:chOff x="0" y="0"/>
            <a:chExt cx="1731908" cy="698500"/>
          </a:xfrm>
        </p:grpSpPr>
        <p:sp>
          <p:nvSpPr>
            <p:cNvPr id="7" name="Freeform 7"/>
            <p:cNvSpPr/>
            <p:nvPr/>
          </p:nvSpPr>
          <p:spPr>
            <a:xfrm>
              <a:off x="2062" y="0"/>
              <a:ext cx="1727783" cy="698500"/>
            </a:xfrm>
            <a:custGeom>
              <a:avLst/>
              <a:gdLst/>
              <a:ahLst/>
              <a:cxnLst/>
              <a:rect l="l" t="t" r="r" b="b"/>
              <a:pathLst>
                <a:path w="1727783" h="698500">
                  <a:moveTo>
                    <a:pt x="1724445" y="358534"/>
                  </a:moveTo>
                  <a:lnTo>
                    <a:pt x="1532048" y="689216"/>
                  </a:lnTo>
                  <a:cubicBezTo>
                    <a:pt x="1528704" y="694964"/>
                    <a:pt x="1522556" y="698500"/>
                    <a:pt x="1515906" y="698500"/>
                  </a:cubicBezTo>
                  <a:lnTo>
                    <a:pt x="211879" y="698500"/>
                  </a:lnTo>
                  <a:cubicBezTo>
                    <a:pt x="205229" y="698500"/>
                    <a:pt x="199081" y="694964"/>
                    <a:pt x="195737" y="689216"/>
                  </a:cubicBezTo>
                  <a:lnTo>
                    <a:pt x="3339" y="358534"/>
                  </a:lnTo>
                  <a:cubicBezTo>
                    <a:pt x="0" y="352795"/>
                    <a:pt x="0" y="345705"/>
                    <a:pt x="3339" y="339966"/>
                  </a:cubicBezTo>
                  <a:lnTo>
                    <a:pt x="195737" y="9284"/>
                  </a:lnTo>
                  <a:cubicBezTo>
                    <a:pt x="199081" y="3536"/>
                    <a:pt x="205229" y="0"/>
                    <a:pt x="211879" y="0"/>
                  </a:cubicBezTo>
                  <a:lnTo>
                    <a:pt x="1515906" y="0"/>
                  </a:lnTo>
                  <a:cubicBezTo>
                    <a:pt x="1522556" y="0"/>
                    <a:pt x="1528704" y="3536"/>
                    <a:pt x="1532048" y="9284"/>
                  </a:cubicBezTo>
                  <a:lnTo>
                    <a:pt x="1724445" y="339966"/>
                  </a:lnTo>
                  <a:cubicBezTo>
                    <a:pt x="1727784" y="345705"/>
                    <a:pt x="1727784" y="352795"/>
                    <a:pt x="1724445" y="35853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1503308"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3760103" y="5559693"/>
            <a:ext cx="4201325" cy="3610514"/>
            <a:chOff x="0" y="0"/>
            <a:chExt cx="812800" cy="698500"/>
          </a:xfrm>
        </p:grpSpPr>
        <p:sp>
          <p:nvSpPr>
            <p:cNvPr id="15" name="Freeform 15"/>
            <p:cNvSpPr/>
            <p:nvPr/>
          </p:nvSpPr>
          <p:spPr>
            <a:xfrm>
              <a:off x="9554" y="0"/>
              <a:ext cx="793692" cy="698500"/>
            </a:xfrm>
            <a:custGeom>
              <a:avLst/>
              <a:gdLst/>
              <a:ahLst/>
              <a:cxnLst/>
              <a:rect l="l" t="t" r="r" b="b"/>
              <a:pathLst>
                <a:path w="793692" h="698500">
                  <a:moveTo>
                    <a:pt x="778225" y="392255"/>
                  </a:moveTo>
                  <a:lnTo>
                    <a:pt x="625067" y="655495"/>
                  </a:lnTo>
                  <a:cubicBezTo>
                    <a:pt x="609576" y="682120"/>
                    <a:pt x="581096" y="698500"/>
                    <a:pt x="550292" y="698500"/>
                  </a:cubicBezTo>
                  <a:lnTo>
                    <a:pt x="243400" y="698500"/>
                  </a:lnTo>
                  <a:cubicBezTo>
                    <a:pt x="212596" y="698500"/>
                    <a:pt x="184116" y="682120"/>
                    <a:pt x="168625" y="655495"/>
                  </a:cubicBezTo>
                  <a:lnTo>
                    <a:pt x="15467" y="392255"/>
                  </a:lnTo>
                  <a:cubicBezTo>
                    <a:pt x="0" y="365671"/>
                    <a:pt x="0" y="332829"/>
                    <a:pt x="15467" y="306245"/>
                  </a:cubicBezTo>
                  <a:lnTo>
                    <a:pt x="168625" y="43005"/>
                  </a:lnTo>
                  <a:cubicBezTo>
                    <a:pt x="184116" y="16380"/>
                    <a:pt x="212596" y="0"/>
                    <a:pt x="243400" y="0"/>
                  </a:cubicBezTo>
                  <a:lnTo>
                    <a:pt x="550292" y="0"/>
                  </a:lnTo>
                  <a:cubicBezTo>
                    <a:pt x="581096" y="0"/>
                    <a:pt x="609576" y="16380"/>
                    <a:pt x="625067" y="43005"/>
                  </a:cubicBezTo>
                  <a:lnTo>
                    <a:pt x="778225" y="306245"/>
                  </a:lnTo>
                  <a:cubicBezTo>
                    <a:pt x="793692" y="332829"/>
                    <a:pt x="793692" y="365671"/>
                    <a:pt x="778225" y="3922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923147" y="5699808"/>
            <a:ext cx="3875237" cy="3330282"/>
            <a:chOff x="0" y="0"/>
            <a:chExt cx="812800" cy="698500"/>
          </a:xfrm>
        </p:grpSpPr>
        <p:sp>
          <p:nvSpPr>
            <p:cNvPr id="18" name="Freeform 18"/>
            <p:cNvSpPr/>
            <p:nvPr/>
          </p:nvSpPr>
          <p:spPr>
            <a:xfrm>
              <a:off x="10358" y="0"/>
              <a:ext cx="792084" cy="698500"/>
            </a:xfrm>
            <a:custGeom>
              <a:avLst/>
              <a:gdLst/>
              <a:ahLst/>
              <a:cxnLst/>
              <a:rect l="l" t="t" r="r" b="b"/>
              <a:pathLst>
                <a:path w="792084" h="698500">
                  <a:moveTo>
                    <a:pt x="775316" y="395873"/>
                  </a:moveTo>
                  <a:lnTo>
                    <a:pt x="626368" y="651877"/>
                  </a:lnTo>
                  <a:cubicBezTo>
                    <a:pt x="609574" y="680742"/>
                    <a:pt x="578697" y="698500"/>
                    <a:pt x="545302" y="698500"/>
                  </a:cubicBezTo>
                  <a:lnTo>
                    <a:pt x="246782" y="698500"/>
                  </a:lnTo>
                  <a:cubicBezTo>
                    <a:pt x="213387" y="698500"/>
                    <a:pt x="182510" y="680742"/>
                    <a:pt x="165716" y="651877"/>
                  </a:cubicBezTo>
                  <a:lnTo>
                    <a:pt x="16768" y="395873"/>
                  </a:lnTo>
                  <a:cubicBezTo>
                    <a:pt x="0" y="367053"/>
                    <a:pt x="0" y="331447"/>
                    <a:pt x="16768" y="302627"/>
                  </a:cubicBezTo>
                  <a:lnTo>
                    <a:pt x="165716" y="46623"/>
                  </a:lnTo>
                  <a:cubicBezTo>
                    <a:pt x="182510" y="17758"/>
                    <a:pt x="213387" y="0"/>
                    <a:pt x="246782" y="0"/>
                  </a:cubicBezTo>
                  <a:lnTo>
                    <a:pt x="545302" y="0"/>
                  </a:lnTo>
                  <a:cubicBezTo>
                    <a:pt x="578697" y="0"/>
                    <a:pt x="609574" y="17758"/>
                    <a:pt x="626368" y="46623"/>
                  </a:cubicBezTo>
                  <a:lnTo>
                    <a:pt x="775316" y="302627"/>
                  </a:lnTo>
                  <a:cubicBezTo>
                    <a:pt x="792084" y="331447"/>
                    <a:pt x="792084" y="367053"/>
                    <a:pt x="775316" y="395873"/>
                  </a:cubicBezTo>
                  <a:close/>
                </a:path>
              </a:pathLst>
            </a:custGeom>
            <a:blipFill>
              <a:blip r:embed="rId3"/>
              <a:stretch>
                <a:fillRect l="-4316" r="-29460"/>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25" name="Group 25"/>
          <p:cNvGrpSpPr/>
          <p:nvPr/>
        </p:nvGrpSpPr>
        <p:grpSpPr>
          <a:xfrm rot="-7210721">
            <a:off x="-938434" y="6184254"/>
            <a:ext cx="5276333" cy="962342"/>
            <a:chOff x="0" y="0"/>
            <a:chExt cx="3829737" cy="698500"/>
          </a:xfrm>
        </p:grpSpPr>
        <p:sp>
          <p:nvSpPr>
            <p:cNvPr id="26" name="Freeform 26"/>
            <p:cNvSpPr/>
            <p:nvPr/>
          </p:nvSpPr>
          <p:spPr>
            <a:xfrm>
              <a:off x="2185" y="0"/>
              <a:ext cx="3825366" cy="698500"/>
            </a:xfrm>
            <a:custGeom>
              <a:avLst/>
              <a:gdLst/>
              <a:ahLst/>
              <a:cxnLst/>
              <a:rect l="l" t="t" r="r" b="b"/>
              <a:pathLst>
                <a:path w="3825366" h="698500">
                  <a:moveTo>
                    <a:pt x="3821829" y="359086"/>
                  </a:moveTo>
                  <a:lnTo>
                    <a:pt x="3630075" y="688664"/>
                  </a:lnTo>
                  <a:cubicBezTo>
                    <a:pt x="3626531" y="694754"/>
                    <a:pt x="3620018" y="698500"/>
                    <a:pt x="3612972" y="698500"/>
                  </a:cubicBezTo>
                  <a:lnTo>
                    <a:pt x="212395" y="698500"/>
                  </a:lnTo>
                  <a:cubicBezTo>
                    <a:pt x="205349" y="698500"/>
                    <a:pt x="198835" y="694754"/>
                    <a:pt x="195292" y="688664"/>
                  </a:cubicBezTo>
                  <a:lnTo>
                    <a:pt x="3538" y="359086"/>
                  </a:lnTo>
                  <a:cubicBezTo>
                    <a:pt x="0" y="353006"/>
                    <a:pt x="0" y="345494"/>
                    <a:pt x="3538" y="339414"/>
                  </a:cubicBezTo>
                  <a:lnTo>
                    <a:pt x="195292" y="9836"/>
                  </a:lnTo>
                  <a:cubicBezTo>
                    <a:pt x="198835" y="3746"/>
                    <a:pt x="205349" y="0"/>
                    <a:pt x="212395" y="0"/>
                  </a:cubicBezTo>
                  <a:lnTo>
                    <a:pt x="3612972" y="0"/>
                  </a:lnTo>
                  <a:cubicBezTo>
                    <a:pt x="3620018" y="0"/>
                    <a:pt x="3626531" y="3746"/>
                    <a:pt x="3630075" y="9836"/>
                  </a:cubicBezTo>
                  <a:lnTo>
                    <a:pt x="3821829" y="339414"/>
                  </a:lnTo>
                  <a:cubicBezTo>
                    <a:pt x="3825367" y="345494"/>
                    <a:pt x="3825367" y="353006"/>
                    <a:pt x="3821829" y="35908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38100"/>
              <a:ext cx="360113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7896679" y="3685203"/>
            <a:ext cx="10307784" cy="2207220"/>
            <a:chOff x="0" y="0"/>
            <a:chExt cx="749972" cy="160593"/>
          </a:xfrm>
        </p:grpSpPr>
        <p:sp>
          <p:nvSpPr>
            <p:cNvPr id="20" name="Freeform 20"/>
            <p:cNvSpPr/>
            <p:nvPr/>
          </p:nvSpPr>
          <p:spPr>
            <a:xfrm>
              <a:off x="0" y="0"/>
              <a:ext cx="749972" cy="160593"/>
            </a:xfrm>
            <a:custGeom>
              <a:avLst/>
              <a:gdLst/>
              <a:ahLst/>
              <a:cxnLst/>
              <a:rect l="l" t="t" r="r" b="b"/>
              <a:pathLst>
                <a:path w="749972" h="160593">
                  <a:moveTo>
                    <a:pt x="21030" y="0"/>
                  </a:moveTo>
                  <a:lnTo>
                    <a:pt x="728942" y="0"/>
                  </a:lnTo>
                  <a:cubicBezTo>
                    <a:pt x="740556" y="0"/>
                    <a:pt x="749972" y="9415"/>
                    <a:pt x="749972" y="21030"/>
                  </a:cubicBezTo>
                  <a:lnTo>
                    <a:pt x="749972" y="139562"/>
                  </a:lnTo>
                  <a:cubicBezTo>
                    <a:pt x="749972" y="145140"/>
                    <a:pt x="747756" y="150489"/>
                    <a:pt x="743812" y="154433"/>
                  </a:cubicBezTo>
                  <a:cubicBezTo>
                    <a:pt x="739868" y="158377"/>
                    <a:pt x="734519" y="160593"/>
                    <a:pt x="728942" y="160593"/>
                  </a:cubicBezTo>
                  <a:lnTo>
                    <a:pt x="21030" y="160593"/>
                  </a:lnTo>
                  <a:cubicBezTo>
                    <a:pt x="15453" y="160593"/>
                    <a:pt x="10103" y="158377"/>
                    <a:pt x="6160" y="154433"/>
                  </a:cubicBezTo>
                  <a:cubicBezTo>
                    <a:pt x="2216" y="150489"/>
                    <a:pt x="0" y="145140"/>
                    <a:pt x="0" y="139562"/>
                  </a:cubicBezTo>
                  <a:lnTo>
                    <a:pt x="0" y="21030"/>
                  </a:lnTo>
                  <a:cubicBezTo>
                    <a:pt x="0" y="15453"/>
                    <a:pt x="2216" y="10103"/>
                    <a:pt x="6160" y="6160"/>
                  </a:cubicBezTo>
                  <a:cubicBezTo>
                    <a:pt x="10103" y="2216"/>
                    <a:pt x="15453" y="0"/>
                    <a:pt x="2103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1" name="TextBox 21"/>
            <p:cNvSpPr txBox="1"/>
            <p:nvPr/>
          </p:nvSpPr>
          <p:spPr>
            <a:xfrm>
              <a:off x="0" y="-76200"/>
              <a:ext cx="749972" cy="236793"/>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8608820" y="6679271"/>
            <a:ext cx="8650480" cy="2396670"/>
            <a:chOff x="0" y="0"/>
            <a:chExt cx="629390" cy="174376"/>
          </a:xfrm>
        </p:grpSpPr>
        <p:sp>
          <p:nvSpPr>
            <p:cNvPr id="23" name="Freeform 23"/>
            <p:cNvSpPr/>
            <p:nvPr/>
          </p:nvSpPr>
          <p:spPr>
            <a:xfrm>
              <a:off x="0" y="0"/>
              <a:ext cx="629390" cy="174376"/>
            </a:xfrm>
            <a:custGeom>
              <a:avLst/>
              <a:gdLst/>
              <a:ahLst/>
              <a:cxnLst/>
              <a:rect l="l" t="t" r="r" b="b"/>
              <a:pathLst>
                <a:path w="629390" h="174376">
                  <a:moveTo>
                    <a:pt x="25059" y="0"/>
                  </a:moveTo>
                  <a:lnTo>
                    <a:pt x="604331" y="0"/>
                  </a:lnTo>
                  <a:cubicBezTo>
                    <a:pt x="610977" y="0"/>
                    <a:pt x="617351" y="2640"/>
                    <a:pt x="622050" y="7340"/>
                  </a:cubicBezTo>
                  <a:cubicBezTo>
                    <a:pt x="626750" y="12039"/>
                    <a:pt x="629390" y="18413"/>
                    <a:pt x="629390" y="25059"/>
                  </a:cubicBezTo>
                  <a:lnTo>
                    <a:pt x="629390" y="149317"/>
                  </a:lnTo>
                  <a:cubicBezTo>
                    <a:pt x="629390" y="155963"/>
                    <a:pt x="626750" y="162337"/>
                    <a:pt x="622050" y="167037"/>
                  </a:cubicBezTo>
                  <a:cubicBezTo>
                    <a:pt x="617351" y="171736"/>
                    <a:pt x="610977" y="174376"/>
                    <a:pt x="604331" y="174376"/>
                  </a:cubicBezTo>
                  <a:lnTo>
                    <a:pt x="25059" y="174376"/>
                  </a:lnTo>
                  <a:cubicBezTo>
                    <a:pt x="18413" y="174376"/>
                    <a:pt x="12039" y="171736"/>
                    <a:pt x="7340" y="167037"/>
                  </a:cubicBezTo>
                  <a:cubicBezTo>
                    <a:pt x="2640" y="162337"/>
                    <a:pt x="0" y="155963"/>
                    <a:pt x="0" y="149317"/>
                  </a:cubicBezTo>
                  <a:lnTo>
                    <a:pt x="0" y="25059"/>
                  </a:lnTo>
                  <a:cubicBezTo>
                    <a:pt x="0" y="18413"/>
                    <a:pt x="2640" y="12039"/>
                    <a:pt x="7340" y="7340"/>
                  </a:cubicBezTo>
                  <a:cubicBezTo>
                    <a:pt x="12039" y="2640"/>
                    <a:pt x="18413" y="0"/>
                    <a:pt x="25059"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0" y="-76200"/>
              <a:ext cx="629390" cy="250576"/>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8973706" y="770558"/>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29"/>
          <p:cNvSpPr/>
          <p:nvPr/>
        </p:nvSpPr>
        <p:spPr>
          <a:xfrm>
            <a:off x="8973706" y="7064902"/>
            <a:ext cx="351865" cy="351865"/>
          </a:xfrm>
          <a:custGeom>
            <a:avLst/>
            <a:gdLst/>
            <a:ahLst/>
            <a:cxnLst/>
            <a:rect l="l" t="t" r="r" b="b"/>
            <a:pathLst>
              <a:path w="351865" h="351865">
                <a:moveTo>
                  <a:pt x="0" y="0"/>
                </a:moveTo>
                <a:lnTo>
                  <a:pt x="351866" y="0"/>
                </a:lnTo>
                <a:lnTo>
                  <a:pt x="351866" y="351866"/>
                </a:lnTo>
                <a:lnTo>
                  <a:pt x="0" y="351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8973706" y="7552260"/>
            <a:ext cx="351865" cy="351865"/>
          </a:xfrm>
          <a:custGeom>
            <a:avLst/>
            <a:gdLst/>
            <a:ahLst/>
            <a:cxnLst/>
            <a:rect l="l" t="t" r="r" b="b"/>
            <a:pathLst>
              <a:path w="351865" h="351865">
                <a:moveTo>
                  <a:pt x="0" y="0"/>
                </a:moveTo>
                <a:lnTo>
                  <a:pt x="351866" y="0"/>
                </a:lnTo>
                <a:lnTo>
                  <a:pt x="351866" y="351865"/>
                </a:lnTo>
                <a:lnTo>
                  <a:pt x="0" y="351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TextBox 31"/>
          <p:cNvSpPr txBox="1"/>
          <p:nvPr/>
        </p:nvSpPr>
        <p:spPr>
          <a:xfrm>
            <a:off x="8528503" y="1255260"/>
            <a:ext cx="7563054" cy="1306833"/>
          </a:xfrm>
          <a:prstGeom prst="rect">
            <a:avLst/>
          </a:prstGeom>
        </p:spPr>
        <p:txBody>
          <a:bodyPr wrap="square" lIns="0" tIns="0" rIns="0" bIns="0" rtlCol="0" anchor="t">
            <a:spAutoFit/>
          </a:bodyPr>
          <a:lstStyle/>
          <a:p>
            <a:pPr algn="l">
              <a:lnSpc>
                <a:spcPts val="11899"/>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 CROSS-FUNCTIONAL</a:t>
            </a:r>
          </a:p>
        </p:txBody>
      </p:sp>
      <p:sp>
        <p:nvSpPr>
          <p:cNvPr id="32" name="TextBox 32"/>
          <p:cNvSpPr txBox="1"/>
          <p:nvPr/>
        </p:nvSpPr>
        <p:spPr>
          <a:xfrm>
            <a:off x="8556784" y="1891961"/>
            <a:ext cx="5300621" cy="1276824"/>
          </a:xfrm>
          <a:prstGeom prst="rect">
            <a:avLst/>
          </a:prstGeom>
        </p:spPr>
        <p:txBody>
          <a:bodyPr wrap="square" lIns="0" tIns="0" rIns="0" bIns="0" rtlCol="0" anchor="t">
            <a:spAutoFit/>
          </a:bodyPr>
          <a:lstStyle/>
          <a:p>
            <a:pPr algn="l">
              <a:lnSpc>
                <a:spcPts val="11899"/>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 COLLABORATION</a:t>
            </a:r>
          </a:p>
        </p:txBody>
      </p:sp>
      <p:sp>
        <p:nvSpPr>
          <p:cNvPr id="33" name="TextBox 33"/>
          <p:cNvSpPr txBox="1"/>
          <p:nvPr/>
        </p:nvSpPr>
        <p:spPr>
          <a:xfrm>
            <a:off x="8973706" y="3844481"/>
            <a:ext cx="8285594" cy="1762125"/>
          </a:xfrm>
          <a:prstGeom prst="rect">
            <a:avLst/>
          </a:prstGeom>
        </p:spPr>
        <p:txBody>
          <a:bodyPr lIns="0" tIns="0" rIns="0" bIns="0" rtlCol="0" anchor="t">
            <a:spAutoFit/>
          </a:bodyPr>
          <a:lstStyle/>
          <a:p>
            <a:pPr algn="just">
              <a:lnSpc>
                <a:spcPts val="2304"/>
              </a:lnSpc>
            </a:pPr>
            <a:r>
              <a:rPr lang="en-US" sz="1920" spc="-19" dirty="0">
                <a:solidFill>
                  <a:srgbClr val="FFFFFF"/>
                </a:solidFill>
                <a:latin typeface="Times New Roman" panose="02020603050405020304" pitchFamily="18" charset="0"/>
                <a:ea typeface="Arial"/>
                <a:cs typeface="Times New Roman" panose="02020603050405020304" pitchFamily="18" charset="0"/>
                <a:sym typeface="Arial"/>
              </a:rPr>
              <a:t>Business Development (BD), Solutions, and Delivery—collaborate seamlessly to drive growth, innovation, and client success. BD focuses on identifying opportunities, fostering relationships, and building strategic pipelines, while Solutions leverages technical expertise to design innovative, tailored offerings that address client challenges. Delivery ensures operational excellence, executing projects with precision and maintaining high-quality standards. ​</a:t>
            </a:r>
          </a:p>
        </p:txBody>
      </p:sp>
      <p:sp>
        <p:nvSpPr>
          <p:cNvPr id="34" name="TextBox 34"/>
          <p:cNvSpPr txBox="1"/>
          <p:nvPr/>
        </p:nvSpPr>
        <p:spPr>
          <a:xfrm>
            <a:off x="9456953" y="6993185"/>
            <a:ext cx="7239820" cy="384721"/>
          </a:xfrm>
          <a:prstGeom prst="rect">
            <a:avLst/>
          </a:prstGeom>
        </p:spPr>
        <p:txBody>
          <a:bodyPr lIns="0" tIns="0" rIns="0" bIns="0" rtlCol="0" anchor="t">
            <a:spAutoFit/>
          </a:bodyPr>
          <a:lstStyle/>
          <a:p>
            <a:pPr algn="just">
              <a:lnSpc>
                <a:spcPts val="3028"/>
              </a:lnSpc>
            </a:pPr>
            <a:r>
              <a:rPr lang="en-US" sz="2523" b="1" spc="-25" dirty="0">
                <a:solidFill>
                  <a:srgbClr val="FFFFFF"/>
                </a:solidFill>
                <a:latin typeface="Times New Roman" panose="02020603050405020304" pitchFamily="18" charset="0"/>
                <a:ea typeface="Arial Bold"/>
                <a:cs typeface="Times New Roman" panose="02020603050405020304" pitchFamily="18" charset="0"/>
                <a:sym typeface="Arial Bold"/>
              </a:rPr>
              <a:t>Organic and Adjacent Growth:​</a:t>
            </a:r>
          </a:p>
        </p:txBody>
      </p:sp>
      <p:sp>
        <p:nvSpPr>
          <p:cNvPr id="35" name="TextBox 35"/>
          <p:cNvSpPr txBox="1"/>
          <p:nvPr/>
        </p:nvSpPr>
        <p:spPr>
          <a:xfrm>
            <a:off x="9456953" y="7480542"/>
            <a:ext cx="7239820" cy="384721"/>
          </a:xfrm>
          <a:prstGeom prst="rect">
            <a:avLst/>
          </a:prstGeom>
        </p:spPr>
        <p:txBody>
          <a:bodyPr lIns="0" tIns="0" rIns="0" bIns="0" rtlCol="0" anchor="t">
            <a:spAutoFit/>
          </a:bodyPr>
          <a:lstStyle/>
          <a:p>
            <a:pPr algn="just">
              <a:lnSpc>
                <a:spcPts val="3028"/>
              </a:lnSpc>
            </a:pPr>
            <a:r>
              <a:rPr lang="en-US" sz="2523" b="1" spc="-25" dirty="0">
                <a:solidFill>
                  <a:srgbClr val="FFFFFF"/>
                </a:solidFill>
                <a:latin typeface="Times New Roman" panose="02020603050405020304" pitchFamily="18" charset="0"/>
                <a:ea typeface="Arial Bold"/>
                <a:cs typeface="Times New Roman" panose="02020603050405020304" pitchFamily="18" charset="0"/>
                <a:sym typeface="Arial Bold"/>
              </a:rPr>
              <a:t>Coaching and Market Analysis:​</a:t>
            </a:r>
          </a:p>
        </p:txBody>
      </p:sp>
      <p:sp>
        <p:nvSpPr>
          <p:cNvPr id="36" name="TextBox 36"/>
          <p:cNvSpPr txBox="1"/>
          <p:nvPr/>
        </p:nvSpPr>
        <p:spPr>
          <a:xfrm>
            <a:off x="9456953" y="7967900"/>
            <a:ext cx="7239820" cy="384721"/>
          </a:xfrm>
          <a:prstGeom prst="rect">
            <a:avLst/>
          </a:prstGeom>
        </p:spPr>
        <p:txBody>
          <a:bodyPr lIns="0" tIns="0" rIns="0" bIns="0" rtlCol="0" anchor="t">
            <a:spAutoFit/>
          </a:bodyPr>
          <a:lstStyle/>
          <a:p>
            <a:pPr algn="just">
              <a:lnSpc>
                <a:spcPts val="3028"/>
              </a:lnSpc>
            </a:pPr>
            <a:r>
              <a:rPr lang="en-US" sz="2523" b="1" spc="-25" dirty="0">
                <a:solidFill>
                  <a:srgbClr val="FFFFFF"/>
                </a:solidFill>
                <a:latin typeface="Times New Roman" panose="02020603050405020304" pitchFamily="18" charset="0"/>
                <a:ea typeface="Arial Bold"/>
                <a:cs typeface="Times New Roman" panose="02020603050405020304" pitchFamily="18" charset="0"/>
                <a:sym typeface="Arial Bold"/>
              </a:rPr>
              <a:t>Capture Support:​</a:t>
            </a:r>
          </a:p>
        </p:txBody>
      </p:sp>
      <p:sp>
        <p:nvSpPr>
          <p:cNvPr id="37" name="TextBox 37"/>
          <p:cNvSpPr txBox="1"/>
          <p:nvPr/>
        </p:nvSpPr>
        <p:spPr>
          <a:xfrm>
            <a:off x="9456953" y="8455257"/>
            <a:ext cx="7239820" cy="384721"/>
          </a:xfrm>
          <a:prstGeom prst="rect">
            <a:avLst/>
          </a:prstGeom>
        </p:spPr>
        <p:txBody>
          <a:bodyPr lIns="0" tIns="0" rIns="0" bIns="0" rtlCol="0" anchor="t">
            <a:spAutoFit/>
          </a:bodyPr>
          <a:lstStyle/>
          <a:p>
            <a:pPr algn="just">
              <a:lnSpc>
                <a:spcPts val="3028"/>
              </a:lnSpc>
            </a:pPr>
            <a:r>
              <a:rPr lang="en-US" sz="2523" b="1" spc="-25" dirty="0">
                <a:solidFill>
                  <a:srgbClr val="FFFFFF"/>
                </a:solidFill>
                <a:latin typeface="Times New Roman" panose="02020603050405020304" pitchFamily="18" charset="0"/>
                <a:ea typeface="Arial Bold"/>
                <a:cs typeface="Times New Roman" panose="02020603050405020304" pitchFamily="18" charset="0"/>
                <a:sym typeface="Arial Bold"/>
              </a:rPr>
              <a:t>Collaboration for Growth​</a:t>
            </a:r>
          </a:p>
        </p:txBody>
      </p:sp>
      <p:sp>
        <p:nvSpPr>
          <p:cNvPr id="38" name="Freeform 38"/>
          <p:cNvSpPr/>
          <p:nvPr/>
        </p:nvSpPr>
        <p:spPr>
          <a:xfrm>
            <a:off x="8973706" y="8039617"/>
            <a:ext cx="351865" cy="351865"/>
          </a:xfrm>
          <a:custGeom>
            <a:avLst/>
            <a:gdLst/>
            <a:ahLst/>
            <a:cxnLst/>
            <a:rect l="l" t="t" r="r" b="b"/>
            <a:pathLst>
              <a:path w="351865" h="351865">
                <a:moveTo>
                  <a:pt x="0" y="0"/>
                </a:moveTo>
                <a:lnTo>
                  <a:pt x="351866" y="0"/>
                </a:lnTo>
                <a:lnTo>
                  <a:pt x="351866" y="351866"/>
                </a:lnTo>
                <a:lnTo>
                  <a:pt x="0" y="351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Freeform 39"/>
          <p:cNvSpPr/>
          <p:nvPr/>
        </p:nvSpPr>
        <p:spPr>
          <a:xfrm>
            <a:off x="8973706" y="8526975"/>
            <a:ext cx="351865" cy="351865"/>
          </a:xfrm>
          <a:custGeom>
            <a:avLst/>
            <a:gdLst/>
            <a:ahLst/>
            <a:cxnLst/>
            <a:rect l="l" t="t" r="r" b="b"/>
            <a:pathLst>
              <a:path w="351865" h="351865">
                <a:moveTo>
                  <a:pt x="0" y="0"/>
                </a:moveTo>
                <a:lnTo>
                  <a:pt x="351866" y="0"/>
                </a:lnTo>
                <a:lnTo>
                  <a:pt x="351866" y="351865"/>
                </a:lnTo>
                <a:lnTo>
                  <a:pt x="0" y="351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354508" y="1116794"/>
            <a:ext cx="6811190" cy="5853367"/>
            <a:chOff x="0" y="0"/>
            <a:chExt cx="812800" cy="698500"/>
          </a:xfrm>
        </p:grpSpPr>
        <p:sp>
          <p:nvSpPr>
            <p:cNvPr id="10" name="Freeform 10"/>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583307" y="1313418"/>
            <a:ext cx="6353591" cy="5460118"/>
            <a:chOff x="0" y="0"/>
            <a:chExt cx="812800" cy="698500"/>
          </a:xfrm>
        </p:grpSpPr>
        <p:sp>
          <p:nvSpPr>
            <p:cNvPr id="13" name="Freeform 13"/>
            <p:cNvSpPr/>
            <p:nvPr/>
          </p:nvSpPr>
          <p:spPr>
            <a:xfrm>
              <a:off x="6318" y="0"/>
              <a:ext cx="800165" cy="698500"/>
            </a:xfrm>
            <a:custGeom>
              <a:avLst/>
              <a:gdLst/>
              <a:ahLst/>
              <a:cxnLst/>
              <a:rect l="l" t="t" r="r" b="b"/>
              <a:pathLst>
                <a:path w="800165" h="698500">
                  <a:moveTo>
                    <a:pt x="789937" y="377687"/>
                  </a:moveTo>
                  <a:lnTo>
                    <a:pt x="619827" y="670063"/>
                  </a:lnTo>
                  <a:cubicBezTo>
                    <a:pt x="609584" y="687669"/>
                    <a:pt x="590751" y="698500"/>
                    <a:pt x="570382" y="698500"/>
                  </a:cubicBezTo>
                  <a:lnTo>
                    <a:pt x="229782" y="698500"/>
                  </a:lnTo>
                  <a:cubicBezTo>
                    <a:pt x="209413" y="698500"/>
                    <a:pt x="190580" y="687669"/>
                    <a:pt x="180337" y="670063"/>
                  </a:cubicBezTo>
                  <a:lnTo>
                    <a:pt x="10227" y="377687"/>
                  </a:lnTo>
                  <a:cubicBezTo>
                    <a:pt x="0" y="360108"/>
                    <a:pt x="0" y="338392"/>
                    <a:pt x="10227" y="320813"/>
                  </a:cubicBezTo>
                  <a:lnTo>
                    <a:pt x="180337" y="28437"/>
                  </a:lnTo>
                  <a:cubicBezTo>
                    <a:pt x="190580" y="10831"/>
                    <a:pt x="209413" y="0"/>
                    <a:pt x="229782" y="0"/>
                  </a:cubicBezTo>
                  <a:lnTo>
                    <a:pt x="570382" y="0"/>
                  </a:lnTo>
                  <a:cubicBezTo>
                    <a:pt x="590751" y="0"/>
                    <a:pt x="609584" y="10831"/>
                    <a:pt x="619827" y="28437"/>
                  </a:cubicBezTo>
                  <a:lnTo>
                    <a:pt x="789937" y="320813"/>
                  </a:lnTo>
                  <a:cubicBezTo>
                    <a:pt x="800164" y="338392"/>
                    <a:pt x="800164" y="360108"/>
                    <a:pt x="789937" y="377687"/>
                  </a:cubicBezTo>
                  <a:close/>
                </a:path>
              </a:pathLst>
            </a:custGeom>
            <a:blipFill>
              <a:blip r:embed="rId8"/>
              <a:stretch>
                <a:fillRect l="-15809" r="-15809"/>
              </a:stretch>
            </a:blipFill>
            <a:ln w="104775"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Tree>
    <p:extLst>
      <p:ext uri="{BB962C8B-B14F-4D97-AF65-F5344CB8AC3E}">
        <p14:creationId xmlns:p14="http://schemas.microsoft.com/office/powerpoint/2010/main" val="513986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75414"/>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p>
        </p:txBody>
      </p:sp>
      <p:grpSp>
        <p:nvGrpSpPr>
          <p:cNvPr id="3" name="Group 3"/>
          <p:cNvGrpSpPr/>
          <p:nvPr/>
        </p:nvGrpSpPr>
        <p:grpSpPr>
          <a:xfrm rot="-7210721">
            <a:off x="-1538130" y="5197223"/>
            <a:ext cx="9189993" cy="2086766"/>
            <a:chOff x="0" y="0"/>
            <a:chExt cx="3076153" cy="698500"/>
          </a:xfrm>
        </p:grpSpPr>
        <p:sp>
          <p:nvSpPr>
            <p:cNvPr id="4" name="Freeform 4"/>
            <p:cNvSpPr/>
            <p:nvPr/>
          </p:nvSpPr>
          <p:spPr>
            <a:xfrm>
              <a:off x="1027" y="0"/>
              <a:ext cx="3074100" cy="698500"/>
            </a:xfrm>
            <a:custGeom>
              <a:avLst/>
              <a:gdLst/>
              <a:ahLst/>
              <a:cxnLst/>
              <a:rect l="l" t="t" r="r" b="b"/>
              <a:pathLst>
                <a:path w="3074100" h="698500">
                  <a:moveTo>
                    <a:pt x="3072437" y="353871"/>
                  </a:moveTo>
                  <a:lnTo>
                    <a:pt x="2874614" y="693879"/>
                  </a:lnTo>
                  <a:cubicBezTo>
                    <a:pt x="2872950" y="696740"/>
                    <a:pt x="2869890" y="698500"/>
                    <a:pt x="2866580" y="698500"/>
                  </a:cubicBezTo>
                  <a:lnTo>
                    <a:pt x="207519" y="698500"/>
                  </a:lnTo>
                  <a:cubicBezTo>
                    <a:pt x="204209" y="698500"/>
                    <a:pt x="201149" y="696740"/>
                    <a:pt x="199485" y="693879"/>
                  </a:cubicBezTo>
                  <a:lnTo>
                    <a:pt x="1661" y="353871"/>
                  </a:lnTo>
                  <a:cubicBezTo>
                    <a:pt x="0" y="351014"/>
                    <a:pt x="0" y="347486"/>
                    <a:pt x="1661" y="344629"/>
                  </a:cubicBezTo>
                  <a:lnTo>
                    <a:pt x="199485" y="4621"/>
                  </a:lnTo>
                  <a:cubicBezTo>
                    <a:pt x="201149" y="1760"/>
                    <a:pt x="204209" y="0"/>
                    <a:pt x="207519" y="0"/>
                  </a:cubicBezTo>
                  <a:lnTo>
                    <a:pt x="2866580" y="0"/>
                  </a:lnTo>
                  <a:cubicBezTo>
                    <a:pt x="2869890" y="0"/>
                    <a:pt x="2872950" y="1760"/>
                    <a:pt x="2874614" y="4621"/>
                  </a:cubicBezTo>
                  <a:lnTo>
                    <a:pt x="3072437" y="344629"/>
                  </a:lnTo>
                  <a:cubicBezTo>
                    <a:pt x="3074099" y="347486"/>
                    <a:pt x="3074099" y="351014"/>
                    <a:pt x="3072437" y="353871"/>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284755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732927" y="1803396"/>
            <a:ext cx="7208079" cy="2907107"/>
            <a:chOff x="0" y="0"/>
            <a:chExt cx="1731908" cy="698500"/>
          </a:xfrm>
        </p:grpSpPr>
        <p:sp>
          <p:nvSpPr>
            <p:cNvPr id="7" name="Freeform 7"/>
            <p:cNvSpPr/>
            <p:nvPr/>
          </p:nvSpPr>
          <p:spPr>
            <a:xfrm>
              <a:off x="2062" y="0"/>
              <a:ext cx="1727783" cy="698500"/>
            </a:xfrm>
            <a:custGeom>
              <a:avLst/>
              <a:gdLst/>
              <a:ahLst/>
              <a:cxnLst/>
              <a:rect l="l" t="t" r="r" b="b"/>
              <a:pathLst>
                <a:path w="1727783" h="698500">
                  <a:moveTo>
                    <a:pt x="1724445" y="358534"/>
                  </a:moveTo>
                  <a:lnTo>
                    <a:pt x="1532048" y="689216"/>
                  </a:lnTo>
                  <a:cubicBezTo>
                    <a:pt x="1528704" y="694964"/>
                    <a:pt x="1522556" y="698500"/>
                    <a:pt x="1515906" y="698500"/>
                  </a:cubicBezTo>
                  <a:lnTo>
                    <a:pt x="211879" y="698500"/>
                  </a:lnTo>
                  <a:cubicBezTo>
                    <a:pt x="205229" y="698500"/>
                    <a:pt x="199081" y="694964"/>
                    <a:pt x="195737" y="689216"/>
                  </a:cubicBezTo>
                  <a:lnTo>
                    <a:pt x="3339" y="358534"/>
                  </a:lnTo>
                  <a:cubicBezTo>
                    <a:pt x="0" y="352795"/>
                    <a:pt x="0" y="345705"/>
                    <a:pt x="3339" y="339966"/>
                  </a:cubicBezTo>
                  <a:lnTo>
                    <a:pt x="195737" y="9284"/>
                  </a:lnTo>
                  <a:cubicBezTo>
                    <a:pt x="199081" y="3536"/>
                    <a:pt x="205229" y="0"/>
                    <a:pt x="211879" y="0"/>
                  </a:cubicBezTo>
                  <a:lnTo>
                    <a:pt x="1515906" y="0"/>
                  </a:lnTo>
                  <a:cubicBezTo>
                    <a:pt x="1522556" y="0"/>
                    <a:pt x="1528704" y="3536"/>
                    <a:pt x="1532048" y="9284"/>
                  </a:cubicBezTo>
                  <a:lnTo>
                    <a:pt x="1724445" y="339966"/>
                  </a:lnTo>
                  <a:cubicBezTo>
                    <a:pt x="1727784" y="345705"/>
                    <a:pt x="1727784" y="352795"/>
                    <a:pt x="1724445" y="35853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1503308"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3760103" y="5559693"/>
            <a:ext cx="4201325" cy="3610514"/>
            <a:chOff x="0" y="0"/>
            <a:chExt cx="812800" cy="698500"/>
          </a:xfrm>
        </p:grpSpPr>
        <p:sp>
          <p:nvSpPr>
            <p:cNvPr id="15" name="Freeform 15"/>
            <p:cNvSpPr/>
            <p:nvPr/>
          </p:nvSpPr>
          <p:spPr>
            <a:xfrm>
              <a:off x="9554" y="0"/>
              <a:ext cx="793692" cy="698500"/>
            </a:xfrm>
            <a:custGeom>
              <a:avLst/>
              <a:gdLst/>
              <a:ahLst/>
              <a:cxnLst/>
              <a:rect l="l" t="t" r="r" b="b"/>
              <a:pathLst>
                <a:path w="793692" h="698500">
                  <a:moveTo>
                    <a:pt x="778225" y="392255"/>
                  </a:moveTo>
                  <a:lnTo>
                    <a:pt x="625067" y="655495"/>
                  </a:lnTo>
                  <a:cubicBezTo>
                    <a:pt x="609576" y="682120"/>
                    <a:pt x="581096" y="698500"/>
                    <a:pt x="550292" y="698500"/>
                  </a:cubicBezTo>
                  <a:lnTo>
                    <a:pt x="243400" y="698500"/>
                  </a:lnTo>
                  <a:cubicBezTo>
                    <a:pt x="212596" y="698500"/>
                    <a:pt x="184116" y="682120"/>
                    <a:pt x="168625" y="655495"/>
                  </a:cubicBezTo>
                  <a:lnTo>
                    <a:pt x="15467" y="392255"/>
                  </a:lnTo>
                  <a:cubicBezTo>
                    <a:pt x="0" y="365671"/>
                    <a:pt x="0" y="332829"/>
                    <a:pt x="15467" y="306245"/>
                  </a:cubicBezTo>
                  <a:lnTo>
                    <a:pt x="168625" y="43005"/>
                  </a:lnTo>
                  <a:cubicBezTo>
                    <a:pt x="184116" y="16380"/>
                    <a:pt x="212596" y="0"/>
                    <a:pt x="243400" y="0"/>
                  </a:cubicBezTo>
                  <a:lnTo>
                    <a:pt x="550292" y="0"/>
                  </a:lnTo>
                  <a:cubicBezTo>
                    <a:pt x="581096" y="0"/>
                    <a:pt x="609576" y="16380"/>
                    <a:pt x="625067" y="43005"/>
                  </a:cubicBezTo>
                  <a:lnTo>
                    <a:pt x="778225" y="306245"/>
                  </a:lnTo>
                  <a:cubicBezTo>
                    <a:pt x="793692" y="332829"/>
                    <a:pt x="793692" y="365671"/>
                    <a:pt x="778225" y="3922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923147" y="5699808"/>
            <a:ext cx="3875237" cy="3330282"/>
            <a:chOff x="0" y="0"/>
            <a:chExt cx="812800" cy="698500"/>
          </a:xfrm>
        </p:grpSpPr>
        <p:sp>
          <p:nvSpPr>
            <p:cNvPr id="18" name="Freeform 18"/>
            <p:cNvSpPr/>
            <p:nvPr/>
          </p:nvSpPr>
          <p:spPr>
            <a:xfrm>
              <a:off x="10358" y="0"/>
              <a:ext cx="792084" cy="698500"/>
            </a:xfrm>
            <a:custGeom>
              <a:avLst/>
              <a:gdLst/>
              <a:ahLst/>
              <a:cxnLst/>
              <a:rect l="l" t="t" r="r" b="b"/>
              <a:pathLst>
                <a:path w="792084" h="698500">
                  <a:moveTo>
                    <a:pt x="775316" y="395873"/>
                  </a:moveTo>
                  <a:lnTo>
                    <a:pt x="626368" y="651877"/>
                  </a:lnTo>
                  <a:cubicBezTo>
                    <a:pt x="609574" y="680742"/>
                    <a:pt x="578697" y="698500"/>
                    <a:pt x="545302" y="698500"/>
                  </a:cubicBezTo>
                  <a:lnTo>
                    <a:pt x="246782" y="698500"/>
                  </a:lnTo>
                  <a:cubicBezTo>
                    <a:pt x="213387" y="698500"/>
                    <a:pt x="182510" y="680742"/>
                    <a:pt x="165716" y="651877"/>
                  </a:cubicBezTo>
                  <a:lnTo>
                    <a:pt x="16768" y="395873"/>
                  </a:lnTo>
                  <a:cubicBezTo>
                    <a:pt x="0" y="367053"/>
                    <a:pt x="0" y="331447"/>
                    <a:pt x="16768" y="302627"/>
                  </a:cubicBezTo>
                  <a:lnTo>
                    <a:pt x="165716" y="46623"/>
                  </a:lnTo>
                  <a:cubicBezTo>
                    <a:pt x="182510" y="17758"/>
                    <a:pt x="213387" y="0"/>
                    <a:pt x="246782" y="0"/>
                  </a:cubicBezTo>
                  <a:lnTo>
                    <a:pt x="545302" y="0"/>
                  </a:lnTo>
                  <a:cubicBezTo>
                    <a:pt x="578697" y="0"/>
                    <a:pt x="609574" y="17758"/>
                    <a:pt x="626368" y="46623"/>
                  </a:cubicBezTo>
                  <a:lnTo>
                    <a:pt x="775316" y="302627"/>
                  </a:lnTo>
                  <a:cubicBezTo>
                    <a:pt x="792084" y="331447"/>
                    <a:pt x="792084" y="367053"/>
                    <a:pt x="775316" y="395873"/>
                  </a:cubicBezTo>
                  <a:close/>
                </a:path>
              </a:pathLst>
            </a:custGeom>
            <a:blipFill>
              <a:blip r:embed="rId3"/>
              <a:stretch>
                <a:fillRect l="-14934" t="-27139" r="-19978" b="-24230"/>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19" name="Group 19"/>
          <p:cNvGrpSpPr/>
          <p:nvPr/>
        </p:nvGrpSpPr>
        <p:grpSpPr>
          <a:xfrm>
            <a:off x="8608820" y="3796575"/>
            <a:ext cx="9441196" cy="2207220"/>
            <a:chOff x="0" y="0"/>
            <a:chExt cx="749972" cy="160593"/>
          </a:xfrm>
        </p:grpSpPr>
        <p:sp>
          <p:nvSpPr>
            <p:cNvPr id="20" name="Freeform 20"/>
            <p:cNvSpPr/>
            <p:nvPr/>
          </p:nvSpPr>
          <p:spPr>
            <a:xfrm>
              <a:off x="0" y="0"/>
              <a:ext cx="749972" cy="160593"/>
            </a:xfrm>
            <a:custGeom>
              <a:avLst/>
              <a:gdLst/>
              <a:ahLst/>
              <a:cxnLst/>
              <a:rect l="l" t="t" r="r" b="b"/>
              <a:pathLst>
                <a:path w="749972" h="160593">
                  <a:moveTo>
                    <a:pt x="21030" y="0"/>
                  </a:moveTo>
                  <a:lnTo>
                    <a:pt x="728942" y="0"/>
                  </a:lnTo>
                  <a:cubicBezTo>
                    <a:pt x="740556" y="0"/>
                    <a:pt x="749972" y="9415"/>
                    <a:pt x="749972" y="21030"/>
                  </a:cubicBezTo>
                  <a:lnTo>
                    <a:pt x="749972" y="139562"/>
                  </a:lnTo>
                  <a:cubicBezTo>
                    <a:pt x="749972" y="145140"/>
                    <a:pt x="747756" y="150489"/>
                    <a:pt x="743812" y="154433"/>
                  </a:cubicBezTo>
                  <a:cubicBezTo>
                    <a:pt x="739868" y="158377"/>
                    <a:pt x="734519" y="160593"/>
                    <a:pt x="728942" y="160593"/>
                  </a:cubicBezTo>
                  <a:lnTo>
                    <a:pt x="21030" y="160593"/>
                  </a:lnTo>
                  <a:cubicBezTo>
                    <a:pt x="15453" y="160593"/>
                    <a:pt x="10103" y="158377"/>
                    <a:pt x="6160" y="154433"/>
                  </a:cubicBezTo>
                  <a:cubicBezTo>
                    <a:pt x="2216" y="150489"/>
                    <a:pt x="0" y="145140"/>
                    <a:pt x="0" y="139562"/>
                  </a:cubicBezTo>
                  <a:lnTo>
                    <a:pt x="0" y="21030"/>
                  </a:lnTo>
                  <a:cubicBezTo>
                    <a:pt x="0" y="15453"/>
                    <a:pt x="2216" y="10103"/>
                    <a:pt x="6160" y="6160"/>
                  </a:cubicBezTo>
                  <a:cubicBezTo>
                    <a:pt x="10103" y="2216"/>
                    <a:pt x="15453" y="0"/>
                    <a:pt x="2103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1" name="TextBox 21"/>
            <p:cNvSpPr txBox="1"/>
            <p:nvPr/>
          </p:nvSpPr>
          <p:spPr>
            <a:xfrm>
              <a:off x="0" y="-76200"/>
              <a:ext cx="749972" cy="236793"/>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8608820" y="6773536"/>
            <a:ext cx="9441196" cy="2396670"/>
            <a:chOff x="0" y="0"/>
            <a:chExt cx="629390" cy="174376"/>
          </a:xfrm>
        </p:grpSpPr>
        <p:sp>
          <p:nvSpPr>
            <p:cNvPr id="23" name="Freeform 23"/>
            <p:cNvSpPr/>
            <p:nvPr/>
          </p:nvSpPr>
          <p:spPr>
            <a:xfrm>
              <a:off x="0" y="0"/>
              <a:ext cx="629390" cy="174376"/>
            </a:xfrm>
            <a:custGeom>
              <a:avLst/>
              <a:gdLst/>
              <a:ahLst/>
              <a:cxnLst/>
              <a:rect l="l" t="t" r="r" b="b"/>
              <a:pathLst>
                <a:path w="629390" h="174376">
                  <a:moveTo>
                    <a:pt x="25059" y="0"/>
                  </a:moveTo>
                  <a:lnTo>
                    <a:pt x="604331" y="0"/>
                  </a:lnTo>
                  <a:cubicBezTo>
                    <a:pt x="610977" y="0"/>
                    <a:pt x="617351" y="2640"/>
                    <a:pt x="622050" y="7340"/>
                  </a:cubicBezTo>
                  <a:cubicBezTo>
                    <a:pt x="626750" y="12039"/>
                    <a:pt x="629390" y="18413"/>
                    <a:pt x="629390" y="25059"/>
                  </a:cubicBezTo>
                  <a:lnTo>
                    <a:pt x="629390" y="149317"/>
                  </a:lnTo>
                  <a:cubicBezTo>
                    <a:pt x="629390" y="155963"/>
                    <a:pt x="626750" y="162337"/>
                    <a:pt x="622050" y="167037"/>
                  </a:cubicBezTo>
                  <a:cubicBezTo>
                    <a:pt x="617351" y="171736"/>
                    <a:pt x="610977" y="174376"/>
                    <a:pt x="604331" y="174376"/>
                  </a:cubicBezTo>
                  <a:lnTo>
                    <a:pt x="25059" y="174376"/>
                  </a:lnTo>
                  <a:cubicBezTo>
                    <a:pt x="18413" y="174376"/>
                    <a:pt x="12039" y="171736"/>
                    <a:pt x="7340" y="167037"/>
                  </a:cubicBezTo>
                  <a:cubicBezTo>
                    <a:pt x="2640" y="162337"/>
                    <a:pt x="0" y="155963"/>
                    <a:pt x="0" y="149317"/>
                  </a:cubicBezTo>
                  <a:lnTo>
                    <a:pt x="0" y="25059"/>
                  </a:lnTo>
                  <a:cubicBezTo>
                    <a:pt x="0" y="18413"/>
                    <a:pt x="2640" y="12039"/>
                    <a:pt x="7340" y="7340"/>
                  </a:cubicBezTo>
                  <a:cubicBezTo>
                    <a:pt x="12039" y="2640"/>
                    <a:pt x="18413" y="0"/>
                    <a:pt x="25059"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0" y="-76200"/>
              <a:ext cx="629390" cy="250576"/>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7210721">
            <a:off x="-595560" y="6827808"/>
            <a:ext cx="5257546" cy="1240810"/>
            <a:chOff x="0" y="0"/>
            <a:chExt cx="3829737" cy="698500"/>
          </a:xfrm>
        </p:grpSpPr>
        <p:sp>
          <p:nvSpPr>
            <p:cNvPr id="26" name="Freeform 26"/>
            <p:cNvSpPr/>
            <p:nvPr/>
          </p:nvSpPr>
          <p:spPr>
            <a:xfrm>
              <a:off x="2185" y="0"/>
              <a:ext cx="3825366" cy="698500"/>
            </a:xfrm>
            <a:custGeom>
              <a:avLst/>
              <a:gdLst/>
              <a:ahLst/>
              <a:cxnLst/>
              <a:rect l="l" t="t" r="r" b="b"/>
              <a:pathLst>
                <a:path w="3825366" h="698500">
                  <a:moveTo>
                    <a:pt x="3821829" y="359086"/>
                  </a:moveTo>
                  <a:lnTo>
                    <a:pt x="3630075" y="688664"/>
                  </a:lnTo>
                  <a:cubicBezTo>
                    <a:pt x="3626531" y="694754"/>
                    <a:pt x="3620018" y="698500"/>
                    <a:pt x="3612972" y="698500"/>
                  </a:cubicBezTo>
                  <a:lnTo>
                    <a:pt x="212395" y="698500"/>
                  </a:lnTo>
                  <a:cubicBezTo>
                    <a:pt x="205349" y="698500"/>
                    <a:pt x="198835" y="694754"/>
                    <a:pt x="195292" y="688664"/>
                  </a:cubicBezTo>
                  <a:lnTo>
                    <a:pt x="3538" y="359086"/>
                  </a:lnTo>
                  <a:cubicBezTo>
                    <a:pt x="0" y="353006"/>
                    <a:pt x="0" y="345494"/>
                    <a:pt x="3538" y="339414"/>
                  </a:cubicBezTo>
                  <a:lnTo>
                    <a:pt x="195292" y="9836"/>
                  </a:lnTo>
                  <a:cubicBezTo>
                    <a:pt x="198835" y="3746"/>
                    <a:pt x="205349" y="0"/>
                    <a:pt x="212395" y="0"/>
                  </a:cubicBezTo>
                  <a:lnTo>
                    <a:pt x="3612972" y="0"/>
                  </a:lnTo>
                  <a:cubicBezTo>
                    <a:pt x="3620018" y="0"/>
                    <a:pt x="3626531" y="3746"/>
                    <a:pt x="3630075" y="9836"/>
                  </a:cubicBezTo>
                  <a:lnTo>
                    <a:pt x="3821829" y="339414"/>
                  </a:lnTo>
                  <a:cubicBezTo>
                    <a:pt x="3825367" y="345494"/>
                    <a:pt x="3825367" y="353006"/>
                    <a:pt x="3821829" y="35908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38100"/>
              <a:ext cx="3601137" cy="736600"/>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8758496" y="590626"/>
            <a:ext cx="1570493" cy="881439"/>
          </a:xfrm>
          <a:custGeom>
            <a:avLst/>
            <a:gdLst/>
            <a:ahLst/>
            <a:cxnLst/>
            <a:rect l="l" t="t" r="r" b="b"/>
            <a:pathLst>
              <a:path w="1570493" h="881439">
                <a:moveTo>
                  <a:pt x="0" y="0"/>
                </a:moveTo>
                <a:lnTo>
                  <a:pt x="1570493" y="0"/>
                </a:lnTo>
                <a:lnTo>
                  <a:pt x="1570493" y="881440"/>
                </a:lnTo>
                <a:lnTo>
                  <a:pt x="0" y="881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9" name="Freeform 29"/>
          <p:cNvSpPr/>
          <p:nvPr/>
        </p:nvSpPr>
        <p:spPr>
          <a:xfrm>
            <a:off x="8973706" y="7064902"/>
            <a:ext cx="351865" cy="351865"/>
          </a:xfrm>
          <a:custGeom>
            <a:avLst/>
            <a:gdLst/>
            <a:ahLst/>
            <a:cxnLst/>
            <a:rect l="l" t="t" r="r" b="b"/>
            <a:pathLst>
              <a:path w="351865" h="351865">
                <a:moveTo>
                  <a:pt x="0" y="0"/>
                </a:moveTo>
                <a:lnTo>
                  <a:pt x="351866" y="0"/>
                </a:lnTo>
                <a:lnTo>
                  <a:pt x="351866" y="351866"/>
                </a:lnTo>
                <a:lnTo>
                  <a:pt x="0" y="351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8973706" y="7552260"/>
            <a:ext cx="351865" cy="351865"/>
          </a:xfrm>
          <a:custGeom>
            <a:avLst/>
            <a:gdLst/>
            <a:ahLst/>
            <a:cxnLst/>
            <a:rect l="l" t="t" r="r" b="b"/>
            <a:pathLst>
              <a:path w="351865" h="351865">
                <a:moveTo>
                  <a:pt x="0" y="0"/>
                </a:moveTo>
                <a:lnTo>
                  <a:pt x="351866" y="0"/>
                </a:lnTo>
                <a:lnTo>
                  <a:pt x="351866" y="351865"/>
                </a:lnTo>
                <a:lnTo>
                  <a:pt x="0" y="351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TextBox 31"/>
          <p:cNvSpPr txBox="1"/>
          <p:nvPr/>
        </p:nvSpPr>
        <p:spPr>
          <a:xfrm>
            <a:off x="8608820" y="1264681"/>
            <a:ext cx="7294199" cy="1306833"/>
          </a:xfrm>
          <a:prstGeom prst="rect">
            <a:avLst/>
          </a:prstGeom>
        </p:spPr>
        <p:txBody>
          <a:bodyPr wrap="square" lIns="0" tIns="0" rIns="0" bIns="0" rtlCol="0" anchor="t">
            <a:spAutoFit/>
          </a:bodyPr>
          <a:lstStyle/>
          <a:p>
            <a:pPr algn="l">
              <a:lnSpc>
                <a:spcPts val="11899"/>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ORGANIC/ADJACENT</a:t>
            </a:r>
          </a:p>
        </p:txBody>
      </p:sp>
      <p:sp>
        <p:nvSpPr>
          <p:cNvPr id="32" name="TextBox 32"/>
          <p:cNvSpPr txBox="1"/>
          <p:nvPr/>
        </p:nvSpPr>
        <p:spPr>
          <a:xfrm>
            <a:off x="8608820" y="2005080"/>
            <a:ext cx="8180318" cy="1276824"/>
          </a:xfrm>
          <a:prstGeom prst="rect">
            <a:avLst/>
          </a:prstGeom>
        </p:spPr>
        <p:txBody>
          <a:bodyPr wrap="square" lIns="0" tIns="0" rIns="0" bIns="0" rtlCol="0" anchor="t">
            <a:spAutoFit/>
          </a:bodyPr>
          <a:lstStyle/>
          <a:p>
            <a:pPr algn="l">
              <a:lnSpc>
                <a:spcPts val="11899"/>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GROWTH WITH CLIENTS</a:t>
            </a:r>
          </a:p>
        </p:txBody>
      </p:sp>
      <p:sp>
        <p:nvSpPr>
          <p:cNvPr id="33" name="TextBox 33"/>
          <p:cNvSpPr txBox="1"/>
          <p:nvPr/>
        </p:nvSpPr>
        <p:spPr>
          <a:xfrm>
            <a:off x="8973706" y="4279685"/>
            <a:ext cx="7614714" cy="1057149"/>
          </a:xfrm>
          <a:prstGeom prst="rect">
            <a:avLst/>
          </a:prstGeom>
        </p:spPr>
        <p:txBody>
          <a:bodyPr lIns="0" tIns="0" rIns="0" bIns="0" rtlCol="0" anchor="t">
            <a:spAutoFit/>
          </a:bodyPr>
          <a:lstStyle/>
          <a:p>
            <a:pPr algn="just">
              <a:lnSpc>
                <a:spcPts val="2783"/>
              </a:lnSpc>
            </a:pPr>
            <a:r>
              <a:rPr lang="en-US" sz="2319" spc="-23" dirty="0">
                <a:solidFill>
                  <a:srgbClr val="FFFFFF"/>
                </a:solidFill>
                <a:latin typeface="Times New Roman" panose="02020603050405020304" pitchFamily="18" charset="0"/>
                <a:ea typeface="Arial"/>
                <a:cs typeface="Times New Roman" panose="02020603050405020304" pitchFamily="18" charset="0"/>
                <a:sym typeface="Arial"/>
              </a:rPr>
              <a:t>Legal/Contract Options: Any precedence on going back to the customer for price adjustments based on inflation etc. that may help us boost EBIT and improve margins on our ongoing work.​</a:t>
            </a:r>
          </a:p>
        </p:txBody>
      </p:sp>
      <p:sp>
        <p:nvSpPr>
          <p:cNvPr id="34" name="TextBox 34"/>
          <p:cNvSpPr txBox="1"/>
          <p:nvPr/>
        </p:nvSpPr>
        <p:spPr>
          <a:xfrm>
            <a:off x="9456953" y="6993185"/>
            <a:ext cx="7239820" cy="384721"/>
          </a:xfrm>
          <a:prstGeom prst="rect">
            <a:avLst/>
          </a:prstGeom>
        </p:spPr>
        <p:txBody>
          <a:bodyPr lIns="0" tIns="0" rIns="0" bIns="0" rtlCol="0" anchor="t">
            <a:spAutoFit/>
          </a:bodyPr>
          <a:lstStyle/>
          <a:p>
            <a:pPr algn="just">
              <a:lnSpc>
                <a:spcPts val="3028"/>
              </a:lnSpc>
            </a:pPr>
            <a:r>
              <a:rPr lang="en-US" sz="2523" b="1" spc="-25" dirty="0">
                <a:solidFill>
                  <a:srgbClr val="FFFFFF"/>
                </a:solidFill>
                <a:latin typeface="Times New Roman" panose="02020603050405020304" pitchFamily="18" charset="0"/>
                <a:ea typeface="Arial Bold"/>
                <a:cs typeface="Times New Roman" panose="02020603050405020304" pitchFamily="18" charset="0"/>
                <a:sym typeface="Arial Bold"/>
              </a:rPr>
              <a:t>Improved Margins and EBIT​</a:t>
            </a:r>
          </a:p>
        </p:txBody>
      </p:sp>
      <p:sp>
        <p:nvSpPr>
          <p:cNvPr id="35" name="TextBox 35"/>
          <p:cNvSpPr txBox="1"/>
          <p:nvPr/>
        </p:nvSpPr>
        <p:spPr>
          <a:xfrm>
            <a:off x="9456953" y="7480542"/>
            <a:ext cx="7239820" cy="384721"/>
          </a:xfrm>
          <a:prstGeom prst="rect">
            <a:avLst/>
          </a:prstGeom>
        </p:spPr>
        <p:txBody>
          <a:bodyPr lIns="0" tIns="0" rIns="0" bIns="0" rtlCol="0" anchor="t">
            <a:spAutoFit/>
          </a:bodyPr>
          <a:lstStyle/>
          <a:p>
            <a:pPr algn="just">
              <a:lnSpc>
                <a:spcPts val="3028"/>
              </a:lnSpc>
            </a:pPr>
            <a:r>
              <a:rPr lang="en-US" sz="2523" b="1" spc="-25" dirty="0">
                <a:solidFill>
                  <a:srgbClr val="FFFFFF"/>
                </a:solidFill>
                <a:latin typeface="Times New Roman" panose="02020603050405020304" pitchFamily="18" charset="0"/>
                <a:ea typeface="Arial Bold"/>
                <a:cs typeface="Times New Roman" panose="02020603050405020304" pitchFamily="18" charset="0"/>
                <a:sym typeface="Arial Bold"/>
              </a:rPr>
              <a:t>Enhanced Contract Sustainability​</a:t>
            </a:r>
          </a:p>
        </p:txBody>
      </p:sp>
      <p:sp>
        <p:nvSpPr>
          <p:cNvPr id="36" name="TextBox 36"/>
          <p:cNvSpPr txBox="1"/>
          <p:nvPr/>
        </p:nvSpPr>
        <p:spPr>
          <a:xfrm>
            <a:off x="9456953" y="7967900"/>
            <a:ext cx="7239820" cy="384721"/>
          </a:xfrm>
          <a:prstGeom prst="rect">
            <a:avLst/>
          </a:prstGeom>
        </p:spPr>
        <p:txBody>
          <a:bodyPr lIns="0" tIns="0" rIns="0" bIns="0" rtlCol="0" anchor="t">
            <a:spAutoFit/>
          </a:bodyPr>
          <a:lstStyle/>
          <a:p>
            <a:pPr algn="just">
              <a:lnSpc>
                <a:spcPts val="3028"/>
              </a:lnSpc>
            </a:pPr>
            <a:r>
              <a:rPr lang="en-US" sz="2523" b="1" spc="-25" dirty="0">
                <a:solidFill>
                  <a:srgbClr val="FFFFFF"/>
                </a:solidFill>
                <a:latin typeface="Times New Roman" panose="02020603050405020304" pitchFamily="18" charset="0"/>
                <a:ea typeface="Arial Bold"/>
                <a:cs typeface="Times New Roman" panose="02020603050405020304" pitchFamily="18" charset="0"/>
                <a:sym typeface="Arial Bold"/>
              </a:rPr>
              <a:t>Strengthened Customer Relationship​</a:t>
            </a:r>
          </a:p>
        </p:txBody>
      </p:sp>
      <p:sp>
        <p:nvSpPr>
          <p:cNvPr id="37" name="TextBox 37"/>
          <p:cNvSpPr txBox="1"/>
          <p:nvPr/>
        </p:nvSpPr>
        <p:spPr>
          <a:xfrm>
            <a:off x="9456953" y="8455257"/>
            <a:ext cx="7239820" cy="384721"/>
          </a:xfrm>
          <a:prstGeom prst="rect">
            <a:avLst/>
          </a:prstGeom>
        </p:spPr>
        <p:txBody>
          <a:bodyPr lIns="0" tIns="0" rIns="0" bIns="0" rtlCol="0" anchor="t">
            <a:spAutoFit/>
          </a:bodyPr>
          <a:lstStyle/>
          <a:p>
            <a:pPr algn="just">
              <a:lnSpc>
                <a:spcPts val="3028"/>
              </a:lnSpc>
            </a:pPr>
            <a:r>
              <a:rPr lang="en-US" sz="2523" b="1" spc="-25" dirty="0">
                <a:solidFill>
                  <a:srgbClr val="FFFFFF"/>
                </a:solidFill>
                <a:latin typeface="Times New Roman" panose="02020603050405020304" pitchFamily="18" charset="0"/>
                <a:ea typeface="Arial Bold"/>
                <a:cs typeface="Times New Roman" panose="02020603050405020304" pitchFamily="18" charset="0"/>
                <a:sym typeface="Arial Bold"/>
              </a:rPr>
              <a:t>Risk Mitigation​</a:t>
            </a:r>
          </a:p>
        </p:txBody>
      </p:sp>
      <p:sp>
        <p:nvSpPr>
          <p:cNvPr id="38" name="Freeform 38"/>
          <p:cNvSpPr/>
          <p:nvPr/>
        </p:nvSpPr>
        <p:spPr>
          <a:xfrm>
            <a:off x="8973706" y="8039617"/>
            <a:ext cx="351865" cy="351865"/>
          </a:xfrm>
          <a:custGeom>
            <a:avLst/>
            <a:gdLst/>
            <a:ahLst/>
            <a:cxnLst/>
            <a:rect l="l" t="t" r="r" b="b"/>
            <a:pathLst>
              <a:path w="351865" h="351865">
                <a:moveTo>
                  <a:pt x="0" y="0"/>
                </a:moveTo>
                <a:lnTo>
                  <a:pt x="351866" y="0"/>
                </a:lnTo>
                <a:lnTo>
                  <a:pt x="351866" y="351866"/>
                </a:lnTo>
                <a:lnTo>
                  <a:pt x="0" y="351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Freeform 39"/>
          <p:cNvSpPr/>
          <p:nvPr/>
        </p:nvSpPr>
        <p:spPr>
          <a:xfrm>
            <a:off x="8973706" y="8526975"/>
            <a:ext cx="351865" cy="351865"/>
          </a:xfrm>
          <a:custGeom>
            <a:avLst/>
            <a:gdLst/>
            <a:ahLst/>
            <a:cxnLst/>
            <a:rect l="l" t="t" r="r" b="b"/>
            <a:pathLst>
              <a:path w="351865" h="351865">
                <a:moveTo>
                  <a:pt x="0" y="0"/>
                </a:moveTo>
                <a:lnTo>
                  <a:pt x="351866" y="0"/>
                </a:lnTo>
                <a:lnTo>
                  <a:pt x="351866" y="351865"/>
                </a:lnTo>
                <a:lnTo>
                  <a:pt x="0" y="351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354508" y="1116794"/>
            <a:ext cx="6811190" cy="5853367"/>
            <a:chOff x="0" y="0"/>
            <a:chExt cx="812800" cy="698500"/>
          </a:xfrm>
        </p:grpSpPr>
        <p:sp>
          <p:nvSpPr>
            <p:cNvPr id="10" name="Freeform 10"/>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583307" y="1313418"/>
            <a:ext cx="6353591" cy="5460118"/>
            <a:chOff x="0" y="0"/>
            <a:chExt cx="812800" cy="698500"/>
          </a:xfrm>
        </p:grpSpPr>
        <p:sp>
          <p:nvSpPr>
            <p:cNvPr id="13" name="Freeform 13"/>
            <p:cNvSpPr/>
            <p:nvPr/>
          </p:nvSpPr>
          <p:spPr>
            <a:xfrm>
              <a:off x="6318" y="0"/>
              <a:ext cx="800165" cy="698500"/>
            </a:xfrm>
            <a:custGeom>
              <a:avLst/>
              <a:gdLst/>
              <a:ahLst/>
              <a:cxnLst/>
              <a:rect l="l" t="t" r="r" b="b"/>
              <a:pathLst>
                <a:path w="800165" h="698500">
                  <a:moveTo>
                    <a:pt x="789937" y="377687"/>
                  </a:moveTo>
                  <a:lnTo>
                    <a:pt x="619827" y="670063"/>
                  </a:lnTo>
                  <a:cubicBezTo>
                    <a:pt x="609584" y="687669"/>
                    <a:pt x="590751" y="698500"/>
                    <a:pt x="570382" y="698500"/>
                  </a:cubicBezTo>
                  <a:lnTo>
                    <a:pt x="229782" y="698500"/>
                  </a:lnTo>
                  <a:cubicBezTo>
                    <a:pt x="209413" y="698500"/>
                    <a:pt x="190580" y="687669"/>
                    <a:pt x="180337" y="670063"/>
                  </a:cubicBezTo>
                  <a:lnTo>
                    <a:pt x="10227" y="377687"/>
                  </a:lnTo>
                  <a:cubicBezTo>
                    <a:pt x="0" y="360108"/>
                    <a:pt x="0" y="338392"/>
                    <a:pt x="10227" y="320813"/>
                  </a:cubicBezTo>
                  <a:lnTo>
                    <a:pt x="180337" y="28437"/>
                  </a:lnTo>
                  <a:cubicBezTo>
                    <a:pt x="190580" y="10831"/>
                    <a:pt x="209413" y="0"/>
                    <a:pt x="229782" y="0"/>
                  </a:cubicBezTo>
                  <a:lnTo>
                    <a:pt x="570382" y="0"/>
                  </a:lnTo>
                  <a:cubicBezTo>
                    <a:pt x="590751" y="0"/>
                    <a:pt x="609584" y="10831"/>
                    <a:pt x="619827" y="28437"/>
                  </a:cubicBezTo>
                  <a:lnTo>
                    <a:pt x="789937" y="320813"/>
                  </a:lnTo>
                  <a:cubicBezTo>
                    <a:pt x="800164" y="338392"/>
                    <a:pt x="800164" y="360108"/>
                    <a:pt x="789937" y="377687"/>
                  </a:cubicBezTo>
                  <a:close/>
                </a:path>
              </a:pathLst>
            </a:custGeom>
            <a:blipFill>
              <a:blip r:embed="rId8"/>
              <a:stretch>
                <a:fillRect l="-25412" r="-25412"/>
              </a:stretch>
            </a:blipFill>
            <a:ln w="104775"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Tree>
    <p:extLst>
      <p:ext uri="{BB962C8B-B14F-4D97-AF65-F5344CB8AC3E}">
        <p14:creationId xmlns:p14="http://schemas.microsoft.com/office/powerpoint/2010/main" val="177790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p>
        </p:txBody>
      </p:sp>
      <p:grpSp>
        <p:nvGrpSpPr>
          <p:cNvPr id="3" name="Group 3"/>
          <p:cNvGrpSpPr/>
          <p:nvPr/>
        </p:nvGrpSpPr>
        <p:grpSpPr>
          <a:xfrm rot="-7210721">
            <a:off x="13649034" y="1416684"/>
            <a:ext cx="5224907" cy="1940046"/>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2647285" y="1283964"/>
            <a:ext cx="3675689" cy="884486"/>
            <a:chOff x="0" y="0"/>
            <a:chExt cx="2902779" cy="698500"/>
          </a:xfrm>
        </p:grpSpPr>
        <p:sp>
          <p:nvSpPr>
            <p:cNvPr id="7" name="Freeform 7"/>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012246" y="465221"/>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0" name="TextBox 10"/>
          <p:cNvSpPr txBox="1"/>
          <p:nvPr/>
        </p:nvSpPr>
        <p:spPr>
          <a:xfrm>
            <a:off x="1097108" y="-55643"/>
            <a:ext cx="9135398" cy="1316451"/>
          </a:xfrm>
          <a:prstGeom prst="rect">
            <a:avLst/>
          </a:prstGeom>
        </p:spPr>
        <p:txBody>
          <a:bodyPr lIns="0" tIns="0" rIns="0" bIns="0" rtlCol="0" anchor="t">
            <a:spAutoFit/>
          </a:bodyPr>
          <a:lstStyle/>
          <a:p>
            <a:pPr algn="l">
              <a:lnSpc>
                <a:spcPts val="11950"/>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BUSINESS AQUISITION </a:t>
            </a:r>
          </a:p>
        </p:txBody>
      </p:sp>
      <p:sp>
        <p:nvSpPr>
          <p:cNvPr id="11" name="TextBox 11"/>
          <p:cNvSpPr txBox="1"/>
          <p:nvPr/>
        </p:nvSpPr>
        <p:spPr>
          <a:xfrm>
            <a:off x="1134816" y="701016"/>
            <a:ext cx="3911038" cy="1286442"/>
          </a:xfrm>
          <a:prstGeom prst="rect">
            <a:avLst/>
          </a:prstGeom>
        </p:spPr>
        <p:txBody>
          <a:bodyPr lIns="0" tIns="0" rIns="0" bIns="0" rtlCol="0" anchor="t">
            <a:spAutoFit/>
          </a:bodyPr>
          <a:lstStyle/>
          <a:p>
            <a:pPr algn="l">
              <a:lnSpc>
                <a:spcPts val="11950"/>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LIFE CYCLE</a:t>
            </a:r>
          </a:p>
        </p:txBody>
      </p:sp>
      <p:grpSp>
        <p:nvGrpSpPr>
          <p:cNvPr id="12" name="Group 12"/>
          <p:cNvGrpSpPr/>
          <p:nvPr/>
        </p:nvGrpSpPr>
        <p:grpSpPr>
          <a:xfrm>
            <a:off x="1097108" y="2792090"/>
            <a:ext cx="16093947" cy="7250832"/>
            <a:chOff x="0" y="0"/>
            <a:chExt cx="5554213" cy="2502349"/>
          </a:xfrm>
        </p:grpSpPr>
        <p:sp>
          <p:nvSpPr>
            <p:cNvPr id="13" name="Freeform 13"/>
            <p:cNvSpPr/>
            <p:nvPr/>
          </p:nvSpPr>
          <p:spPr>
            <a:xfrm>
              <a:off x="0" y="0"/>
              <a:ext cx="5554213" cy="2502349"/>
            </a:xfrm>
            <a:custGeom>
              <a:avLst/>
              <a:gdLst/>
              <a:ahLst/>
              <a:cxnLst/>
              <a:rect l="l" t="t" r="r" b="b"/>
              <a:pathLst>
                <a:path w="5554213" h="2502349">
                  <a:moveTo>
                    <a:pt x="24533" y="0"/>
                  </a:moveTo>
                  <a:lnTo>
                    <a:pt x="5529680" y="0"/>
                  </a:lnTo>
                  <a:cubicBezTo>
                    <a:pt x="5543229" y="0"/>
                    <a:pt x="5554213" y="10984"/>
                    <a:pt x="5554213" y="24533"/>
                  </a:cubicBezTo>
                  <a:lnTo>
                    <a:pt x="5554213" y="2477815"/>
                  </a:lnTo>
                  <a:cubicBezTo>
                    <a:pt x="5554213" y="2491365"/>
                    <a:pt x="5543229" y="2502349"/>
                    <a:pt x="5529680" y="2502349"/>
                  </a:cubicBezTo>
                  <a:lnTo>
                    <a:pt x="24533" y="2502349"/>
                  </a:lnTo>
                  <a:cubicBezTo>
                    <a:pt x="10984" y="2502349"/>
                    <a:pt x="0" y="2491365"/>
                    <a:pt x="0" y="2477815"/>
                  </a:cubicBezTo>
                  <a:lnTo>
                    <a:pt x="0" y="24533"/>
                  </a:lnTo>
                  <a:cubicBezTo>
                    <a:pt x="0" y="10984"/>
                    <a:pt x="10984" y="0"/>
                    <a:pt x="24533"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4" name="TextBox 14"/>
            <p:cNvSpPr txBox="1"/>
            <p:nvPr/>
          </p:nvSpPr>
          <p:spPr>
            <a:xfrm>
              <a:off x="0" y="-76200"/>
              <a:ext cx="5554213" cy="2578549"/>
            </a:xfrm>
            <a:prstGeom prst="rect">
              <a:avLst/>
            </a:prstGeom>
          </p:spPr>
          <p:txBody>
            <a:bodyPr lIns="50800" tIns="50800" rIns="50800" bIns="50800" rtlCol="0" anchor="ctr"/>
            <a:lstStyle/>
            <a:p>
              <a:pPr algn="ctr">
                <a:lnSpc>
                  <a:spcPts val="2605"/>
                </a:lnSpc>
              </a:pPr>
              <a:endParaRPr/>
            </a:p>
          </p:txBody>
        </p:sp>
      </p:grpSp>
      <p:grpSp>
        <p:nvGrpSpPr>
          <p:cNvPr id="15" name="Group 15"/>
          <p:cNvGrpSpPr/>
          <p:nvPr/>
        </p:nvGrpSpPr>
        <p:grpSpPr>
          <a:xfrm>
            <a:off x="12037577" y="3046489"/>
            <a:ext cx="1747023" cy="635661"/>
            <a:chOff x="0" y="0"/>
            <a:chExt cx="524571" cy="190867"/>
          </a:xfrm>
        </p:grpSpPr>
        <p:sp>
          <p:nvSpPr>
            <p:cNvPr id="16" name="Freeform 16"/>
            <p:cNvSpPr/>
            <p:nvPr/>
          </p:nvSpPr>
          <p:spPr>
            <a:xfrm>
              <a:off x="0" y="0"/>
              <a:ext cx="524571" cy="190867"/>
            </a:xfrm>
            <a:custGeom>
              <a:avLst/>
              <a:gdLst/>
              <a:ahLst/>
              <a:cxnLst/>
              <a:rect l="l" t="t" r="r" b="b"/>
              <a:pathLst>
                <a:path w="524571" h="190867">
                  <a:moveTo>
                    <a:pt x="66472" y="0"/>
                  </a:moveTo>
                  <a:lnTo>
                    <a:pt x="458099" y="0"/>
                  </a:lnTo>
                  <a:cubicBezTo>
                    <a:pt x="494811" y="0"/>
                    <a:pt x="524571" y="29761"/>
                    <a:pt x="524571" y="66472"/>
                  </a:cubicBezTo>
                  <a:lnTo>
                    <a:pt x="524571" y="124395"/>
                  </a:lnTo>
                  <a:cubicBezTo>
                    <a:pt x="524571" y="161107"/>
                    <a:pt x="494811" y="190867"/>
                    <a:pt x="458099" y="190867"/>
                  </a:cubicBezTo>
                  <a:lnTo>
                    <a:pt x="66472" y="190867"/>
                  </a:lnTo>
                  <a:cubicBezTo>
                    <a:pt x="29761" y="190867"/>
                    <a:pt x="0" y="161107"/>
                    <a:pt x="0" y="124395"/>
                  </a:cubicBezTo>
                  <a:lnTo>
                    <a:pt x="0" y="66472"/>
                  </a:lnTo>
                  <a:cubicBezTo>
                    <a:pt x="0" y="29761"/>
                    <a:pt x="29761" y="0"/>
                    <a:pt x="66472" y="0"/>
                  </a:cubicBezTo>
                  <a:close/>
                </a:path>
              </a:pathLst>
            </a:custGeom>
            <a:solidFill>
              <a:srgbClr val="FFFFFF"/>
            </a:solidFill>
          </p:spPr>
          <p:txBody>
            <a:bodyPr/>
            <a:lstStyle/>
            <a:p>
              <a:endParaRPr lang="en-US"/>
            </a:p>
          </p:txBody>
        </p:sp>
        <p:sp>
          <p:nvSpPr>
            <p:cNvPr id="17" name="TextBox 17"/>
            <p:cNvSpPr txBox="1"/>
            <p:nvPr/>
          </p:nvSpPr>
          <p:spPr>
            <a:xfrm>
              <a:off x="0" y="-76200"/>
              <a:ext cx="524571" cy="26706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5133789" y="3046489"/>
            <a:ext cx="1980873" cy="635661"/>
            <a:chOff x="0" y="0"/>
            <a:chExt cx="594789" cy="190867"/>
          </a:xfrm>
        </p:grpSpPr>
        <p:sp>
          <p:nvSpPr>
            <p:cNvPr id="19" name="Freeform 19"/>
            <p:cNvSpPr/>
            <p:nvPr/>
          </p:nvSpPr>
          <p:spPr>
            <a:xfrm>
              <a:off x="0" y="0"/>
              <a:ext cx="594789" cy="190867"/>
            </a:xfrm>
            <a:custGeom>
              <a:avLst/>
              <a:gdLst/>
              <a:ahLst/>
              <a:cxnLst/>
              <a:rect l="l" t="t" r="r" b="b"/>
              <a:pathLst>
                <a:path w="594789" h="190867">
                  <a:moveTo>
                    <a:pt x="58625" y="0"/>
                  </a:moveTo>
                  <a:lnTo>
                    <a:pt x="536163" y="0"/>
                  </a:lnTo>
                  <a:cubicBezTo>
                    <a:pt x="568541" y="0"/>
                    <a:pt x="594789" y="26247"/>
                    <a:pt x="594789" y="58625"/>
                  </a:cubicBezTo>
                  <a:lnTo>
                    <a:pt x="594789" y="132242"/>
                  </a:lnTo>
                  <a:cubicBezTo>
                    <a:pt x="594789" y="164620"/>
                    <a:pt x="568541" y="190867"/>
                    <a:pt x="536163" y="190867"/>
                  </a:cubicBezTo>
                  <a:lnTo>
                    <a:pt x="58625" y="190867"/>
                  </a:lnTo>
                  <a:cubicBezTo>
                    <a:pt x="26247" y="190867"/>
                    <a:pt x="0" y="164620"/>
                    <a:pt x="0" y="132242"/>
                  </a:cubicBezTo>
                  <a:lnTo>
                    <a:pt x="0" y="58625"/>
                  </a:lnTo>
                  <a:cubicBezTo>
                    <a:pt x="0" y="26247"/>
                    <a:pt x="26247" y="0"/>
                    <a:pt x="58625" y="0"/>
                  </a:cubicBezTo>
                  <a:close/>
                </a:path>
              </a:pathLst>
            </a:custGeom>
            <a:solidFill>
              <a:srgbClr val="FFFFFF"/>
            </a:solidFill>
          </p:spPr>
          <p:txBody>
            <a:bodyPr/>
            <a:lstStyle/>
            <a:p>
              <a:endParaRPr lang="en-US"/>
            </a:p>
          </p:txBody>
        </p:sp>
        <p:sp>
          <p:nvSpPr>
            <p:cNvPr id="20" name="TextBox 20"/>
            <p:cNvSpPr txBox="1"/>
            <p:nvPr/>
          </p:nvSpPr>
          <p:spPr>
            <a:xfrm>
              <a:off x="0" y="-76200"/>
              <a:ext cx="594789" cy="267067"/>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991825" y="3884920"/>
            <a:ext cx="9182764" cy="2143975"/>
          </a:xfrm>
          <a:custGeom>
            <a:avLst/>
            <a:gdLst/>
            <a:ahLst/>
            <a:cxnLst/>
            <a:rect l="l" t="t" r="r" b="b"/>
            <a:pathLst>
              <a:path w="9182764" h="2143975">
                <a:moveTo>
                  <a:pt x="0" y="0"/>
                </a:moveTo>
                <a:lnTo>
                  <a:pt x="9182764" y="0"/>
                </a:lnTo>
                <a:lnTo>
                  <a:pt x="9182764" y="2143975"/>
                </a:lnTo>
                <a:lnTo>
                  <a:pt x="0" y="2143975"/>
                </a:lnTo>
                <a:lnTo>
                  <a:pt x="0" y="0"/>
                </a:lnTo>
                <a:close/>
              </a:path>
            </a:pathLst>
          </a:custGeom>
          <a:blipFill>
            <a:blip r:embed="rId5"/>
            <a:stretch>
              <a:fillRect t="-1048" r="-122" b="-262"/>
            </a:stretch>
          </a:blipFill>
        </p:spPr>
        <p:txBody>
          <a:bodyPr/>
          <a:lstStyle/>
          <a:p>
            <a:endParaRPr lang="en-US"/>
          </a:p>
        </p:txBody>
      </p:sp>
      <p:sp>
        <p:nvSpPr>
          <p:cNvPr id="22" name="Freeform 22"/>
          <p:cNvSpPr/>
          <p:nvPr/>
        </p:nvSpPr>
        <p:spPr>
          <a:xfrm flipV="1">
            <a:off x="12028803" y="3847321"/>
            <a:ext cx="3654452" cy="2143975"/>
          </a:xfrm>
          <a:custGeom>
            <a:avLst/>
            <a:gdLst/>
            <a:ahLst/>
            <a:cxnLst/>
            <a:rect l="l" t="t" r="r" b="b"/>
            <a:pathLst>
              <a:path w="3654452" h="2143975">
                <a:moveTo>
                  <a:pt x="0" y="2143975"/>
                </a:moveTo>
                <a:lnTo>
                  <a:pt x="3654452" y="2143975"/>
                </a:lnTo>
                <a:lnTo>
                  <a:pt x="3654452" y="0"/>
                </a:lnTo>
                <a:lnTo>
                  <a:pt x="0" y="0"/>
                </a:lnTo>
                <a:lnTo>
                  <a:pt x="0" y="2143975"/>
                </a:lnTo>
                <a:close/>
              </a:path>
            </a:pathLst>
          </a:custGeom>
          <a:blipFill>
            <a:blip r:embed="rId5"/>
            <a:stretch>
              <a:fillRect t="-1048" r="-151584" b="-262"/>
            </a:stretch>
          </a:blipFill>
        </p:spPr>
        <p:txBody>
          <a:bodyPr/>
          <a:lstStyle/>
          <a:p>
            <a:endParaRPr lang="en-US"/>
          </a:p>
        </p:txBody>
      </p:sp>
      <p:sp>
        <p:nvSpPr>
          <p:cNvPr id="23" name="Freeform 23"/>
          <p:cNvSpPr/>
          <p:nvPr/>
        </p:nvSpPr>
        <p:spPr>
          <a:xfrm rot="-5400000">
            <a:off x="6312555" y="5922739"/>
            <a:ext cx="753315" cy="1129972"/>
          </a:xfrm>
          <a:custGeom>
            <a:avLst/>
            <a:gdLst/>
            <a:ahLst/>
            <a:cxnLst/>
            <a:rect l="l" t="t" r="r" b="b"/>
            <a:pathLst>
              <a:path w="753315" h="1129972">
                <a:moveTo>
                  <a:pt x="0" y="0"/>
                </a:moveTo>
                <a:lnTo>
                  <a:pt x="753314" y="0"/>
                </a:lnTo>
                <a:lnTo>
                  <a:pt x="753314" y="1129972"/>
                </a:lnTo>
                <a:lnTo>
                  <a:pt x="0" y="112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4" name="Group 24"/>
          <p:cNvGrpSpPr/>
          <p:nvPr/>
        </p:nvGrpSpPr>
        <p:grpSpPr>
          <a:xfrm>
            <a:off x="3094433" y="3046489"/>
            <a:ext cx="1980873" cy="635661"/>
            <a:chOff x="0" y="0"/>
            <a:chExt cx="594789" cy="190867"/>
          </a:xfrm>
        </p:grpSpPr>
        <p:sp>
          <p:nvSpPr>
            <p:cNvPr id="25" name="Freeform 25"/>
            <p:cNvSpPr/>
            <p:nvPr/>
          </p:nvSpPr>
          <p:spPr>
            <a:xfrm>
              <a:off x="0" y="0"/>
              <a:ext cx="594789" cy="190867"/>
            </a:xfrm>
            <a:custGeom>
              <a:avLst/>
              <a:gdLst/>
              <a:ahLst/>
              <a:cxnLst/>
              <a:rect l="l" t="t" r="r" b="b"/>
              <a:pathLst>
                <a:path w="594789" h="190867">
                  <a:moveTo>
                    <a:pt x="58625" y="0"/>
                  </a:moveTo>
                  <a:lnTo>
                    <a:pt x="536163" y="0"/>
                  </a:lnTo>
                  <a:cubicBezTo>
                    <a:pt x="568541" y="0"/>
                    <a:pt x="594789" y="26247"/>
                    <a:pt x="594789" y="58625"/>
                  </a:cubicBezTo>
                  <a:lnTo>
                    <a:pt x="594789" y="132242"/>
                  </a:lnTo>
                  <a:cubicBezTo>
                    <a:pt x="594789" y="164620"/>
                    <a:pt x="568541" y="190867"/>
                    <a:pt x="536163" y="190867"/>
                  </a:cubicBezTo>
                  <a:lnTo>
                    <a:pt x="58625" y="190867"/>
                  </a:lnTo>
                  <a:cubicBezTo>
                    <a:pt x="26247" y="190867"/>
                    <a:pt x="0" y="164620"/>
                    <a:pt x="0" y="132242"/>
                  </a:cubicBezTo>
                  <a:lnTo>
                    <a:pt x="0" y="58625"/>
                  </a:lnTo>
                  <a:cubicBezTo>
                    <a:pt x="0" y="26247"/>
                    <a:pt x="26247" y="0"/>
                    <a:pt x="58625" y="0"/>
                  </a:cubicBezTo>
                  <a:close/>
                </a:path>
              </a:pathLst>
            </a:custGeom>
            <a:solidFill>
              <a:srgbClr val="FFFFFF"/>
            </a:solidFill>
          </p:spPr>
          <p:txBody>
            <a:bodyPr/>
            <a:lstStyle/>
            <a:p>
              <a:endParaRPr lang="en-US"/>
            </a:p>
          </p:txBody>
        </p:sp>
        <p:sp>
          <p:nvSpPr>
            <p:cNvPr id="26" name="TextBox 26"/>
            <p:cNvSpPr txBox="1"/>
            <p:nvPr/>
          </p:nvSpPr>
          <p:spPr>
            <a:xfrm>
              <a:off x="0" y="-76200"/>
              <a:ext cx="594789" cy="267067"/>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3414797" y="4372933"/>
            <a:ext cx="1194240" cy="787331"/>
          </a:xfrm>
          <a:prstGeom prst="rect">
            <a:avLst/>
          </a:prstGeom>
        </p:spPr>
        <p:txBody>
          <a:bodyPr lIns="0" tIns="0" rIns="0" bIns="0" rtlCol="0" anchor="t">
            <a:spAutoFit/>
          </a:bodyPr>
          <a:lstStyle/>
          <a:p>
            <a:pPr algn="ctr">
              <a:lnSpc>
                <a:spcPts val="2148"/>
              </a:lnSpc>
              <a:spcBef>
                <a:spcPct val="0"/>
              </a:spcBef>
            </a:pPr>
            <a:r>
              <a:rPr lang="en-US" sz="1556" b="1" dirty="0">
                <a:solidFill>
                  <a:srgbClr val="17375E"/>
                </a:solidFill>
                <a:latin typeface="Times New Roman" panose="02020603050405020304" pitchFamily="18" charset="0"/>
                <a:ea typeface="Arial Bold"/>
                <a:cs typeface="Times New Roman" panose="02020603050405020304" pitchFamily="18" charset="0"/>
                <a:sym typeface="Arial Bold"/>
              </a:rPr>
              <a:t>Strategic Plan and Market Analysis</a:t>
            </a:r>
          </a:p>
        </p:txBody>
      </p:sp>
      <p:sp>
        <p:nvSpPr>
          <p:cNvPr id="28" name="TextBox 28"/>
          <p:cNvSpPr txBox="1"/>
          <p:nvPr/>
        </p:nvSpPr>
        <p:spPr>
          <a:xfrm>
            <a:off x="5011409" y="4645241"/>
            <a:ext cx="1526950" cy="518027"/>
          </a:xfrm>
          <a:prstGeom prst="rect">
            <a:avLst/>
          </a:prstGeom>
        </p:spPr>
        <p:txBody>
          <a:bodyPr lIns="0" tIns="0" rIns="0" bIns="0" rtlCol="0" anchor="t">
            <a:spAutoFit/>
          </a:bodyPr>
          <a:lstStyle/>
          <a:p>
            <a:pPr algn="ctr">
              <a:lnSpc>
                <a:spcPts val="2148"/>
              </a:lnSpc>
              <a:spcBef>
                <a:spcPct val="0"/>
              </a:spcBef>
            </a:pPr>
            <a:r>
              <a:rPr lang="en-US" sz="1556" b="1" spc="-28" dirty="0">
                <a:solidFill>
                  <a:srgbClr val="17375E"/>
                </a:solidFill>
                <a:latin typeface="Times New Roman" panose="02020603050405020304" pitchFamily="18" charset="0"/>
                <a:ea typeface="Arial Bold"/>
                <a:cs typeface="Times New Roman" panose="02020603050405020304" pitchFamily="18" charset="0"/>
                <a:sym typeface="Arial Bold"/>
              </a:rPr>
              <a:t>Opportunity Qualification</a:t>
            </a:r>
          </a:p>
        </p:txBody>
      </p:sp>
      <p:sp>
        <p:nvSpPr>
          <p:cNvPr id="29" name="TextBox 29"/>
          <p:cNvSpPr txBox="1"/>
          <p:nvPr/>
        </p:nvSpPr>
        <p:spPr>
          <a:xfrm>
            <a:off x="6819732" y="4645241"/>
            <a:ext cx="1526950" cy="518027"/>
          </a:xfrm>
          <a:prstGeom prst="rect">
            <a:avLst/>
          </a:prstGeom>
        </p:spPr>
        <p:txBody>
          <a:bodyPr lIns="0" tIns="0" rIns="0" bIns="0" rtlCol="0" anchor="t">
            <a:spAutoFit/>
          </a:bodyPr>
          <a:lstStyle/>
          <a:p>
            <a:pPr algn="ctr">
              <a:lnSpc>
                <a:spcPts val="2148"/>
              </a:lnSpc>
              <a:spcBef>
                <a:spcPct val="0"/>
              </a:spcBef>
            </a:pPr>
            <a:r>
              <a:rPr lang="en-US" sz="1556" b="1" spc="-63" dirty="0">
                <a:solidFill>
                  <a:srgbClr val="17375E"/>
                </a:solidFill>
                <a:latin typeface="Times New Roman" panose="02020603050405020304" pitchFamily="18" charset="0"/>
                <a:ea typeface="Arial Bold"/>
                <a:cs typeface="Times New Roman" panose="02020603050405020304" pitchFamily="18" charset="0"/>
                <a:sym typeface="Arial Bold"/>
              </a:rPr>
              <a:t>Opportunity Assessment</a:t>
            </a:r>
          </a:p>
        </p:txBody>
      </p:sp>
      <p:sp>
        <p:nvSpPr>
          <p:cNvPr id="30" name="TextBox 30"/>
          <p:cNvSpPr txBox="1"/>
          <p:nvPr/>
        </p:nvSpPr>
        <p:spPr>
          <a:xfrm>
            <a:off x="8662952" y="4589460"/>
            <a:ext cx="1526950" cy="787331"/>
          </a:xfrm>
          <a:prstGeom prst="rect">
            <a:avLst/>
          </a:prstGeom>
        </p:spPr>
        <p:txBody>
          <a:bodyPr lIns="0" tIns="0" rIns="0" bIns="0" rtlCol="0" anchor="t">
            <a:spAutoFit/>
          </a:bodyPr>
          <a:lstStyle/>
          <a:p>
            <a:pPr algn="ctr">
              <a:lnSpc>
                <a:spcPts val="2148"/>
              </a:lnSpc>
              <a:spcBef>
                <a:spcPct val="0"/>
              </a:spcBef>
            </a:pPr>
            <a:r>
              <a:rPr lang="en-US" sz="1556" b="1" spc="-28" dirty="0">
                <a:solidFill>
                  <a:srgbClr val="17375E"/>
                </a:solidFill>
                <a:latin typeface="Times New Roman" panose="02020603050405020304" pitchFamily="18" charset="0"/>
                <a:ea typeface="Arial Bold"/>
                <a:cs typeface="Times New Roman" panose="02020603050405020304" pitchFamily="18" charset="0"/>
                <a:sym typeface="Arial Bold"/>
              </a:rPr>
              <a:t>Capture &amp; Strategy Development</a:t>
            </a:r>
          </a:p>
        </p:txBody>
      </p:sp>
      <p:sp>
        <p:nvSpPr>
          <p:cNvPr id="31" name="TextBox 31"/>
          <p:cNvSpPr txBox="1"/>
          <p:nvPr/>
        </p:nvSpPr>
        <p:spPr>
          <a:xfrm>
            <a:off x="3178302" y="3184049"/>
            <a:ext cx="1829845" cy="270972"/>
          </a:xfrm>
          <a:prstGeom prst="rect">
            <a:avLst/>
          </a:prstGeom>
        </p:spPr>
        <p:txBody>
          <a:bodyPr lIns="0" tIns="0" rIns="0" bIns="0" rtlCol="0" anchor="t">
            <a:spAutoFit/>
          </a:bodyPr>
          <a:lstStyle/>
          <a:p>
            <a:pPr algn="ctr">
              <a:lnSpc>
                <a:spcPts val="2285"/>
              </a:lnSpc>
              <a:spcBef>
                <a:spcPct val="0"/>
              </a:spcBef>
            </a:pPr>
            <a:r>
              <a:rPr lang="en-US" sz="1655" b="1" dirty="0">
                <a:solidFill>
                  <a:srgbClr val="00193C"/>
                </a:solidFill>
                <a:latin typeface="Times New Roman" panose="02020603050405020304" pitchFamily="18" charset="0"/>
                <a:ea typeface="Arial Bold"/>
                <a:cs typeface="Times New Roman" panose="02020603050405020304" pitchFamily="18" charset="0"/>
                <a:sym typeface="Arial Bold"/>
              </a:rPr>
              <a:t>I. Identification</a:t>
            </a:r>
          </a:p>
        </p:txBody>
      </p:sp>
      <p:sp>
        <p:nvSpPr>
          <p:cNvPr id="32" name="TextBox 32"/>
          <p:cNvSpPr txBox="1"/>
          <p:nvPr/>
        </p:nvSpPr>
        <p:spPr>
          <a:xfrm>
            <a:off x="10471030" y="4509087"/>
            <a:ext cx="1526950" cy="787331"/>
          </a:xfrm>
          <a:prstGeom prst="rect">
            <a:avLst/>
          </a:prstGeom>
        </p:spPr>
        <p:txBody>
          <a:bodyPr lIns="0" tIns="0" rIns="0" bIns="0" rtlCol="0" anchor="t">
            <a:spAutoFit/>
          </a:bodyPr>
          <a:lstStyle/>
          <a:p>
            <a:pPr algn="ctr">
              <a:lnSpc>
                <a:spcPts val="2148"/>
              </a:lnSpc>
              <a:spcBef>
                <a:spcPct val="0"/>
              </a:spcBef>
            </a:pPr>
            <a:r>
              <a:rPr lang="en-US" sz="1556" b="1" spc="-28" dirty="0">
                <a:solidFill>
                  <a:srgbClr val="17375E"/>
                </a:solidFill>
                <a:latin typeface="Times New Roman" panose="02020603050405020304" pitchFamily="18" charset="0"/>
                <a:ea typeface="Arial Bold"/>
                <a:cs typeface="Times New Roman" panose="02020603050405020304" pitchFamily="18" charset="0"/>
                <a:sym typeface="Arial Bold"/>
              </a:rPr>
              <a:t>Pre-Proposal Planning &amp; Development</a:t>
            </a:r>
          </a:p>
        </p:txBody>
      </p:sp>
      <p:sp>
        <p:nvSpPr>
          <p:cNvPr id="33" name="TextBox 33"/>
          <p:cNvSpPr txBox="1"/>
          <p:nvPr/>
        </p:nvSpPr>
        <p:spPr>
          <a:xfrm>
            <a:off x="12258451" y="4645241"/>
            <a:ext cx="1526950" cy="518027"/>
          </a:xfrm>
          <a:prstGeom prst="rect">
            <a:avLst/>
          </a:prstGeom>
        </p:spPr>
        <p:txBody>
          <a:bodyPr lIns="0" tIns="0" rIns="0" bIns="0" rtlCol="0" anchor="t">
            <a:spAutoFit/>
          </a:bodyPr>
          <a:lstStyle/>
          <a:p>
            <a:pPr algn="ctr">
              <a:lnSpc>
                <a:spcPts val="2148"/>
              </a:lnSpc>
              <a:spcBef>
                <a:spcPct val="0"/>
              </a:spcBef>
            </a:pPr>
            <a:r>
              <a:rPr lang="en-US" sz="1556" b="1" spc="-28" dirty="0">
                <a:solidFill>
                  <a:srgbClr val="17375E"/>
                </a:solidFill>
                <a:latin typeface="Times New Roman" panose="02020603050405020304" pitchFamily="18" charset="0"/>
                <a:ea typeface="Arial Bold"/>
                <a:cs typeface="Times New Roman" panose="02020603050405020304" pitchFamily="18" charset="0"/>
                <a:sym typeface="Arial Bold"/>
              </a:rPr>
              <a:t>Proposal Development</a:t>
            </a:r>
          </a:p>
        </p:txBody>
      </p:sp>
      <p:sp>
        <p:nvSpPr>
          <p:cNvPr id="34" name="TextBox 34"/>
          <p:cNvSpPr txBox="1"/>
          <p:nvPr/>
        </p:nvSpPr>
        <p:spPr>
          <a:xfrm>
            <a:off x="14048959" y="4645241"/>
            <a:ext cx="1526950" cy="516680"/>
          </a:xfrm>
          <a:prstGeom prst="rect">
            <a:avLst/>
          </a:prstGeom>
        </p:spPr>
        <p:txBody>
          <a:bodyPr lIns="0" tIns="0" rIns="0" bIns="0" rtlCol="0" anchor="t">
            <a:spAutoFit/>
          </a:bodyPr>
          <a:lstStyle/>
          <a:p>
            <a:pPr algn="ctr">
              <a:lnSpc>
                <a:spcPts val="2148"/>
              </a:lnSpc>
            </a:pPr>
            <a:r>
              <a:rPr lang="en-US" sz="1556" b="1" spc="-28" dirty="0">
                <a:solidFill>
                  <a:srgbClr val="17375E"/>
                </a:solidFill>
                <a:latin typeface="Times New Roman" panose="02020603050405020304" pitchFamily="18" charset="0"/>
                <a:ea typeface="Arial Bold"/>
                <a:cs typeface="Times New Roman" panose="02020603050405020304" pitchFamily="18" charset="0"/>
                <a:sym typeface="Arial Bold"/>
              </a:rPr>
              <a:t>Post-</a:t>
            </a:r>
          </a:p>
          <a:p>
            <a:pPr algn="ctr">
              <a:lnSpc>
                <a:spcPts val="2148"/>
              </a:lnSpc>
              <a:spcBef>
                <a:spcPct val="0"/>
              </a:spcBef>
            </a:pPr>
            <a:r>
              <a:rPr lang="en-US" sz="1556" b="1" spc="-28" dirty="0">
                <a:solidFill>
                  <a:srgbClr val="17375E"/>
                </a:solidFill>
                <a:latin typeface="Times New Roman" panose="02020603050405020304" pitchFamily="18" charset="0"/>
                <a:ea typeface="Arial Bold"/>
                <a:cs typeface="Times New Roman" panose="02020603050405020304" pitchFamily="18" charset="0"/>
                <a:sym typeface="Arial Bold"/>
              </a:rPr>
              <a:t>Submittal</a:t>
            </a:r>
          </a:p>
        </p:txBody>
      </p:sp>
      <p:sp>
        <p:nvSpPr>
          <p:cNvPr id="35" name="TextBox 35"/>
          <p:cNvSpPr txBox="1"/>
          <p:nvPr/>
        </p:nvSpPr>
        <p:spPr>
          <a:xfrm>
            <a:off x="5133789" y="3184049"/>
            <a:ext cx="1829845" cy="270972"/>
          </a:xfrm>
          <a:prstGeom prst="rect">
            <a:avLst/>
          </a:prstGeom>
        </p:spPr>
        <p:txBody>
          <a:bodyPr lIns="0" tIns="0" rIns="0" bIns="0" rtlCol="0" anchor="t">
            <a:spAutoFit/>
          </a:bodyPr>
          <a:lstStyle/>
          <a:p>
            <a:pPr algn="ctr">
              <a:lnSpc>
                <a:spcPts val="2285"/>
              </a:lnSpc>
              <a:spcBef>
                <a:spcPct val="0"/>
              </a:spcBef>
            </a:pPr>
            <a:r>
              <a:rPr lang="en-US" sz="1655" b="1" dirty="0">
                <a:solidFill>
                  <a:srgbClr val="00193C"/>
                </a:solidFill>
                <a:latin typeface="Times New Roman" panose="02020603050405020304" pitchFamily="18" charset="0"/>
                <a:ea typeface="Arial Bold"/>
                <a:cs typeface="Times New Roman" panose="02020603050405020304" pitchFamily="18" charset="0"/>
                <a:sym typeface="Arial Bold"/>
              </a:rPr>
              <a:t>II. Qualification</a:t>
            </a:r>
          </a:p>
        </p:txBody>
      </p:sp>
      <p:grpSp>
        <p:nvGrpSpPr>
          <p:cNvPr id="36" name="Group 36"/>
          <p:cNvGrpSpPr/>
          <p:nvPr/>
        </p:nvGrpSpPr>
        <p:grpSpPr>
          <a:xfrm>
            <a:off x="7173146" y="3046489"/>
            <a:ext cx="4823016" cy="635661"/>
            <a:chOff x="0" y="0"/>
            <a:chExt cx="1448187" cy="190867"/>
          </a:xfrm>
        </p:grpSpPr>
        <p:sp>
          <p:nvSpPr>
            <p:cNvPr id="37" name="Freeform 37"/>
            <p:cNvSpPr/>
            <p:nvPr/>
          </p:nvSpPr>
          <p:spPr>
            <a:xfrm>
              <a:off x="0" y="0"/>
              <a:ext cx="1448187" cy="190867"/>
            </a:xfrm>
            <a:custGeom>
              <a:avLst/>
              <a:gdLst/>
              <a:ahLst/>
              <a:cxnLst/>
              <a:rect l="l" t="t" r="r" b="b"/>
              <a:pathLst>
                <a:path w="1448187" h="190867">
                  <a:moveTo>
                    <a:pt x="24078" y="0"/>
                  </a:moveTo>
                  <a:lnTo>
                    <a:pt x="1424109" y="0"/>
                  </a:lnTo>
                  <a:cubicBezTo>
                    <a:pt x="1437407" y="0"/>
                    <a:pt x="1448187" y="10780"/>
                    <a:pt x="1448187" y="24078"/>
                  </a:cubicBezTo>
                  <a:lnTo>
                    <a:pt x="1448187" y="166789"/>
                  </a:lnTo>
                  <a:cubicBezTo>
                    <a:pt x="1448187" y="173175"/>
                    <a:pt x="1445650" y="179300"/>
                    <a:pt x="1441135" y="183815"/>
                  </a:cubicBezTo>
                  <a:cubicBezTo>
                    <a:pt x="1436619" y="188331"/>
                    <a:pt x="1430495" y="190867"/>
                    <a:pt x="1424109" y="190867"/>
                  </a:cubicBezTo>
                  <a:lnTo>
                    <a:pt x="24078" y="190867"/>
                  </a:lnTo>
                  <a:cubicBezTo>
                    <a:pt x="17692" y="190867"/>
                    <a:pt x="11568" y="188331"/>
                    <a:pt x="7052" y="183815"/>
                  </a:cubicBezTo>
                  <a:cubicBezTo>
                    <a:pt x="2537" y="179300"/>
                    <a:pt x="0" y="173175"/>
                    <a:pt x="0" y="166789"/>
                  </a:cubicBezTo>
                  <a:lnTo>
                    <a:pt x="0" y="24078"/>
                  </a:lnTo>
                  <a:cubicBezTo>
                    <a:pt x="0" y="17692"/>
                    <a:pt x="2537" y="11568"/>
                    <a:pt x="7052" y="7052"/>
                  </a:cubicBezTo>
                  <a:cubicBezTo>
                    <a:pt x="11568" y="2537"/>
                    <a:pt x="17692" y="0"/>
                    <a:pt x="24078" y="0"/>
                  </a:cubicBezTo>
                  <a:close/>
                </a:path>
              </a:pathLst>
            </a:custGeom>
            <a:solidFill>
              <a:srgbClr val="FFFFFF"/>
            </a:solidFill>
          </p:spPr>
          <p:txBody>
            <a:bodyPr/>
            <a:lstStyle/>
            <a:p>
              <a:endParaRPr lang="en-US"/>
            </a:p>
          </p:txBody>
        </p:sp>
        <p:sp>
          <p:nvSpPr>
            <p:cNvPr id="38" name="TextBox 38"/>
            <p:cNvSpPr txBox="1"/>
            <p:nvPr/>
          </p:nvSpPr>
          <p:spPr>
            <a:xfrm>
              <a:off x="0" y="-76200"/>
              <a:ext cx="1448187" cy="267067"/>
            </a:xfrm>
            <a:prstGeom prst="rect">
              <a:avLst/>
            </a:prstGeom>
          </p:spPr>
          <p:txBody>
            <a:bodyPr lIns="50800" tIns="50800" rIns="50800" bIns="50800" rtlCol="0" anchor="ctr"/>
            <a:lstStyle/>
            <a:p>
              <a:pPr algn="ctr">
                <a:lnSpc>
                  <a:spcPts val="2659"/>
                </a:lnSpc>
              </a:pPr>
              <a:endParaRPr/>
            </a:p>
          </p:txBody>
        </p:sp>
      </p:grpSp>
      <p:sp>
        <p:nvSpPr>
          <p:cNvPr id="39" name="TextBox 39"/>
          <p:cNvSpPr txBox="1"/>
          <p:nvPr/>
        </p:nvSpPr>
        <p:spPr>
          <a:xfrm>
            <a:off x="7005050" y="3184049"/>
            <a:ext cx="5032528" cy="270972"/>
          </a:xfrm>
          <a:prstGeom prst="rect">
            <a:avLst/>
          </a:prstGeom>
        </p:spPr>
        <p:txBody>
          <a:bodyPr lIns="0" tIns="0" rIns="0" bIns="0" rtlCol="0" anchor="t">
            <a:spAutoFit/>
          </a:bodyPr>
          <a:lstStyle/>
          <a:p>
            <a:pPr algn="ctr">
              <a:lnSpc>
                <a:spcPts val="2285"/>
              </a:lnSpc>
              <a:spcBef>
                <a:spcPct val="0"/>
              </a:spcBef>
            </a:pPr>
            <a:r>
              <a:rPr lang="en-US" sz="1655" b="1" dirty="0">
                <a:solidFill>
                  <a:srgbClr val="00193C"/>
                </a:solidFill>
                <a:latin typeface="Times New Roman" panose="02020603050405020304" pitchFamily="18" charset="0"/>
                <a:ea typeface="Arial Bold"/>
                <a:cs typeface="Times New Roman" panose="02020603050405020304" pitchFamily="18" charset="0"/>
                <a:sym typeface="Arial Bold"/>
              </a:rPr>
              <a:t>III. Pursuit</a:t>
            </a:r>
          </a:p>
        </p:txBody>
      </p:sp>
      <p:sp>
        <p:nvSpPr>
          <p:cNvPr id="40" name="TextBox 40"/>
          <p:cNvSpPr txBox="1"/>
          <p:nvPr/>
        </p:nvSpPr>
        <p:spPr>
          <a:xfrm>
            <a:off x="11851463" y="3184049"/>
            <a:ext cx="2005394" cy="270972"/>
          </a:xfrm>
          <a:prstGeom prst="rect">
            <a:avLst/>
          </a:prstGeom>
        </p:spPr>
        <p:txBody>
          <a:bodyPr lIns="0" tIns="0" rIns="0" bIns="0" rtlCol="0" anchor="t">
            <a:spAutoFit/>
          </a:bodyPr>
          <a:lstStyle/>
          <a:p>
            <a:pPr algn="ctr">
              <a:lnSpc>
                <a:spcPts val="2285"/>
              </a:lnSpc>
              <a:spcBef>
                <a:spcPct val="0"/>
              </a:spcBef>
            </a:pPr>
            <a:r>
              <a:rPr lang="en-US" sz="1655" b="1" dirty="0">
                <a:solidFill>
                  <a:srgbClr val="00193C"/>
                </a:solidFill>
                <a:latin typeface="Times New Roman" panose="02020603050405020304" pitchFamily="18" charset="0"/>
                <a:ea typeface="Arial Bold"/>
                <a:cs typeface="Times New Roman" panose="02020603050405020304" pitchFamily="18" charset="0"/>
                <a:sym typeface="Arial Bold"/>
              </a:rPr>
              <a:t>IV. Proposal</a:t>
            </a:r>
          </a:p>
        </p:txBody>
      </p:sp>
      <p:grpSp>
        <p:nvGrpSpPr>
          <p:cNvPr id="41" name="Group 41"/>
          <p:cNvGrpSpPr/>
          <p:nvPr/>
        </p:nvGrpSpPr>
        <p:grpSpPr>
          <a:xfrm>
            <a:off x="13856857" y="3046489"/>
            <a:ext cx="1747023" cy="635661"/>
            <a:chOff x="0" y="0"/>
            <a:chExt cx="524571" cy="190867"/>
          </a:xfrm>
        </p:grpSpPr>
        <p:sp>
          <p:nvSpPr>
            <p:cNvPr id="42" name="Freeform 42"/>
            <p:cNvSpPr/>
            <p:nvPr/>
          </p:nvSpPr>
          <p:spPr>
            <a:xfrm>
              <a:off x="0" y="0"/>
              <a:ext cx="524571" cy="190867"/>
            </a:xfrm>
            <a:custGeom>
              <a:avLst/>
              <a:gdLst/>
              <a:ahLst/>
              <a:cxnLst/>
              <a:rect l="l" t="t" r="r" b="b"/>
              <a:pathLst>
                <a:path w="524571" h="190867">
                  <a:moveTo>
                    <a:pt x="66472" y="0"/>
                  </a:moveTo>
                  <a:lnTo>
                    <a:pt x="458099" y="0"/>
                  </a:lnTo>
                  <a:cubicBezTo>
                    <a:pt x="494811" y="0"/>
                    <a:pt x="524571" y="29761"/>
                    <a:pt x="524571" y="66472"/>
                  </a:cubicBezTo>
                  <a:lnTo>
                    <a:pt x="524571" y="124395"/>
                  </a:lnTo>
                  <a:cubicBezTo>
                    <a:pt x="524571" y="161107"/>
                    <a:pt x="494811" y="190867"/>
                    <a:pt x="458099" y="190867"/>
                  </a:cubicBezTo>
                  <a:lnTo>
                    <a:pt x="66472" y="190867"/>
                  </a:lnTo>
                  <a:cubicBezTo>
                    <a:pt x="29761" y="190867"/>
                    <a:pt x="0" y="161107"/>
                    <a:pt x="0" y="124395"/>
                  </a:cubicBezTo>
                  <a:lnTo>
                    <a:pt x="0" y="66472"/>
                  </a:lnTo>
                  <a:cubicBezTo>
                    <a:pt x="0" y="29761"/>
                    <a:pt x="29761" y="0"/>
                    <a:pt x="66472" y="0"/>
                  </a:cubicBezTo>
                  <a:close/>
                </a:path>
              </a:pathLst>
            </a:custGeom>
            <a:solidFill>
              <a:srgbClr val="FFFFFF"/>
            </a:solidFill>
          </p:spPr>
          <p:txBody>
            <a:bodyPr/>
            <a:lstStyle/>
            <a:p>
              <a:endParaRPr lang="en-US"/>
            </a:p>
          </p:txBody>
        </p:sp>
        <p:sp>
          <p:nvSpPr>
            <p:cNvPr id="43" name="TextBox 43"/>
            <p:cNvSpPr txBox="1"/>
            <p:nvPr/>
          </p:nvSpPr>
          <p:spPr>
            <a:xfrm>
              <a:off x="0" y="-76200"/>
              <a:ext cx="524571" cy="267067"/>
            </a:xfrm>
            <a:prstGeom prst="rect">
              <a:avLst/>
            </a:prstGeom>
          </p:spPr>
          <p:txBody>
            <a:bodyPr lIns="50800" tIns="50800" rIns="50800" bIns="50800" rtlCol="0" anchor="ctr"/>
            <a:lstStyle/>
            <a:p>
              <a:pPr algn="ctr">
                <a:lnSpc>
                  <a:spcPts val="2659"/>
                </a:lnSpc>
              </a:pPr>
              <a:endParaRPr/>
            </a:p>
          </p:txBody>
        </p:sp>
      </p:grpSp>
      <p:sp>
        <p:nvSpPr>
          <p:cNvPr id="44" name="TextBox 44"/>
          <p:cNvSpPr txBox="1"/>
          <p:nvPr/>
        </p:nvSpPr>
        <p:spPr>
          <a:xfrm>
            <a:off x="13784601" y="3132765"/>
            <a:ext cx="2005394" cy="493148"/>
          </a:xfrm>
          <a:prstGeom prst="rect">
            <a:avLst/>
          </a:prstGeom>
        </p:spPr>
        <p:txBody>
          <a:bodyPr lIns="0" tIns="0" rIns="0" bIns="0" rtlCol="0" anchor="t">
            <a:spAutoFit/>
          </a:bodyPr>
          <a:lstStyle/>
          <a:p>
            <a:pPr algn="ctr">
              <a:lnSpc>
                <a:spcPts val="1854"/>
              </a:lnSpc>
            </a:pPr>
            <a:r>
              <a:rPr lang="en-US" sz="1655" b="1" dirty="0">
                <a:solidFill>
                  <a:srgbClr val="00193C"/>
                </a:solidFill>
                <a:latin typeface="Times New Roman" panose="02020603050405020304" pitchFamily="18" charset="0"/>
                <a:ea typeface="Arial Bold"/>
                <a:cs typeface="Times New Roman" panose="02020603050405020304" pitchFamily="18" charset="0"/>
                <a:sym typeface="Arial Bold"/>
              </a:rPr>
              <a:t>V. Negotiation</a:t>
            </a:r>
          </a:p>
          <a:p>
            <a:pPr algn="ctr">
              <a:lnSpc>
                <a:spcPts val="1854"/>
              </a:lnSpc>
            </a:pPr>
            <a:r>
              <a:rPr lang="en-US" sz="1655" b="1" dirty="0">
                <a:solidFill>
                  <a:srgbClr val="00193C"/>
                </a:solidFill>
                <a:latin typeface="Times New Roman" panose="02020603050405020304" pitchFamily="18" charset="0"/>
                <a:ea typeface="Arial Bold"/>
                <a:cs typeface="Times New Roman" panose="02020603050405020304" pitchFamily="18" charset="0"/>
                <a:sym typeface="Arial Bold"/>
              </a:rPr>
              <a:t>VI. Closed</a:t>
            </a:r>
          </a:p>
        </p:txBody>
      </p:sp>
      <p:sp>
        <p:nvSpPr>
          <p:cNvPr id="45" name="Freeform 45"/>
          <p:cNvSpPr/>
          <p:nvPr/>
        </p:nvSpPr>
        <p:spPr>
          <a:xfrm rot="-5400000">
            <a:off x="8101669" y="5922739"/>
            <a:ext cx="753315" cy="1129972"/>
          </a:xfrm>
          <a:custGeom>
            <a:avLst/>
            <a:gdLst/>
            <a:ahLst/>
            <a:cxnLst/>
            <a:rect l="l" t="t" r="r" b="b"/>
            <a:pathLst>
              <a:path w="753315" h="1129972">
                <a:moveTo>
                  <a:pt x="0" y="0"/>
                </a:moveTo>
                <a:lnTo>
                  <a:pt x="753315" y="0"/>
                </a:lnTo>
                <a:lnTo>
                  <a:pt x="753315" y="1129972"/>
                </a:lnTo>
                <a:lnTo>
                  <a:pt x="0" y="112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6" name="Freeform 46"/>
          <p:cNvSpPr/>
          <p:nvPr/>
        </p:nvSpPr>
        <p:spPr>
          <a:xfrm rot="-5400000">
            <a:off x="10014571" y="5922739"/>
            <a:ext cx="753315" cy="1129972"/>
          </a:xfrm>
          <a:custGeom>
            <a:avLst/>
            <a:gdLst/>
            <a:ahLst/>
            <a:cxnLst/>
            <a:rect l="l" t="t" r="r" b="b"/>
            <a:pathLst>
              <a:path w="753315" h="1129972">
                <a:moveTo>
                  <a:pt x="0" y="0"/>
                </a:moveTo>
                <a:lnTo>
                  <a:pt x="753315" y="0"/>
                </a:lnTo>
                <a:lnTo>
                  <a:pt x="753315" y="1129972"/>
                </a:lnTo>
                <a:lnTo>
                  <a:pt x="0" y="112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7" name="Freeform 47"/>
          <p:cNvSpPr/>
          <p:nvPr/>
        </p:nvSpPr>
        <p:spPr>
          <a:xfrm rot="-5400000">
            <a:off x="11797932" y="5922739"/>
            <a:ext cx="753315" cy="1129972"/>
          </a:xfrm>
          <a:custGeom>
            <a:avLst/>
            <a:gdLst/>
            <a:ahLst/>
            <a:cxnLst/>
            <a:rect l="l" t="t" r="r" b="b"/>
            <a:pathLst>
              <a:path w="753315" h="1129972">
                <a:moveTo>
                  <a:pt x="0" y="0"/>
                </a:moveTo>
                <a:lnTo>
                  <a:pt x="753315" y="0"/>
                </a:lnTo>
                <a:lnTo>
                  <a:pt x="753315" y="1129972"/>
                </a:lnTo>
                <a:lnTo>
                  <a:pt x="0" y="112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8" name="Freeform 48"/>
          <p:cNvSpPr/>
          <p:nvPr/>
        </p:nvSpPr>
        <p:spPr>
          <a:xfrm rot="-5400000">
            <a:off x="13651847" y="5922739"/>
            <a:ext cx="753315" cy="1129972"/>
          </a:xfrm>
          <a:custGeom>
            <a:avLst/>
            <a:gdLst/>
            <a:ahLst/>
            <a:cxnLst/>
            <a:rect l="l" t="t" r="r" b="b"/>
            <a:pathLst>
              <a:path w="753315" h="1129972">
                <a:moveTo>
                  <a:pt x="0" y="0"/>
                </a:moveTo>
                <a:lnTo>
                  <a:pt x="753315" y="0"/>
                </a:lnTo>
                <a:lnTo>
                  <a:pt x="753315" y="1129972"/>
                </a:lnTo>
                <a:lnTo>
                  <a:pt x="0" y="112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9" name="Group 49"/>
          <p:cNvGrpSpPr/>
          <p:nvPr/>
        </p:nvGrpSpPr>
        <p:grpSpPr>
          <a:xfrm>
            <a:off x="5829308" y="7454116"/>
            <a:ext cx="1753899" cy="1029880"/>
            <a:chOff x="0" y="0"/>
            <a:chExt cx="526636" cy="309238"/>
          </a:xfrm>
        </p:grpSpPr>
        <p:sp>
          <p:nvSpPr>
            <p:cNvPr id="50" name="Freeform 50"/>
            <p:cNvSpPr/>
            <p:nvPr/>
          </p:nvSpPr>
          <p:spPr>
            <a:xfrm>
              <a:off x="0" y="0"/>
              <a:ext cx="526636" cy="309238"/>
            </a:xfrm>
            <a:custGeom>
              <a:avLst/>
              <a:gdLst/>
              <a:ahLst/>
              <a:cxnLst/>
              <a:rect l="l" t="t" r="r" b="b"/>
              <a:pathLst>
                <a:path w="526636" h="309238">
                  <a:moveTo>
                    <a:pt x="66212" y="0"/>
                  </a:moveTo>
                  <a:lnTo>
                    <a:pt x="460424" y="0"/>
                  </a:lnTo>
                  <a:cubicBezTo>
                    <a:pt x="477985" y="0"/>
                    <a:pt x="494826" y="6976"/>
                    <a:pt x="507243" y="19393"/>
                  </a:cubicBezTo>
                  <a:cubicBezTo>
                    <a:pt x="519660" y="31810"/>
                    <a:pt x="526636" y="48651"/>
                    <a:pt x="526636" y="66212"/>
                  </a:cubicBezTo>
                  <a:lnTo>
                    <a:pt x="526636" y="243026"/>
                  </a:lnTo>
                  <a:cubicBezTo>
                    <a:pt x="526636" y="279594"/>
                    <a:pt x="496992" y="309238"/>
                    <a:pt x="460424" y="309238"/>
                  </a:cubicBezTo>
                  <a:lnTo>
                    <a:pt x="66212" y="309238"/>
                  </a:lnTo>
                  <a:cubicBezTo>
                    <a:pt x="29644" y="309238"/>
                    <a:pt x="0" y="279594"/>
                    <a:pt x="0" y="243026"/>
                  </a:cubicBezTo>
                  <a:lnTo>
                    <a:pt x="0" y="66212"/>
                  </a:lnTo>
                  <a:cubicBezTo>
                    <a:pt x="0" y="29644"/>
                    <a:pt x="29644" y="0"/>
                    <a:pt x="66212" y="0"/>
                  </a:cubicBezTo>
                  <a:close/>
                </a:path>
              </a:pathLst>
            </a:custGeom>
            <a:solidFill>
              <a:srgbClr val="FFFFFF"/>
            </a:solidFill>
          </p:spPr>
          <p:txBody>
            <a:bodyPr/>
            <a:lstStyle/>
            <a:p>
              <a:endParaRPr lang="en-US"/>
            </a:p>
          </p:txBody>
        </p:sp>
        <p:sp>
          <p:nvSpPr>
            <p:cNvPr id="51" name="TextBox 51"/>
            <p:cNvSpPr txBox="1"/>
            <p:nvPr/>
          </p:nvSpPr>
          <p:spPr>
            <a:xfrm>
              <a:off x="0" y="-76200"/>
              <a:ext cx="526636" cy="385438"/>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5829308" y="8563063"/>
            <a:ext cx="1753899" cy="1029880"/>
            <a:chOff x="0" y="0"/>
            <a:chExt cx="526636" cy="309238"/>
          </a:xfrm>
        </p:grpSpPr>
        <p:sp>
          <p:nvSpPr>
            <p:cNvPr id="53" name="Freeform 53"/>
            <p:cNvSpPr/>
            <p:nvPr/>
          </p:nvSpPr>
          <p:spPr>
            <a:xfrm>
              <a:off x="0" y="0"/>
              <a:ext cx="526636" cy="309238"/>
            </a:xfrm>
            <a:custGeom>
              <a:avLst/>
              <a:gdLst/>
              <a:ahLst/>
              <a:cxnLst/>
              <a:rect l="l" t="t" r="r" b="b"/>
              <a:pathLst>
                <a:path w="526636" h="309238">
                  <a:moveTo>
                    <a:pt x="66212" y="0"/>
                  </a:moveTo>
                  <a:lnTo>
                    <a:pt x="460424" y="0"/>
                  </a:lnTo>
                  <a:cubicBezTo>
                    <a:pt x="477985" y="0"/>
                    <a:pt x="494826" y="6976"/>
                    <a:pt x="507243" y="19393"/>
                  </a:cubicBezTo>
                  <a:cubicBezTo>
                    <a:pt x="519660" y="31810"/>
                    <a:pt x="526636" y="48651"/>
                    <a:pt x="526636" y="66212"/>
                  </a:cubicBezTo>
                  <a:lnTo>
                    <a:pt x="526636" y="243026"/>
                  </a:lnTo>
                  <a:cubicBezTo>
                    <a:pt x="526636" y="279594"/>
                    <a:pt x="496992" y="309238"/>
                    <a:pt x="460424" y="309238"/>
                  </a:cubicBezTo>
                  <a:lnTo>
                    <a:pt x="66212" y="309238"/>
                  </a:lnTo>
                  <a:cubicBezTo>
                    <a:pt x="29644" y="309238"/>
                    <a:pt x="0" y="279594"/>
                    <a:pt x="0" y="243026"/>
                  </a:cubicBezTo>
                  <a:lnTo>
                    <a:pt x="0" y="66212"/>
                  </a:lnTo>
                  <a:cubicBezTo>
                    <a:pt x="0" y="29644"/>
                    <a:pt x="29644" y="0"/>
                    <a:pt x="66212" y="0"/>
                  </a:cubicBezTo>
                  <a:close/>
                </a:path>
              </a:pathLst>
            </a:custGeom>
            <a:solidFill>
              <a:srgbClr val="FFFFFF"/>
            </a:solidFill>
          </p:spPr>
          <p:txBody>
            <a:bodyPr/>
            <a:lstStyle/>
            <a:p>
              <a:endParaRPr lang="en-US"/>
            </a:p>
          </p:txBody>
        </p:sp>
        <p:sp>
          <p:nvSpPr>
            <p:cNvPr id="54" name="TextBox 54"/>
            <p:cNvSpPr txBox="1"/>
            <p:nvPr/>
          </p:nvSpPr>
          <p:spPr>
            <a:xfrm>
              <a:off x="0" y="-76200"/>
              <a:ext cx="526636" cy="385438"/>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7672528" y="7454116"/>
            <a:ext cx="1753899" cy="1029880"/>
            <a:chOff x="0" y="0"/>
            <a:chExt cx="526636" cy="309238"/>
          </a:xfrm>
        </p:grpSpPr>
        <p:sp>
          <p:nvSpPr>
            <p:cNvPr id="56" name="Freeform 56"/>
            <p:cNvSpPr/>
            <p:nvPr/>
          </p:nvSpPr>
          <p:spPr>
            <a:xfrm>
              <a:off x="0" y="0"/>
              <a:ext cx="526636" cy="309238"/>
            </a:xfrm>
            <a:custGeom>
              <a:avLst/>
              <a:gdLst/>
              <a:ahLst/>
              <a:cxnLst/>
              <a:rect l="l" t="t" r="r" b="b"/>
              <a:pathLst>
                <a:path w="526636" h="309238">
                  <a:moveTo>
                    <a:pt x="66212" y="0"/>
                  </a:moveTo>
                  <a:lnTo>
                    <a:pt x="460424" y="0"/>
                  </a:lnTo>
                  <a:cubicBezTo>
                    <a:pt x="477985" y="0"/>
                    <a:pt x="494826" y="6976"/>
                    <a:pt x="507243" y="19393"/>
                  </a:cubicBezTo>
                  <a:cubicBezTo>
                    <a:pt x="519660" y="31810"/>
                    <a:pt x="526636" y="48651"/>
                    <a:pt x="526636" y="66212"/>
                  </a:cubicBezTo>
                  <a:lnTo>
                    <a:pt x="526636" y="243026"/>
                  </a:lnTo>
                  <a:cubicBezTo>
                    <a:pt x="526636" y="279594"/>
                    <a:pt x="496992" y="309238"/>
                    <a:pt x="460424" y="309238"/>
                  </a:cubicBezTo>
                  <a:lnTo>
                    <a:pt x="66212" y="309238"/>
                  </a:lnTo>
                  <a:cubicBezTo>
                    <a:pt x="29644" y="309238"/>
                    <a:pt x="0" y="279594"/>
                    <a:pt x="0" y="243026"/>
                  </a:cubicBezTo>
                  <a:lnTo>
                    <a:pt x="0" y="66212"/>
                  </a:lnTo>
                  <a:cubicBezTo>
                    <a:pt x="0" y="29644"/>
                    <a:pt x="29644" y="0"/>
                    <a:pt x="66212" y="0"/>
                  </a:cubicBezTo>
                  <a:close/>
                </a:path>
              </a:pathLst>
            </a:custGeom>
            <a:solidFill>
              <a:srgbClr val="FFFFFF"/>
            </a:solidFill>
          </p:spPr>
          <p:txBody>
            <a:bodyPr/>
            <a:lstStyle/>
            <a:p>
              <a:endParaRPr lang="en-US"/>
            </a:p>
          </p:txBody>
        </p:sp>
        <p:sp>
          <p:nvSpPr>
            <p:cNvPr id="57" name="TextBox 57"/>
            <p:cNvSpPr txBox="1"/>
            <p:nvPr/>
          </p:nvSpPr>
          <p:spPr>
            <a:xfrm>
              <a:off x="0" y="-76200"/>
              <a:ext cx="526636" cy="385438"/>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7672528" y="8563063"/>
            <a:ext cx="1753899" cy="1029880"/>
            <a:chOff x="0" y="0"/>
            <a:chExt cx="526636" cy="309238"/>
          </a:xfrm>
        </p:grpSpPr>
        <p:sp>
          <p:nvSpPr>
            <p:cNvPr id="59" name="Freeform 59"/>
            <p:cNvSpPr/>
            <p:nvPr/>
          </p:nvSpPr>
          <p:spPr>
            <a:xfrm>
              <a:off x="0" y="0"/>
              <a:ext cx="526636" cy="309238"/>
            </a:xfrm>
            <a:custGeom>
              <a:avLst/>
              <a:gdLst/>
              <a:ahLst/>
              <a:cxnLst/>
              <a:rect l="l" t="t" r="r" b="b"/>
              <a:pathLst>
                <a:path w="526636" h="309238">
                  <a:moveTo>
                    <a:pt x="66212" y="0"/>
                  </a:moveTo>
                  <a:lnTo>
                    <a:pt x="460424" y="0"/>
                  </a:lnTo>
                  <a:cubicBezTo>
                    <a:pt x="477985" y="0"/>
                    <a:pt x="494826" y="6976"/>
                    <a:pt x="507243" y="19393"/>
                  </a:cubicBezTo>
                  <a:cubicBezTo>
                    <a:pt x="519660" y="31810"/>
                    <a:pt x="526636" y="48651"/>
                    <a:pt x="526636" y="66212"/>
                  </a:cubicBezTo>
                  <a:lnTo>
                    <a:pt x="526636" y="243026"/>
                  </a:lnTo>
                  <a:cubicBezTo>
                    <a:pt x="526636" y="279594"/>
                    <a:pt x="496992" y="309238"/>
                    <a:pt x="460424" y="309238"/>
                  </a:cubicBezTo>
                  <a:lnTo>
                    <a:pt x="66212" y="309238"/>
                  </a:lnTo>
                  <a:cubicBezTo>
                    <a:pt x="29644" y="309238"/>
                    <a:pt x="0" y="279594"/>
                    <a:pt x="0" y="243026"/>
                  </a:cubicBezTo>
                  <a:lnTo>
                    <a:pt x="0" y="66212"/>
                  </a:lnTo>
                  <a:cubicBezTo>
                    <a:pt x="0" y="29644"/>
                    <a:pt x="29644" y="0"/>
                    <a:pt x="66212" y="0"/>
                  </a:cubicBezTo>
                  <a:close/>
                </a:path>
              </a:pathLst>
            </a:custGeom>
            <a:solidFill>
              <a:srgbClr val="FFFFFF"/>
            </a:solidFill>
          </p:spPr>
          <p:txBody>
            <a:bodyPr/>
            <a:lstStyle/>
            <a:p>
              <a:endParaRPr lang="en-US"/>
            </a:p>
          </p:txBody>
        </p:sp>
        <p:sp>
          <p:nvSpPr>
            <p:cNvPr id="60" name="TextBox 60"/>
            <p:cNvSpPr txBox="1"/>
            <p:nvPr/>
          </p:nvSpPr>
          <p:spPr>
            <a:xfrm>
              <a:off x="0" y="-76200"/>
              <a:ext cx="526636" cy="385438"/>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9514279" y="7454116"/>
            <a:ext cx="1753899" cy="1029880"/>
            <a:chOff x="0" y="0"/>
            <a:chExt cx="526636" cy="309238"/>
          </a:xfrm>
        </p:grpSpPr>
        <p:sp>
          <p:nvSpPr>
            <p:cNvPr id="62" name="Freeform 62"/>
            <p:cNvSpPr/>
            <p:nvPr/>
          </p:nvSpPr>
          <p:spPr>
            <a:xfrm>
              <a:off x="0" y="0"/>
              <a:ext cx="526636" cy="309238"/>
            </a:xfrm>
            <a:custGeom>
              <a:avLst/>
              <a:gdLst/>
              <a:ahLst/>
              <a:cxnLst/>
              <a:rect l="l" t="t" r="r" b="b"/>
              <a:pathLst>
                <a:path w="526636" h="309238">
                  <a:moveTo>
                    <a:pt x="66212" y="0"/>
                  </a:moveTo>
                  <a:lnTo>
                    <a:pt x="460424" y="0"/>
                  </a:lnTo>
                  <a:cubicBezTo>
                    <a:pt x="477985" y="0"/>
                    <a:pt x="494826" y="6976"/>
                    <a:pt x="507243" y="19393"/>
                  </a:cubicBezTo>
                  <a:cubicBezTo>
                    <a:pt x="519660" y="31810"/>
                    <a:pt x="526636" y="48651"/>
                    <a:pt x="526636" y="66212"/>
                  </a:cubicBezTo>
                  <a:lnTo>
                    <a:pt x="526636" y="243026"/>
                  </a:lnTo>
                  <a:cubicBezTo>
                    <a:pt x="526636" y="279594"/>
                    <a:pt x="496992" y="309238"/>
                    <a:pt x="460424" y="309238"/>
                  </a:cubicBezTo>
                  <a:lnTo>
                    <a:pt x="66212" y="309238"/>
                  </a:lnTo>
                  <a:cubicBezTo>
                    <a:pt x="29644" y="309238"/>
                    <a:pt x="0" y="279594"/>
                    <a:pt x="0" y="243026"/>
                  </a:cubicBezTo>
                  <a:lnTo>
                    <a:pt x="0" y="66212"/>
                  </a:lnTo>
                  <a:cubicBezTo>
                    <a:pt x="0" y="29644"/>
                    <a:pt x="29644" y="0"/>
                    <a:pt x="66212" y="0"/>
                  </a:cubicBezTo>
                  <a:close/>
                </a:path>
              </a:pathLst>
            </a:custGeom>
            <a:solidFill>
              <a:srgbClr val="FFFFFF"/>
            </a:solidFill>
          </p:spPr>
          <p:txBody>
            <a:bodyPr/>
            <a:lstStyle/>
            <a:p>
              <a:endParaRPr lang="en-US"/>
            </a:p>
          </p:txBody>
        </p:sp>
        <p:sp>
          <p:nvSpPr>
            <p:cNvPr id="63" name="TextBox 63"/>
            <p:cNvSpPr txBox="1"/>
            <p:nvPr/>
          </p:nvSpPr>
          <p:spPr>
            <a:xfrm>
              <a:off x="0" y="-76200"/>
              <a:ext cx="526636" cy="385438"/>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9514279" y="8563063"/>
            <a:ext cx="1753899" cy="1029880"/>
            <a:chOff x="0" y="0"/>
            <a:chExt cx="526636" cy="309238"/>
          </a:xfrm>
        </p:grpSpPr>
        <p:sp>
          <p:nvSpPr>
            <p:cNvPr id="65" name="Freeform 65"/>
            <p:cNvSpPr/>
            <p:nvPr/>
          </p:nvSpPr>
          <p:spPr>
            <a:xfrm>
              <a:off x="0" y="0"/>
              <a:ext cx="526636" cy="309238"/>
            </a:xfrm>
            <a:custGeom>
              <a:avLst/>
              <a:gdLst/>
              <a:ahLst/>
              <a:cxnLst/>
              <a:rect l="l" t="t" r="r" b="b"/>
              <a:pathLst>
                <a:path w="526636" h="309238">
                  <a:moveTo>
                    <a:pt x="66212" y="0"/>
                  </a:moveTo>
                  <a:lnTo>
                    <a:pt x="460424" y="0"/>
                  </a:lnTo>
                  <a:cubicBezTo>
                    <a:pt x="477985" y="0"/>
                    <a:pt x="494826" y="6976"/>
                    <a:pt x="507243" y="19393"/>
                  </a:cubicBezTo>
                  <a:cubicBezTo>
                    <a:pt x="519660" y="31810"/>
                    <a:pt x="526636" y="48651"/>
                    <a:pt x="526636" y="66212"/>
                  </a:cubicBezTo>
                  <a:lnTo>
                    <a:pt x="526636" y="243026"/>
                  </a:lnTo>
                  <a:cubicBezTo>
                    <a:pt x="526636" y="279594"/>
                    <a:pt x="496992" y="309238"/>
                    <a:pt x="460424" y="309238"/>
                  </a:cubicBezTo>
                  <a:lnTo>
                    <a:pt x="66212" y="309238"/>
                  </a:lnTo>
                  <a:cubicBezTo>
                    <a:pt x="29644" y="309238"/>
                    <a:pt x="0" y="279594"/>
                    <a:pt x="0" y="243026"/>
                  </a:cubicBezTo>
                  <a:lnTo>
                    <a:pt x="0" y="66212"/>
                  </a:lnTo>
                  <a:cubicBezTo>
                    <a:pt x="0" y="29644"/>
                    <a:pt x="29644" y="0"/>
                    <a:pt x="66212" y="0"/>
                  </a:cubicBezTo>
                  <a:close/>
                </a:path>
              </a:pathLst>
            </a:custGeom>
            <a:solidFill>
              <a:srgbClr val="FFFFFF"/>
            </a:solidFill>
          </p:spPr>
          <p:txBody>
            <a:bodyPr/>
            <a:lstStyle/>
            <a:p>
              <a:endParaRPr lang="en-US"/>
            </a:p>
          </p:txBody>
        </p:sp>
        <p:sp>
          <p:nvSpPr>
            <p:cNvPr id="66" name="TextBox 66"/>
            <p:cNvSpPr txBox="1"/>
            <p:nvPr/>
          </p:nvSpPr>
          <p:spPr>
            <a:xfrm>
              <a:off x="0" y="-76200"/>
              <a:ext cx="526636" cy="385438"/>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a:off x="11363931" y="7454116"/>
            <a:ext cx="1753899" cy="1029880"/>
            <a:chOff x="0" y="0"/>
            <a:chExt cx="526636" cy="309238"/>
          </a:xfrm>
        </p:grpSpPr>
        <p:sp>
          <p:nvSpPr>
            <p:cNvPr id="68" name="Freeform 68"/>
            <p:cNvSpPr/>
            <p:nvPr/>
          </p:nvSpPr>
          <p:spPr>
            <a:xfrm>
              <a:off x="0" y="0"/>
              <a:ext cx="526636" cy="309238"/>
            </a:xfrm>
            <a:custGeom>
              <a:avLst/>
              <a:gdLst/>
              <a:ahLst/>
              <a:cxnLst/>
              <a:rect l="l" t="t" r="r" b="b"/>
              <a:pathLst>
                <a:path w="526636" h="309238">
                  <a:moveTo>
                    <a:pt x="70626" y="0"/>
                  </a:moveTo>
                  <a:lnTo>
                    <a:pt x="456010" y="0"/>
                  </a:lnTo>
                  <a:cubicBezTo>
                    <a:pt x="474741" y="0"/>
                    <a:pt x="492705" y="7441"/>
                    <a:pt x="505950" y="20686"/>
                  </a:cubicBezTo>
                  <a:cubicBezTo>
                    <a:pt x="519195" y="33931"/>
                    <a:pt x="526636" y="51895"/>
                    <a:pt x="526636" y="70626"/>
                  </a:cubicBezTo>
                  <a:lnTo>
                    <a:pt x="526636" y="238612"/>
                  </a:lnTo>
                  <a:cubicBezTo>
                    <a:pt x="526636" y="257343"/>
                    <a:pt x="519195" y="275307"/>
                    <a:pt x="505950" y="288552"/>
                  </a:cubicBezTo>
                  <a:cubicBezTo>
                    <a:pt x="492705" y="301797"/>
                    <a:pt x="474741" y="309238"/>
                    <a:pt x="456010" y="309238"/>
                  </a:cubicBezTo>
                  <a:lnTo>
                    <a:pt x="70626" y="309238"/>
                  </a:lnTo>
                  <a:cubicBezTo>
                    <a:pt x="31620" y="309238"/>
                    <a:pt x="0" y="277617"/>
                    <a:pt x="0" y="238612"/>
                  </a:cubicBezTo>
                  <a:lnTo>
                    <a:pt x="0" y="70626"/>
                  </a:lnTo>
                  <a:cubicBezTo>
                    <a:pt x="0" y="51895"/>
                    <a:pt x="7441" y="33931"/>
                    <a:pt x="20686" y="20686"/>
                  </a:cubicBezTo>
                  <a:cubicBezTo>
                    <a:pt x="33931" y="7441"/>
                    <a:pt x="51895" y="0"/>
                    <a:pt x="70626" y="0"/>
                  </a:cubicBezTo>
                  <a:close/>
                </a:path>
              </a:pathLst>
            </a:custGeom>
            <a:solidFill>
              <a:srgbClr val="FFFFFF"/>
            </a:solidFill>
          </p:spPr>
          <p:txBody>
            <a:bodyPr/>
            <a:lstStyle/>
            <a:p>
              <a:endParaRPr lang="en-US"/>
            </a:p>
          </p:txBody>
        </p:sp>
        <p:sp>
          <p:nvSpPr>
            <p:cNvPr id="69" name="TextBox 69"/>
            <p:cNvSpPr txBox="1"/>
            <p:nvPr/>
          </p:nvSpPr>
          <p:spPr>
            <a:xfrm>
              <a:off x="0" y="-76200"/>
              <a:ext cx="526636" cy="385438"/>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a:off x="11363931" y="8563063"/>
            <a:ext cx="1753899" cy="1029880"/>
            <a:chOff x="0" y="0"/>
            <a:chExt cx="526636" cy="309238"/>
          </a:xfrm>
        </p:grpSpPr>
        <p:sp>
          <p:nvSpPr>
            <p:cNvPr id="71" name="Freeform 71"/>
            <p:cNvSpPr/>
            <p:nvPr/>
          </p:nvSpPr>
          <p:spPr>
            <a:xfrm>
              <a:off x="0" y="0"/>
              <a:ext cx="526636" cy="309238"/>
            </a:xfrm>
            <a:custGeom>
              <a:avLst/>
              <a:gdLst/>
              <a:ahLst/>
              <a:cxnLst/>
              <a:rect l="l" t="t" r="r" b="b"/>
              <a:pathLst>
                <a:path w="526636" h="309238">
                  <a:moveTo>
                    <a:pt x="66212" y="0"/>
                  </a:moveTo>
                  <a:lnTo>
                    <a:pt x="460424" y="0"/>
                  </a:lnTo>
                  <a:cubicBezTo>
                    <a:pt x="477985" y="0"/>
                    <a:pt x="494826" y="6976"/>
                    <a:pt x="507243" y="19393"/>
                  </a:cubicBezTo>
                  <a:cubicBezTo>
                    <a:pt x="519660" y="31810"/>
                    <a:pt x="526636" y="48651"/>
                    <a:pt x="526636" y="66212"/>
                  </a:cubicBezTo>
                  <a:lnTo>
                    <a:pt x="526636" y="243026"/>
                  </a:lnTo>
                  <a:cubicBezTo>
                    <a:pt x="526636" y="279594"/>
                    <a:pt x="496992" y="309238"/>
                    <a:pt x="460424" y="309238"/>
                  </a:cubicBezTo>
                  <a:lnTo>
                    <a:pt x="66212" y="309238"/>
                  </a:lnTo>
                  <a:cubicBezTo>
                    <a:pt x="29644" y="309238"/>
                    <a:pt x="0" y="279594"/>
                    <a:pt x="0" y="243026"/>
                  </a:cubicBezTo>
                  <a:lnTo>
                    <a:pt x="0" y="66212"/>
                  </a:lnTo>
                  <a:cubicBezTo>
                    <a:pt x="0" y="29644"/>
                    <a:pt x="29644" y="0"/>
                    <a:pt x="66212" y="0"/>
                  </a:cubicBezTo>
                  <a:close/>
                </a:path>
              </a:pathLst>
            </a:custGeom>
            <a:solidFill>
              <a:srgbClr val="FFFFFF"/>
            </a:solidFill>
          </p:spPr>
          <p:txBody>
            <a:bodyPr/>
            <a:lstStyle/>
            <a:p>
              <a:endParaRPr lang="en-US"/>
            </a:p>
          </p:txBody>
        </p:sp>
        <p:sp>
          <p:nvSpPr>
            <p:cNvPr id="72" name="TextBox 72"/>
            <p:cNvSpPr txBox="1"/>
            <p:nvPr/>
          </p:nvSpPr>
          <p:spPr>
            <a:xfrm>
              <a:off x="0" y="-76200"/>
              <a:ext cx="526636" cy="385438"/>
            </a:xfrm>
            <a:prstGeom prst="rect">
              <a:avLst/>
            </a:prstGeom>
          </p:spPr>
          <p:txBody>
            <a:bodyPr lIns="50800" tIns="50800" rIns="50800" bIns="50800" rtlCol="0" anchor="ctr"/>
            <a:lstStyle/>
            <a:p>
              <a:pPr algn="ctr">
                <a:lnSpc>
                  <a:spcPts val="2659"/>
                </a:lnSpc>
              </a:pPr>
              <a:endParaRPr/>
            </a:p>
          </p:txBody>
        </p:sp>
      </p:grpSp>
      <p:sp>
        <p:nvSpPr>
          <p:cNvPr id="73" name="TextBox 73"/>
          <p:cNvSpPr txBox="1"/>
          <p:nvPr/>
        </p:nvSpPr>
        <p:spPr>
          <a:xfrm>
            <a:off x="4462006" y="7805061"/>
            <a:ext cx="1829845" cy="283539"/>
          </a:xfrm>
          <a:prstGeom prst="rect">
            <a:avLst/>
          </a:prstGeom>
        </p:spPr>
        <p:txBody>
          <a:bodyPr lIns="0" tIns="0" rIns="0" bIns="0" rtlCol="0" anchor="t">
            <a:spAutoFit/>
          </a:bodyPr>
          <a:lstStyle/>
          <a:p>
            <a:pPr algn="l">
              <a:lnSpc>
                <a:spcPts val="2423"/>
              </a:lnSpc>
              <a:spcBef>
                <a:spcPct val="0"/>
              </a:spcBef>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Timeline 1:</a:t>
            </a:r>
          </a:p>
        </p:txBody>
      </p:sp>
      <p:sp>
        <p:nvSpPr>
          <p:cNvPr id="74" name="TextBox 74"/>
          <p:cNvSpPr txBox="1"/>
          <p:nvPr/>
        </p:nvSpPr>
        <p:spPr>
          <a:xfrm>
            <a:off x="4462006" y="8819694"/>
            <a:ext cx="1829845" cy="283539"/>
          </a:xfrm>
          <a:prstGeom prst="rect">
            <a:avLst/>
          </a:prstGeom>
        </p:spPr>
        <p:txBody>
          <a:bodyPr lIns="0" tIns="0" rIns="0" bIns="0" rtlCol="0" anchor="t">
            <a:spAutoFit/>
          </a:bodyPr>
          <a:lstStyle/>
          <a:p>
            <a:pPr algn="l">
              <a:lnSpc>
                <a:spcPts val="2423"/>
              </a:lnSpc>
              <a:spcBef>
                <a:spcPct val="0"/>
              </a:spcBef>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Timeline 2:</a:t>
            </a:r>
          </a:p>
        </p:txBody>
      </p:sp>
      <p:sp>
        <p:nvSpPr>
          <p:cNvPr id="75" name="TextBox 75"/>
          <p:cNvSpPr txBox="1"/>
          <p:nvPr/>
        </p:nvSpPr>
        <p:spPr>
          <a:xfrm>
            <a:off x="1872177" y="3182130"/>
            <a:ext cx="1514045" cy="284052"/>
          </a:xfrm>
          <a:prstGeom prst="rect">
            <a:avLst/>
          </a:prstGeom>
        </p:spPr>
        <p:txBody>
          <a:bodyPr lIns="0" tIns="0" rIns="0" bIns="0" rtlCol="0" anchor="t">
            <a:spAutoFit/>
          </a:bodyPr>
          <a:lstStyle/>
          <a:p>
            <a:pPr algn="l">
              <a:lnSpc>
                <a:spcPts val="2442"/>
              </a:lnSpc>
              <a:spcBef>
                <a:spcPct val="0"/>
              </a:spcBef>
            </a:pPr>
            <a:r>
              <a:rPr lang="en-US" sz="1770" b="1" dirty="0">
                <a:solidFill>
                  <a:srgbClr val="FFFFFF"/>
                </a:solidFill>
                <a:latin typeface="Times New Roman" panose="02020603050405020304" pitchFamily="18" charset="0"/>
                <a:ea typeface="Arial Bold"/>
                <a:cs typeface="Times New Roman" panose="02020603050405020304" pitchFamily="18" charset="0"/>
                <a:sym typeface="Arial Bold"/>
              </a:rPr>
              <a:t>Stages:</a:t>
            </a:r>
          </a:p>
        </p:txBody>
      </p:sp>
      <p:sp>
        <p:nvSpPr>
          <p:cNvPr id="76" name="TextBox 76"/>
          <p:cNvSpPr txBox="1"/>
          <p:nvPr/>
        </p:nvSpPr>
        <p:spPr>
          <a:xfrm>
            <a:off x="1872177" y="4686670"/>
            <a:ext cx="1514045" cy="590290"/>
          </a:xfrm>
          <a:prstGeom prst="rect">
            <a:avLst/>
          </a:prstGeom>
        </p:spPr>
        <p:txBody>
          <a:bodyPr lIns="0" tIns="0" rIns="0" bIns="0" rtlCol="0" anchor="t">
            <a:spAutoFit/>
          </a:bodyPr>
          <a:lstStyle/>
          <a:p>
            <a:pPr algn="l">
              <a:lnSpc>
                <a:spcPts val="2442"/>
              </a:lnSpc>
            </a:pPr>
            <a:r>
              <a:rPr lang="en-US" sz="1770" b="1" dirty="0">
                <a:solidFill>
                  <a:srgbClr val="FFFFFF"/>
                </a:solidFill>
                <a:latin typeface="Times New Roman" panose="02020603050405020304" pitchFamily="18" charset="0"/>
                <a:ea typeface="Arial Bold"/>
                <a:cs typeface="Times New Roman" panose="02020603050405020304" pitchFamily="18" charset="0"/>
                <a:sym typeface="Arial Bold"/>
              </a:rPr>
              <a:t>Primary </a:t>
            </a:r>
          </a:p>
          <a:p>
            <a:pPr algn="l">
              <a:lnSpc>
                <a:spcPts val="2442"/>
              </a:lnSpc>
              <a:spcBef>
                <a:spcPct val="0"/>
              </a:spcBef>
            </a:pPr>
            <a:r>
              <a:rPr lang="en-US" sz="1770" b="1" dirty="0">
                <a:solidFill>
                  <a:srgbClr val="FFFFFF"/>
                </a:solidFill>
                <a:latin typeface="Times New Roman" panose="02020603050405020304" pitchFamily="18" charset="0"/>
                <a:ea typeface="Arial Bold"/>
                <a:cs typeface="Times New Roman" panose="02020603050405020304" pitchFamily="18" charset="0"/>
                <a:sym typeface="Arial Bold"/>
              </a:rPr>
              <a:t>Efforts:</a:t>
            </a:r>
          </a:p>
        </p:txBody>
      </p:sp>
      <p:sp>
        <p:nvSpPr>
          <p:cNvPr id="77" name="TextBox 77"/>
          <p:cNvSpPr txBox="1"/>
          <p:nvPr/>
        </p:nvSpPr>
        <p:spPr>
          <a:xfrm>
            <a:off x="5958987" y="6952975"/>
            <a:ext cx="1460449" cy="384914"/>
          </a:xfrm>
          <a:prstGeom prst="rect">
            <a:avLst/>
          </a:prstGeom>
        </p:spPr>
        <p:txBody>
          <a:bodyPr lIns="0" tIns="0" rIns="0" bIns="0" rtlCol="0" anchor="t">
            <a:spAutoFit/>
          </a:bodyPr>
          <a:lstStyle/>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Gate 1:</a:t>
            </a:r>
          </a:p>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Qualification</a:t>
            </a:r>
          </a:p>
        </p:txBody>
      </p:sp>
      <p:sp>
        <p:nvSpPr>
          <p:cNvPr id="78" name="TextBox 78"/>
          <p:cNvSpPr txBox="1"/>
          <p:nvPr/>
        </p:nvSpPr>
        <p:spPr>
          <a:xfrm>
            <a:off x="7748102" y="6939279"/>
            <a:ext cx="1460449" cy="384914"/>
          </a:xfrm>
          <a:prstGeom prst="rect">
            <a:avLst/>
          </a:prstGeom>
        </p:spPr>
        <p:txBody>
          <a:bodyPr lIns="0" tIns="0" rIns="0" bIns="0" rtlCol="0" anchor="t">
            <a:spAutoFit/>
          </a:bodyPr>
          <a:lstStyle/>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Gate 2:</a:t>
            </a:r>
          </a:p>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Pursuit</a:t>
            </a:r>
          </a:p>
        </p:txBody>
      </p:sp>
      <p:sp>
        <p:nvSpPr>
          <p:cNvPr id="79" name="TextBox 79"/>
          <p:cNvSpPr txBox="1"/>
          <p:nvPr/>
        </p:nvSpPr>
        <p:spPr>
          <a:xfrm>
            <a:off x="9661004" y="6939279"/>
            <a:ext cx="1460449" cy="384914"/>
          </a:xfrm>
          <a:prstGeom prst="rect">
            <a:avLst/>
          </a:prstGeom>
        </p:spPr>
        <p:txBody>
          <a:bodyPr lIns="0" tIns="0" rIns="0" bIns="0" rtlCol="0" anchor="t">
            <a:spAutoFit/>
          </a:bodyPr>
          <a:lstStyle/>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Gate 3:</a:t>
            </a:r>
          </a:p>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Bid/No Bid</a:t>
            </a:r>
          </a:p>
        </p:txBody>
      </p:sp>
      <p:sp>
        <p:nvSpPr>
          <p:cNvPr id="80" name="TextBox 80"/>
          <p:cNvSpPr txBox="1"/>
          <p:nvPr/>
        </p:nvSpPr>
        <p:spPr>
          <a:xfrm>
            <a:off x="11079988" y="6939279"/>
            <a:ext cx="2189202" cy="384914"/>
          </a:xfrm>
          <a:prstGeom prst="rect">
            <a:avLst/>
          </a:prstGeom>
        </p:spPr>
        <p:txBody>
          <a:bodyPr lIns="0" tIns="0" rIns="0" bIns="0" rtlCol="0" anchor="t">
            <a:spAutoFit/>
          </a:bodyPr>
          <a:lstStyle/>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Gate 3a:</a:t>
            </a:r>
          </a:p>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Updated Bid/No Bid</a:t>
            </a:r>
          </a:p>
        </p:txBody>
      </p:sp>
      <p:sp>
        <p:nvSpPr>
          <p:cNvPr id="81" name="TextBox 81"/>
          <p:cNvSpPr txBox="1"/>
          <p:nvPr/>
        </p:nvSpPr>
        <p:spPr>
          <a:xfrm>
            <a:off x="12954359" y="6939279"/>
            <a:ext cx="2189202" cy="384914"/>
          </a:xfrm>
          <a:prstGeom prst="rect">
            <a:avLst/>
          </a:prstGeom>
        </p:spPr>
        <p:txBody>
          <a:bodyPr lIns="0" tIns="0" rIns="0" bIns="0" rtlCol="0" anchor="t">
            <a:spAutoFit/>
          </a:bodyPr>
          <a:lstStyle/>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Submit</a:t>
            </a:r>
          </a:p>
          <a:p>
            <a:pPr algn="ctr">
              <a:lnSpc>
                <a:spcPts val="1523"/>
              </a:lnSpc>
            </a:pPr>
            <a:r>
              <a:rPr lang="en-US" sz="1655" b="1" dirty="0">
                <a:solidFill>
                  <a:srgbClr val="FFFFFF"/>
                </a:solidFill>
                <a:latin typeface="Times New Roman" panose="02020603050405020304" pitchFamily="18" charset="0"/>
                <a:ea typeface="Arial Bold"/>
                <a:cs typeface="Times New Roman" panose="02020603050405020304" pitchFamily="18" charset="0"/>
                <a:sym typeface="Arial Bold"/>
              </a:rPr>
              <a:t>Proposal</a:t>
            </a:r>
          </a:p>
        </p:txBody>
      </p:sp>
      <p:sp>
        <p:nvSpPr>
          <p:cNvPr id="82" name="TextBox 82"/>
          <p:cNvSpPr txBox="1"/>
          <p:nvPr/>
        </p:nvSpPr>
        <p:spPr>
          <a:xfrm>
            <a:off x="5976033" y="7813267"/>
            <a:ext cx="1460449" cy="307905"/>
          </a:xfrm>
          <a:prstGeom prst="rect">
            <a:avLst/>
          </a:prstGeom>
        </p:spPr>
        <p:txBody>
          <a:bodyPr lIns="0" tIns="0" rIns="0" bIns="0" rtlCol="0" anchor="t">
            <a:spAutoFit/>
          </a:bodyPr>
          <a:lstStyle/>
          <a:p>
            <a:pPr algn="ctr">
              <a:lnSpc>
                <a:spcPts val="1183"/>
              </a:lnSpc>
            </a:pPr>
            <a:r>
              <a:rPr lang="en-US" sz="1286" b="1" dirty="0">
                <a:solidFill>
                  <a:srgbClr val="00193C"/>
                </a:solidFill>
                <a:latin typeface="Times New Roman" panose="02020603050405020304" pitchFamily="18" charset="0"/>
                <a:ea typeface="Arial Bold"/>
                <a:cs typeface="Times New Roman" panose="02020603050405020304" pitchFamily="18" charset="0"/>
                <a:sym typeface="Arial Bold"/>
              </a:rPr>
              <a:t>12-18 Months before Final RFP</a:t>
            </a:r>
          </a:p>
        </p:txBody>
      </p:sp>
      <p:sp>
        <p:nvSpPr>
          <p:cNvPr id="83" name="TextBox 83"/>
          <p:cNvSpPr txBox="1"/>
          <p:nvPr/>
        </p:nvSpPr>
        <p:spPr>
          <a:xfrm>
            <a:off x="5958987" y="8959139"/>
            <a:ext cx="1460449" cy="307905"/>
          </a:xfrm>
          <a:prstGeom prst="rect">
            <a:avLst/>
          </a:prstGeom>
        </p:spPr>
        <p:txBody>
          <a:bodyPr lIns="0" tIns="0" rIns="0" bIns="0" rtlCol="0" anchor="t">
            <a:spAutoFit/>
          </a:bodyPr>
          <a:lstStyle/>
          <a:p>
            <a:pPr algn="ctr">
              <a:lnSpc>
                <a:spcPts val="1183"/>
              </a:lnSpc>
            </a:pPr>
            <a:r>
              <a:rPr lang="en-US" sz="1286" b="1" dirty="0">
                <a:solidFill>
                  <a:srgbClr val="00193C"/>
                </a:solidFill>
                <a:latin typeface="Times New Roman" panose="02020603050405020304" pitchFamily="18" charset="0"/>
                <a:ea typeface="Arial Bold"/>
                <a:cs typeface="Times New Roman" panose="02020603050405020304" pitchFamily="18" charset="0"/>
                <a:sym typeface="Arial Bold"/>
              </a:rPr>
              <a:t>9-12 Months before Final RFP</a:t>
            </a:r>
          </a:p>
        </p:txBody>
      </p:sp>
      <p:sp>
        <p:nvSpPr>
          <p:cNvPr id="84" name="TextBox 84"/>
          <p:cNvSpPr txBox="1"/>
          <p:nvPr/>
        </p:nvSpPr>
        <p:spPr>
          <a:xfrm>
            <a:off x="7819253" y="7821666"/>
            <a:ext cx="1460449" cy="307905"/>
          </a:xfrm>
          <a:prstGeom prst="rect">
            <a:avLst/>
          </a:prstGeom>
        </p:spPr>
        <p:txBody>
          <a:bodyPr lIns="0" tIns="0" rIns="0" bIns="0" rtlCol="0" anchor="t">
            <a:spAutoFit/>
          </a:bodyPr>
          <a:lstStyle/>
          <a:p>
            <a:pPr algn="ctr">
              <a:lnSpc>
                <a:spcPts val="1183"/>
              </a:lnSpc>
            </a:pPr>
            <a:r>
              <a:rPr lang="en-US" sz="1286" b="1" dirty="0">
                <a:solidFill>
                  <a:srgbClr val="00193C"/>
                </a:solidFill>
                <a:latin typeface="Times New Roman" panose="02020603050405020304" pitchFamily="18" charset="0"/>
                <a:ea typeface="Arial Bold"/>
                <a:cs typeface="Times New Roman" panose="02020603050405020304" pitchFamily="18" charset="0"/>
                <a:sym typeface="Arial Bold"/>
              </a:rPr>
              <a:t>6-9 Months before Final RFP</a:t>
            </a:r>
          </a:p>
        </p:txBody>
      </p:sp>
      <p:sp>
        <p:nvSpPr>
          <p:cNvPr id="85" name="TextBox 85"/>
          <p:cNvSpPr txBox="1"/>
          <p:nvPr/>
        </p:nvSpPr>
        <p:spPr>
          <a:xfrm>
            <a:off x="7819253" y="8959139"/>
            <a:ext cx="1460449" cy="307905"/>
          </a:xfrm>
          <a:prstGeom prst="rect">
            <a:avLst/>
          </a:prstGeom>
        </p:spPr>
        <p:txBody>
          <a:bodyPr lIns="0" tIns="0" rIns="0" bIns="0" rtlCol="0" anchor="t">
            <a:spAutoFit/>
          </a:bodyPr>
          <a:lstStyle/>
          <a:p>
            <a:pPr algn="ctr">
              <a:lnSpc>
                <a:spcPts val="1183"/>
              </a:lnSpc>
            </a:pPr>
            <a:r>
              <a:rPr lang="en-US" sz="1286" b="1" dirty="0">
                <a:solidFill>
                  <a:srgbClr val="00193C"/>
                </a:solidFill>
                <a:latin typeface="Times New Roman" panose="02020603050405020304" pitchFamily="18" charset="0"/>
                <a:ea typeface="Arial Bold"/>
                <a:cs typeface="Times New Roman" panose="02020603050405020304" pitchFamily="18" charset="0"/>
                <a:sym typeface="Arial Bold"/>
              </a:rPr>
              <a:t>3-6 Months before Final RFP</a:t>
            </a:r>
          </a:p>
        </p:txBody>
      </p:sp>
      <p:sp>
        <p:nvSpPr>
          <p:cNvPr id="86" name="TextBox 86"/>
          <p:cNvSpPr txBox="1"/>
          <p:nvPr/>
        </p:nvSpPr>
        <p:spPr>
          <a:xfrm>
            <a:off x="9681199" y="7831690"/>
            <a:ext cx="1460449" cy="154017"/>
          </a:xfrm>
          <a:prstGeom prst="rect">
            <a:avLst/>
          </a:prstGeom>
        </p:spPr>
        <p:txBody>
          <a:bodyPr lIns="0" tIns="0" rIns="0" bIns="0" rtlCol="0" anchor="t">
            <a:spAutoFit/>
          </a:bodyPr>
          <a:lstStyle/>
          <a:p>
            <a:pPr algn="ctr">
              <a:lnSpc>
                <a:spcPts val="1183"/>
              </a:lnSpc>
            </a:pPr>
            <a:r>
              <a:rPr lang="en-US" sz="1286" b="1" dirty="0">
                <a:solidFill>
                  <a:srgbClr val="00193C"/>
                </a:solidFill>
                <a:latin typeface="Times New Roman" panose="02020603050405020304" pitchFamily="18" charset="0"/>
                <a:ea typeface="Arial Bold"/>
                <a:cs typeface="Times New Roman" panose="02020603050405020304" pitchFamily="18" charset="0"/>
                <a:sym typeface="Arial Bold"/>
              </a:rPr>
              <a:t>Draft RFP Release</a:t>
            </a:r>
          </a:p>
        </p:txBody>
      </p:sp>
      <p:sp>
        <p:nvSpPr>
          <p:cNvPr id="87" name="TextBox 87"/>
          <p:cNvSpPr txBox="1"/>
          <p:nvPr/>
        </p:nvSpPr>
        <p:spPr>
          <a:xfrm>
            <a:off x="9681199" y="8969163"/>
            <a:ext cx="1460449" cy="154017"/>
          </a:xfrm>
          <a:prstGeom prst="rect">
            <a:avLst/>
          </a:prstGeom>
        </p:spPr>
        <p:txBody>
          <a:bodyPr lIns="0" tIns="0" rIns="0" bIns="0" rtlCol="0" anchor="t">
            <a:spAutoFit/>
          </a:bodyPr>
          <a:lstStyle/>
          <a:p>
            <a:pPr algn="ctr">
              <a:lnSpc>
                <a:spcPts val="1183"/>
              </a:lnSpc>
            </a:pPr>
            <a:r>
              <a:rPr lang="en-US" sz="1286" b="1" dirty="0">
                <a:solidFill>
                  <a:srgbClr val="00193C"/>
                </a:solidFill>
                <a:latin typeface="Times New Roman" panose="02020603050405020304" pitchFamily="18" charset="0"/>
                <a:ea typeface="Arial Bold"/>
                <a:cs typeface="Times New Roman" panose="02020603050405020304" pitchFamily="18" charset="0"/>
                <a:sym typeface="Arial Bold"/>
              </a:rPr>
              <a:t>Draft RFP Release</a:t>
            </a:r>
          </a:p>
        </p:txBody>
      </p:sp>
      <p:sp>
        <p:nvSpPr>
          <p:cNvPr id="88" name="TextBox 88"/>
          <p:cNvSpPr txBox="1"/>
          <p:nvPr/>
        </p:nvSpPr>
        <p:spPr>
          <a:xfrm>
            <a:off x="11543146" y="7841714"/>
            <a:ext cx="1460449" cy="154017"/>
          </a:xfrm>
          <a:prstGeom prst="rect">
            <a:avLst/>
          </a:prstGeom>
        </p:spPr>
        <p:txBody>
          <a:bodyPr lIns="0" tIns="0" rIns="0" bIns="0" rtlCol="0" anchor="t">
            <a:spAutoFit/>
          </a:bodyPr>
          <a:lstStyle/>
          <a:p>
            <a:pPr algn="ctr">
              <a:lnSpc>
                <a:spcPts val="1183"/>
              </a:lnSpc>
            </a:pPr>
            <a:r>
              <a:rPr lang="en-US" sz="1286" b="1" dirty="0">
                <a:solidFill>
                  <a:srgbClr val="00193C"/>
                </a:solidFill>
                <a:latin typeface="Times New Roman" panose="02020603050405020304" pitchFamily="18" charset="0"/>
                <a:ea typeface="Arial Bold"/>
                <a:cs typeface="Times New Roman" panose="02020603050405020304" pitchFamily="18" charset="0"/>
                <a:sym typeface="Arial Bold"/>
              </a:rPr>
              <a:t>Final RFP Release</a:t>
            </a:r>
          </a:p>
        </p:txBody>
      </p:sp>
      <p:sp>
        <p:nvSpPr>
          <p:cNvPr id="89" name="TextBox 89"/>
          <p:cNvSpPr txBox="1"/>
          <p:nvPr/>
        </p:nvSpPr>
        <p:spPr>
          <a:xfrm>
            <a:off x="11543146" y="8979187"/>
            <a:ext cx="1460449" cy="154017"/>
          </a:xfrm>
          <a:prstGeom prst="rect">
            <a:avLst/>
          </a:prstGeom>
        </p:spPr>
        <p:txBody>
          <a:bodyPr lIns="0" tIns="0" rIns="0" bIns="0" rtlCol="0" anchor="t">
            <a:spAutoFit/>
          </a:bodyPr>
          <a:lstStyle/>
          <a:p>
            <a:pPr algn="ctr">
              <a:lnSpc>
                <a:spcPts val="1183"/>
              </a:lnSpc>
            </a:pPr>
            <a:r>
              <a:rPr lang="en-US" sz="1286" b="1" dirty="0">
                <a:solidFill>
                  <a:srgbClr val="00193C"/>
                </a:solidFill>
                <a:latin typeface="Times New Roman" panose="02020603050405020304" pitchFamily="18" charset="0"/>
                <a:ea typeface="Arial Bold"/>
                <a:cs typeface="Times New Roman" panose="02020603050405020304" pitchFamily="18" charset="0"/>
                <a:sym typeface="Arial Bold"/>
              </a:rPr>
              <a:t>Final RFP Release</a:t>
            </a:r>
          </a:p>
        </p:txBody>
      </p:sp>
    </p:spTree>
    <p:extLst>
      <p:ext uri="{BB962C8B-B14F-4D97-AF65-F5344CB8AC3E}">
        <p14:creationId xmlns:p14="http://schemas.microsoft.com/office/powerpoint/2010/main" val="1526539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3732700" y="1348087"/>
            <a:ext cx="5159634" cy="1915810"/>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76200"/>
              <a:ext cx="1652591"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2567316" y="1400585"/>
            <a:ext cx="4312638" cy="980975"/>
            <a:chOff x="114300" y="-76200"/>
            <a:chExt cx="3405793" cy="774700"/>
          </a:xfrm>
        </p:grpSpPr>
        <p:sp>
          <p:nvSpPr>
            <p:cNvPr id="7" name="Freeform 7"/>
            <p:cNvSpPr/>
            <p:nvPr/>
          </p:nvSpPr>
          <p:spPr>
            <a:xfrm>
              <a:off x="625403" y="-58675"/>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p>
          </p:txBody>
        </p:sp>
        <p:sp>
          <p:nvSpPr>
            <p:cNvPr id="8" name="TextBox 8"/>
            <p:cNvSpPr txBox="1"/>
            <p:nvPr/>
          </p:nvSpPr>
          <p:spPr>
            <a:xfrm>
              <a:off x="114300" y="-76200"/>
              <a:ext cx="2674179"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97108" y="2792090"/>
            <a:ext cx="16093947" cy="7250832"/>
            <a:chOff x="0" y="0"/>
            <a:chExt cx="5554213" cy="2502349"/>
          </a:xfrm>
        </p:grpSpPr>
        <p:sp>
          <p:nvSpPr>
            <p:cNvPr id="10" name="Freeform 10"/>
            <p:cNvSpPr/>
            <p:nvPr/>
          </p:nvSpPr>
          <p:spPr>
            <a:xfrm>
              <a:off x="0" y="0"/>
              <a:ext cx="5554213" cy="2502349"/>
            </a:xfrm>
            <a:custGeom>
              <a:avLst/>
              <a:gdLst/>
              <a:ahLst/>
              <a:cxnLst/>
              <a:rect l="l" t="t" r="r" b="b"/>
              <a:pathLst>
                <a:path w="5554213" h="2502349">
                  <a:moveTo>
                    <a:pt x="24533" y="0"/>
                  </a:moveTo>
                  <a:lnTo>
                    <a:pt x="5529680" y="0"/>
                  </a:lnTo>
                  <a:cubicBezTo>
                    <a:pt x="5543229" y="0"/>
                    <a:pt x="5554213" y="10984"/>
                    <a:pt x="5554213" y="24533"/>
                  </a:cubicBezTo>
                  <a:lnTo>
                    <a:pt x="5554213" y="2477815"/>
                  </a:lnTo>
                  <a:cubicBezTo>
                    <a:pt x="5554213" y="2491365"/>
                    <a:pt x="5543229" y="2502349"/>
                    <a:pt x="5529680" y="2502349"/>
                  </a:cubicBezTo>
                  <a:lnTo>
                    <a:pt x="24533" y="2502349"/>
                  </a:lnTo>
                  <a:cubicBezTo>
                    <a:pt x="10984" y="2502349"/>
                    <a:pt x="0" y="2491365"/>
                    <a:pt x="0" y="2477815"/>
                  </a:cubicBezTo>
                  <a:lnTo>
                    <a:pt x="0" y="24533"/>
                  </a:lnTo>
                  <a:cubicBezTo>
                    <a:pt x="0" y="10984"/>
                    <a:pt x="10984" y="0"/>
                    <a:pt x="24533"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0" y="-38100"/>
              <a:ext cx="5554213" cy="2540449"/>
            </a:xfrm>
            <a:prstGeom prst="rect">
              <a:avLst/>
            </a:prstGeom>
          </p:spPr>
          <p:txBody>
            <a:bodyPr lIns="50800" tIns="50800" rIns="50800" bIns="50800" rtlCol="0" anchor="ctr"/>
            <a:lstStyle/>
            <a:p>
              <a:pPr algn="ctr">
                <a:lnSpc>
                  <a:spcPts val="2605"/>
                </a:lnSpc>
              </a:pPr>
              <a:endParaRPr/>
            </a:p>
          </p:txBody>
        </p:sp>
      </p:grpSp>
      <p:grpSp>
        <p:nvGrpSpPr>
          <p:cNvPr id="12" name="Group 12"/>
          <p:cNvGrpSpPr/>
          <p:nvPr/>
        </p:nvGrpSpPr>
        <p:grpSpPr>
          <a:xfrm>
            <a:off x="4117116" y="8256708"/>
            <a:ext cx="12629721" cy="1673348"/>
            <a:chOff x="0" y="0"/>
            <a:chExt cx="3497658" cy="463415"/>
          </a:xfrm>
        </p:grpSpPr>
        <p:sp>
          <p:nvSpPr>
            <p:cNvPr id="13" name="Freeform 13"/>
            <p:cNvSpPr/>
            <p:nvPr/>
          </p:nvSpPr>
          <p:spPr>
            <a:xfrm>
              <a:off x="0" y="0"/>
              <a:ext cx="3497658" cy="463415"/>
            </a:xfrm>
            <a:custGeom>
              <a:avLst/>
              <a:gdLst/>
              <a:ahLst/>
              <a:cxnLst/>
              <a:rect l="l" t="t" r="r" b="b"/>
              <a:pathLst>
                <a:path w="3497658" h="463415">
                  <a:moveTo>
                    <a:pt x="3065" y="0"/>
                  </a:moveTo>
                  <a:lnTo>
                    <a:pt x="3494593" y="0"/>
                  </a:lnTo>
                  <a:cubicBezTo>
                    <a:pt x="3495406" y="0"/>
                    <a:pt x="3496185" y="323"/>
                    <a:pt x="3496760" y="898"/>
                  </a:cubicBezTo>
                  <a:cubicBezTo>
                    <a:pt x="3497335" y="1472"/>
                    <a:pt x="3497658" y="2252"/>
                    <a:pt x="3497658" y="3065"/>
                  </a:cubicBezTo>
                  <a:lnTo>
                    <a:pt x="3497658" y="460350"/>
                  </a:lnTo>
                  <a:cubicBezTo>
                    <a:pt x="3497658" y="462043"/>
                    <a:pt x="3496285" y="463415"/>
                    <a:pt x="3494593" y="463415"/>
                  </a:cubicBezTo>
                  <a:lnTo>
                    <a:pt x="3065" y="463415"/>
                  </a:lnTo>
                  <a:cubicBezTo>
                    <a:pt x="2252" y="463415"/>
                    <a:pt x="1472" y="463092"/>
                    <a:pt x="898" y="462517"/>
                  </a:cubicBezTo>
                  <a:cubicBezTo>
                    <a:pt x="323" y="461942"/>
                    <a:pt x="0" y="461163"/>
                    <a:pt x="0" y="460350"/>
                  </a:cubicBezTo>
                  <a:lnTo>
                    <a:pt x="0" y="3065"/>
                  </a:lnTo>
                  <a:cubicBezTo>
                    <a:pt x="0" y="1372"/>
                    <a:pt x="1372" y="0"/>
                    <a:pt x="3065" y="0"/>
                  </a:cubicBezTo>
                  <a:close/>
                </a:path>
              </a:pathLst>
            </a:custGeom>
            <a:solidFill>
              <a:srgbClr val="55728C"/>
            </a:solidFill>
          </p:spPr>
          <p:txBody>
            <a:bodyPr/>
            <a:lstStyle/>
            <a:p>
              <a:endParaRPr lang="en-US"/>
            </a:p>
          </p:txBody>
        </p:sp>
        <p:sp>
          <p:nvSpPr>
            <p:cNvPr id="14" name="TextBox 14"/>
            <p:cNvSpPr txBox="1"/>
            <p:nvPr/>
          </p:nvSpPr>
          <p:spPr>
            <a:xfrm>
              <a:off x="0" y="-76200"/>
              <a:ext cx="3497658" cy="53961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121812" y="3444398"/>
            <a:ext cx="559692" cy="55969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C60B"/>
            </a:solidFill>
          </p:spPr>
          <p:txBody>
            <a:bodyPr/>
            <a:lstStyle/>
            <a:p>
              <a:endParaRPr lang="en-US"/>
            </a:p>
          </p:txBody>
        </p:sp>
        <p:sp>
          <p:nvSpPr>
            <p:cNvPr id="17" name="TextBox 17"/>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303588" y="4683698"/>
            <a:ext cx="2006551" cy="3853205"/>
            <a:chOff x="0" y="0"/>
            <a:chExt cx="555691" cy="1067101"/>
          </a:xfrm>
        </p:grpSpPr>
        <p:sp>
          <p:nvSpPr>
            <p:cNvPr id="19" name="Freeform 19"/>
            <p:cNvSpPr/>
            <p:nvPr/>
          </p:nvSpPr>
          <p:spPr>
            <a:xfrm>
              <a:off x="0" y="0"/>
              <a:ext cx="555691" cy="1067101"/>
            </a:xfrm>
            <a:custGeom>
              <a:avLst/>
              <a:gdLst/>
              <a:ahLst/>
              <a:cxnLst/>
              <a:rect l="l" t="t" r="r" b="b"/>
              <a:pathLst>
                <a:path w="555691" h="1067101">
                  <a:moveTo>
                    <a:pt x="19292" y="0"/>
                  </a:moveTo>
                  <a:lnTo>
                    <a:pt x="536400" y="0"/>
                  </a:lnTo>
                  <a:cubicBezTo>
                    <a:pt x="547054" y="0"/>
                    <a:pt x="555691" y="8637"/>
                    <a:pt x="555691" y="19292"/>
                  </a:cubicBezTo>
                  <a:lnTo>
                    <a:pt x="555691" y="1047810"/>
                  </a:lnTo>
                  <a:cubicBezTo>
                    <a:pt x="555691" y="1052926"/>
                    <a:pt x="553659" y="1057833"/>
                    <a:pt x="550041" y="1061451"/>
                  </a:cubicBezTo>
                  <a:cubicBezTo>
                    <a:pt x="546423" y="1065069"/>
                    <a:pt x="541516" y="1067101"/>
                    <a:pt x="536400" y="1067101"/>
                  </a:cubicBezTo>
                  <a:lnTo>
                    <a:pt x="19292" y="1067101"/>
                  </a:lnTo>
                  <a:cubicBezTo>
                    <a:pt x="14175" y="1067101"/>
                    <a:pt x="9268" y="1065069"/>
                    <a:pt x="5650" y="1061451"/>
                  </a:cubicBezTo>
                  <a:cubicBezTo>
                    <a:pt x="2033" y="1057833"/>
                    <a:pt x="0" y="1052926"/>
                    <a:pt x="0" y="1047810"/>
                  </a:cubicBezTo>
                  <a:lnTo>
                    <a:pt x="0" y="19292"/>
                  </a:lnTo>
                  <a:cubicBezTo>
                    <a:pt x="0" y="14175"/>
                    <a:pt x="2033" y="9268"/>
                    <a:pt x="5650" y="5650"/>
                  </a:cubicBezTo>
                  <a:cubicBezTo>
                    <a:pt x="9268" y="2033"/>
                    <a:pt x="14175" y="0"/>
                    <a:pt x="19292" y="0"/>
                  </a:cubicBezTo>
                  <a:close/>
                </a:path>
              </a:pathLst>
            </a:custGeom>
            <a:solidFill>
              <a:srgbClr val="FFFFFF"/>
            </a:solidFill>
            <a:ln w="38100" cap="sq">
              <a:solidFill>
                <a:srgbClr val="55728C"/>
              </a:solidFill>
              <a:prstDash val="solid"/>
              <a:miter/>
            </a:ln>
          </p:spPr>
          <p:txBody>
            <a:bodyPr/>
            <a:lstStyle/>
            <a:p>
              <a:endParaRPr lang="en-US"/>
            </a:p>
          </p:txBody>
        </p:sp>
        <p:sp>
          <p:nvSpPr>
            <p:cNvPr id="20" name="TextBox 20"/>
            <p:cNvSpPr txBox="1"/>
            <p:nvPr/>
          </p:nvSpPr>
          <p:spPr>
            <a:xfrm>
              <a:off x="0" y="-76200"/>
              <a:ext cx="555691" cy="1143301"/>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3303588" y="4545391"/>
            <a:ext cx="2006551" cy="831095"/>
            <a:chOff x="0" y="0"/>
            <a:chExt cx="555691" cy="230162"/>
          </a:xfrm>
        </p:grpSpPr>
        <p:sp>
          <p:nvSpPr>
            <p:cNvPr id="22" name="Freeform 22"/>
            <p:cNvSpPr/>
            <p:nvPr/>
          </p:nvSpPr>
          <p:spPr>
            <a:xfrm>
              <a:off x="0" y="0"/>
              <a:ext cx="555691" cy="230162"/>
            </a:xfrm>
            <a:custGeom>
              <a:avLst/>
              <a:gdLst/>
              <a:ahLst/>
              <a:cxnLst/>
              <a:rect l="l" t="t" r="r" b="b"/>
              <a:pathLst>
                <a:path w="555691" h="230162">
                  <a:moveTo>
                    <a:pt x="19292" y="0"/>
                  </a:moveTo>
                  <a:lnTo>
                    <a:pt x="536400" y="0"/>
                  </a:lnTo>
                  <a:cubicBezTo>
                    <a:pt x="547054" y="0"/>
                    <a:pt x="555691" y="8637"/>
                    <a:pt x="555691" y="19292"/>
                  </a:cubicBezTo>
                  <a:lnTo>
                    <a:pt x="555691" y="210871"/>
                  </a:lnTo>
                  <a:cubicBezTo>
                    <a:pt x="555691" y="215987"/>
                    <a:pt x="553659" y="220894"/>
                    <a:pt x="550041" y="224512"/>
                  </a:cubicBezTo>
                  <a:cubicBezTo>
                    <a:pt x="546423" y="228130"/>
                    <a:pt x="541516" y="230162"/>
                    <a:pt x="536400" y="230162"/>
                  </a:cubicBezTo>
                  <a:lnTo>
                    <a:pt x="19292" y="230162"/>
                  </a:lnTo>
                  <a:cubicBezTo>
                    <a:pt x="14175" y="230162"/>
                    <a:pt x="9268" y="228130"/>
                    <a:pt x="5650" y="224512"/>
                  </a:cubicBezTo>
                  <a:cubicBezTo>
                    <a:pt x="2033" y="220894"/>
                    <a:pt x="0" y="215987"/>
                    <a:pt x="0" y="210871"/>
                  </a:cubicBezTo>
                  <a:lnTo>
                    <a:pt x="0" y="19292"/>
                  </a:lnTo>
                  <a:cubicBezTo>
                    <a:pt x="0" y="14175"/>
                    <a:pt x="2033" y="9268"/>
                    <a:pt x="5650" y="5650"/>
                  </a:cubicBezTo>
                  <a:cubicBezTo>
                    <a:pt x="9268" y="2033"/>
                    <a:pt x="14175" y="0"/>
                    <a:pt x="19292" y="0"/>
                  </a:cubicBezTo>
                  <a:close/>
                </a:path>
              </a:pathLst>
            </a:custGeom>
            <a:solidFill>
              <a:srgbClr val="55728C"/>
            </a:solidFill>
          </p:spPr>
          <p:txBody>
            <a:bodyPr/>
            <a:lstStyle/>
            <a:p>
              <a:endParaRPr lang="en-US"/>
            </a:p>
          </p:txBody>
        </p:sp>
        <p:sp>
          <p:nvSpPr>
            <p:cNvPr id="23" name="TextBox 23"/>
            <p:cNvSpPr txBox="1"/>
            <p:nvPr/>
          </p:nvSpPr>
          <p:spPr>
            <a:xfrm>
              <a:off x="0" y="-76200"/>
              <a:ext cx="555691" cy="306362"/>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372438" y="4651401"/>
            <a:ext cx="2121972" cy="3853205"/>
            <a:chOff x="0" y="0"/>
            <a:chExt cx="587656" cy="1067101"/>
          </a:xfrm>
        </p:grpSpPr>
        <p:sp>
          <p:nvSpPr>
            <p:cNvPr id="25" name="Freeform 25"/>
            <p:cNvSpPr/>
            <p:nvPr/>
          </p:nvSpPr>
          <p:spPr>
            <a:xfrm>
              <a:off x="0" y="0"/>
              <a:ext cx="587656" cy="1067101"/>
            </a:xfrm>
            <a:custGeom>
              <a:avLst/>
              <a:gdLst/>
              <a:ahLst/>
              <a:cxnLst/>
              <a:rect l="l" t="t" r="r" b="b"/>
              <a:pathLst>
                <a:path w="587656" h="1067101">
                  <a:moveTo>
                    <a:pt x="18242" y="0"/>
                  </a:moveTo>
                  <a:lnTo>
                    <a:pt x="569414" y="0"/>
                  </a:lnTo>
                  <a:cubicBezTo>
                    <a:pt x="579489" y="0"/>
                    <a:pt x="587656" y="8167"/>
                    <a:pt x="587656" y="18242"/>
                  </a:cubicBezTo>
                  <a:lnTo>
                    <a:pt x="587656" y="1048859"/>
                  </a:lnTo>
                  <a:cubicBezTo>
                    <a:pt x="587656" y="1053697"/>
                    <a:pt x="585734" y="1058337"/>
                    <a:pt x="582313" y="1061758"/>
                  </a:cubicBezTo>
                  <a:cubicBezTo>
                    <a:pt x="578892" y="1065179"/>
                    <a:pt x="574252" y="1067101"/>
                    <a:pt x="569414" y="1067101"/>
                  </a:cubicBezTo>
                  <a:lnTo>
                    <a:pt x="18242" y="1067101"/>
                  </a:lnTo>
                  <a:cubicBezTo>
                    <a:pt x="13404" y="1067101"/>
                    <a:pt x="8764" y="1065179"/>
                    <a:pt x="5343" y="1061758"/>
                  </a:cubicBezTo>
                  <a:cubicBezTo>
                    <a:pt x="1922" y="1058337"/>
                    <a:pt x="0" y="1053697"/>
                    <a:pt x="0" y="1048859"/>
                  </a:cubicBezTo>
                  <a:lnTo>
                    <a:pt x="0" y="18242"/>
                  </a:lnTo>
                  <a:cubicBezTo>
                    <a:pt x="0" y="13404"/>
                    <a:pt x="1922" y="8764"/>
                    <a:pt x="5343" y="5343"/>
                  </a:cubicBezTo>
                  <a:cubicBezTo>
                    <a:pt x="8764" y="1922"/>
                    <a:pt x="13404" y="0"/>
                    <a:pt x="18242" y="0"/>
                  </a:cubicBezTo>
                  <a:close/>
                </a:path>
              </a:pathLst>
            </a:custGeom>
            <a:solidFill>
              <a:srgbClr val="FFFFFF"/>
            </a:solidFill>
          </p:spPr>
          <p:txBody>
            <a:bodyPr/>
            <a:lstStyle/>
            <a:p>
              <a:endParaRPr lang="en-US"/>
            </a:p>
          </p:txBody>
        </p:sp>
        <p:sp>
          <p:nvSpPr>
            <p:cNvPr id="26" name="TextBox 26"/>
            <p:cNvSpPr txBox="1"/>
            <p:nvPr/>
          </p:nvSpPr>
          <p:spPr>
            <a:xfrm>
              <a:off x="0" y="-76200"/>
              <a:ext cx="587656" cy="1143301"/>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5368531" y="4545391"/>
            <a:ext cx="2113831" cy="831095"/>
            <a:chOff x="0" y="0"/>
            <a:chExt cx="585401" cy="230162"/>
          </a:xfrm>
        </p:grpSpPr>
        <p:sp>
          <p:nvSpPr>
            <p:cNvPr id="28" name="Freeform 28"/>
            <p:cNvSpPr/>
            <p:nvPr/>
          </p:nvSpPr>
          <p:spPr>
            <a:xfrm>
              <a:off x="0" y="0"/>
              <a:ext cx="585401" cy="230162"/>
            </a:xfrm>
            <a:custGeom>
              <a:avLst/>
              <a:gdLst/>
              <a:ahLst/>
              <a:cxnLst/>
              <a:rect l="l" t="t" r="r" b="b"/>
              <a:pathLst>
                <a:path w="585401" h="230162">
                  <a:moveTo>
                    <a:pt x="18313" y="0"/>
                  </a:moveTo>
                  <a:lnTo>
                    <a:pt x="567089" y="0"/>
                  </a:lnTo>
                  <a:cubicBezTo>
                    <a:pt x="577203" y="0"/>
                    <a:pt x="585401" y="8199"/>
                    <a:pt x="585401" y="18313"/>
                  </a:cubicBezTo>
                  <a:lnTo>
                    <a:pt x="585401" y="211850"/>
                  </a:lnTo>
                  <a:cubicBezTo>
                    <a:pt x="585401" y="216707"/>
                    <a:pt x="583472" y="221364"/>
                    <a:pt x="580038" y="224799"/>
                  </a:cubicBezTo>
                  <a:cubicBezTo>
                    <a:pt x="576604" y="228233"/>
                    <a:pt x="571946" y="230162"/>
                    <a:pt x="567089" y="230162"/>
                  </a:cubicBezTo>
                  <a:lnTo>
                    <a:pt x="18313" y="230162"/>
                  </a:lnTo>
                  <a:cubicBezTo>
                    <a:pt x="13456" y="230162"/>
                    <a:pt x="8798" y="228233"/>
                    <a:pt x="5364" y="224799"/>
                  </a:cubicBezTo>
                  <a:cubicBezTo>
                    <a:pt x="1929" y="221364"/>
                    <a:pt x="0" y="216707"/>
                    <a:pt x="0" y="211850"/>
                  </a:cubicBezTo>
                  <a:lnTo>
                    <a:pt x="0" y="18313"/>
                  </a:lnTo>
                  <a:cubicBezTo>
                    <a:pt x="0" y="13456"/>
                    <a:pt x="1929" y="8798"/>
                    <a:pt x="5364" y="5364"/>
                  </a:cubicBezTo>
                  <a:cubicBezTo>
                    <a:pt x="8798" y="1929"/>
                    <a:pt x="13456" y="0"/>
                    <a:pt x="18313" y="0"/>
                  </a:cubicBezTo>
                  <a:close/>
                </a:path>
              </a:pathLst>
            </a:custGeom>
            <a:solidFill>
              <a:srgbClr val="55728C"/>
            </a:solidFill>
          </p:spPr>
          <p:txBody>
            <a:bodyPr/>
            <a:lstStyle/>
            <a:p>
              <a:endParaRPr lang="en-US"/>
            </a:p>
          </p:txBody>
        </p:sp>
        <p:sp>
          <p:nvSpPr>
            <p:cNvPr id="29" name="TextBox 29"/>
            <p:cNvSpPr txBox="1"/>
            <p:nvPr/>
          </p:nvSpPr>
          <p:spPr>
            <a:xfrm>
              <a:off x="0" y="-76200"/>
              <a:ext cx="585401" cy="306362"/>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7482362" y="4683698"/>
            <a:ext cx="2016191" cy="3853205"/>
            <a:chOff x="0" y="0"/>
            <a:chExt cx="558361" cy="1067101"/>
          </a:xfrm>
        </p:grpSpPr>
        <p:sp>
          <p:nvSpPr>
            <p:cNvPr id="31" name="Freeform 31"/>
            <p:cNvSpPr/>
            <p:nvPr/>
          </p:nvSpPr>
          <p:spPr>
            <a:xfrm>
              <a:off x="0" y="0"/>
              <a:ext cx="558361" cy="1067101"/>
            </a:xfrm>
            <a:custGeom>
              <a:avLst/>
              <a:gdLst/>
              <a:ahLst/>
              <a:cxnLst/>
              <a:rect l="l" t="t" r="r" b="b"/>
              <a:pathLst>
                <a:path w="558361" h="1067101">
                  <a:moveTo>
                    <a:pt x="19199" y="0"/>
                  </a:moveTo>
                  <a:lnTo>
                    <a:pt x="539162" y="0"/>
                  </a:lnTo>
                  <a:cubicBezTo>
                    <a:pt x="544254" y="0"/>
                    <a:pt x="549137" y="2023"/>
                    <a:pt x="552738" y="5623"/>
                  </a:cubicBezTo>
                  <a:cubicBezTo>
                    <a:pt x="556338" y="9224"/>
                    <a:pt x="558361" y="14107"/>
                    <a:pt x="558361" y="19199"/>
                  </a:cubicBezTo>
                  <a:lnTo>
                    <a:pt x="558361" y="1047902"/>
                  </a:lnTo>
                  <a:cubicBezTo>
                    <a:pt x="558361" y="1052994"/>
                    <a:pt x="556338" y="1057877"/>
                    <a:pt x="552738" y="1061478"/>
                  </a:cubicBezTo>
                  <a:cubicBezTo>
                    <a:pt x="549137" y="1065079"/>
                    <a:pt x="544254" y="1067101"/>
                    <a:pt x="539162" y="1067101"/>
                  </a:cubicBezTo>
                  <a:lnTo>
                    <a:pt x="19199" y="1067101"/>
                  </a:lnTo>
                  <a:cubicBezTo>
                    <a:pt x="8596" y="1067101"/>
                    <a:pt x="0" y="1058505"/>
                    <a:pt x="0" y="1047902"/>
                  </a:cubicBezTo>
                  <a:lnTo>
                    <a:pt x="0" y="19199"/>
                  </a:lnTo>
                  <a:cubicBezTo>
                    <a:pt x="0" y="8596"/>
                    <a:pt x="8596" y="0"/>
                    <a:pt x="19199" y="0"/>
                  </a:cubicBezTo>
                  <a:close/>
                </a:path>
              </a:pathLst>
            </a:custGeom>
            <a:solidFill>
              <a:srgbClr val="FFFFFF"/>
            </a:solidFill>
          </p:spPr>
          <p:txBody>
            <a:bodyPr/>
            <a:lstStyle/>
            <a:p>
              <a:endParaRPr lang="en-US"/>
            </a:p>
          </p:txBody>
        </p:sp>
        <p:sp>
          <p:nvSpPr>
            <p:cNvPr id="32" name="TextBox 32"/>
            <p:cNvSpPr txBox="1"/>
            <p:nvPr/>
          </p:nvSpPr>
          <p:spPr>
            <a:xfrm>
              <a:off x="0" y="-76200"/>
              <a:ext cx="558361" cy="1143301"/>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7394247" y="4545391"/>
            <a:ext cx="2113831" cy="831095"/>
            <a:chOff x="0" y="0"/>
            <a:chExt cx="585401" cy="230162"/>
          </a:xfrm>
        </p:grpSpPr>
        <p:sp>
          <p:nvSpPr>
            <p:cNvPr id="34" name="Freeform 34"/>
            <p:cNvSpPr/>
            <p:nvPr/>
          </p:nvSpPr>
          <p:spPr>
            <a:xfrm>
              <a:off x="0" y="0"/>
              <a:ext cx="585401" cy="230162"/>
            </a:xfrm>
            <a:custGeom>
              <a:avLst/>
              <a:gdLst/>
              <a:ahLst/>
              <a:cxnLst/>
              <a:rect l="l" t="t" r="r" b="b"/>
              <a:pathLst>
                <a:path w="585401" h="230162">
                  <a:moveTo>
                    <a:pt x="18313" y="0"/>
                  </a:moveTo>
                  <a:lnTo>
                    <a:pt x="567089" y="0"/>
                  </a:lnTo>
                  <a:cubicBezTo>
                    <a:pt x="577203" y="0"/>
                    <a:pt x="585401" y="8199"/>
                    <a:pt x="585401" y="18313"/>
                  </a:cubicBezTo>
                  <a:lnTo>
                    <a:pt x="585401" y="211850"/>
                  </a:lnTo>
                  <a:cubicBezTo>
                    <a:pt x="585401" y="216707"/>
                    <a:pt x="583472" y="221364"/>
                    <a:pt x="580038" y="224799"/>
                  </a:cubicBezTo>
                  <a:cubicBezTo>
                    <a:pt x="576604" y="228233"/>
                    <a:pt x="571946" y="230162"/>
                    <a:pt x="567089" y="230162"/>
                  </a:cubicBezTo>
                  <a:lnTo>
                    <a:pt x="18313" y="230162"/>
                  </a:lnTo>
                  <a:cubicBezTo>
                    <a:pt x="13456" y="230162"/>
                    <a:pt x="8798" y="228233"/>
                    <a:pt x="5364" y="224799"/>
                  </a:cubicBezTo>
                  <a:cubicBezTo>
                    <a:pt x="1929" y="221364"/>
                    <a:pt x="0" y="216707"/>
                    <a:pt x="0" y="211850"/>
                  </a:cubicBezTo>
                  <a:lnTo>
                    <a:pt x="0" y="18313"/>
                  </a:lnTo>
                  <a:cubicBezTo>
                    <a:pt x="0" y="13456"/>
                    <a:pt x="1929" y="8798"/>
                    <a:pt x="5364" y="5364"/>
                  </a:cubicBezTo>
                  <a:cubicBezTo>
                    <a:pt x="8798" y="1929"/>
                    <a:pt x="13456" y="0"/>
                    <a:pt x="18313" y="0"/>
                  </a:cubicBezTo>
                  <a:close/>
                </a:path>
              </a:pathLst>
            </a:custGeom>
            <a:solidFill>
              <a:srgbClr val="55728C"/>
            </a:solidFill>
          </p:spPr>
          <p:txBody>
            <a:bodyPr/>
            <a:lstStyle/>
            <a:p>
              <a:endParaRPr lang="en-US"/>
            </a:p>
          </p:txBody>
        </p:sp>
        <p:sp>
          <p:nvSpPr>
            <p:cNvPr id="35" name="TextBox 35"/>
            <p:cNvSpPr txBox="1"/>
            <p:nvPr/>
          </p:nvSpPr>
          <p:spPr>
            <a:xfrm>
              <a:off x="0" y="-76200"/>
              <a:ext cx="585401" cy="306362"/>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9497610" y="4683698"/>
            <a:ext cx="2085256" cy="3853205"/>
            <a:chOff x="0" y="0"/>
            <a:chExt cx="577488" cy="1067101"/>
          </a:xfrm>
        </p:grpSpPr>
        <p:sp>
          <p:nvSpPr>
            <p:cNvPr id="37" name="Freeform 37"/>
            <p:cNvSpPr/>
            <p:nvPr/>
          </p:nvSpPr>
          <p:spPr>
            <a:xfrm>
              <a:off x="0" y="0"/>
              <a:ext cx="577488" cy="1067101"/>
            </a:xfrm>
            <a:custGeom>
              <a:avLst/>
              <a:gdLst/>
              <a:ahLst/>
              <a:cxnLst/>
              <a:rect l="l" t="t" r="r" b="b"/>
              <a:pathLst>
                <a:path w="577488" h="1067101">
                  <a:moveTo>
                    <a:pt x="18563" y="0"/>
                  </a:moveTo>
                  <a:lnTo>
                    <a:pt x="558925" y="0"/>
                  </a:lnTo>
                  <a:cubicBezTo>
                    <a:pt x="563848" y="0"/>
                    <a:pt x="568570" y="1956"/>
                    <a:pt x="572051" y="5437"/>
                  </a:cubicBezTo>
                  <a:cubicBezTo>
                    <a:pt x="575532" y="8918"/>
                    <a:pt x="577488" y="13640"/>
                    <a:pt x="577488" y="18563"/>
                  </a:cubicBezTo>
                  <a:lnTo>
                    <a:pt x="577488" y="1048538"/>
                  </a:lnTo>
                  <a:cubicBezTo>
                    <a:pt x="577488" y="1058790"/>
                    <a:pt x="569177" y="1067101"/>
                    <a:pt x="558925" y="1067101"/>
                  </a:cubicBezTo>
                  <a:lnTo>
                    <a:pt x="18563" y="1067101"/>
                  </a:lnTo>
                  <a:cubicBezTo>
                    <a:pt x="8311" y="1067101"/>
                    <a:pt x="0" y="1058790"/>
                    <a:pt x="0" y="1048538"/>
                  </a:cubicBezTo>
                  <a:lnTo>
                    <a:pt x="0" y="18563"/>
                  </a:lnTo>
                  <a:cubicBezTo>
                    <a:pt x="0" y="8311"/>
                    <a:pt x="8311" y="0"/>
                    <a:pt x="18563" y="0"/>
                  </a:cubicBezTo>
                  <a:close/>
                </a:path>
              </a:pathLst>
            </a:custGeom>
            <a:solidFill>
              <a:srgbClr val="FFFFFF"/>
            </a:solidFill>
          </p:spPr>
          <p:txBody>
            <a:bodyPr/>
            <a:lstStyle/>
            <a:p>
              <a:endParaRPr lang="en-US"/>
            </a:p>
          </p:txBody>
        </p:sp>
        <p:sp>
          <p:nvSpPr>
            <p:cNvPr id="38" name="TextBox 38"/>
            <p:cNvSpPr txBox="1"/>
            <p:nvPr/>
          </p:nvSpPr>
          <p:spPr>
            <a:xfrm>
              <a:off x="0" y="-76200"/>
              <a:ext cx="577488" cy="1143301"/>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9459510" y="4545391"/>
            <a:ext cx="2113831" cy="831095"/>
            <a:chOff x="0" y="0"/>
            <a:chExt cx="585401" cy="230162"/>
          </a:xfrm>
        </p:grpSpPr>
        <p:sp>
          <p:nvSpPr>
            <p:cNvPr id="40" name="Freeform 40"/>
            <p:cNvSpPr/>
            <p:nvPr/>
          </p:nvSpPr>
          <p:spPr>
            <a:xfrm>
              <a:off x="0" y="0"/>
              <a:ext cx="585401" cy="230162"/>
            </a:xfrm>
            <a:custGeom>
              <a:avLst/>
              <a:gdLst/>
              <a:ahLst/>
              <a:cxnLst/>
              <a:rect l="l" t="t" r="r" b="b"/>
              <a:pathLst>
                <a:path w="585401" h="230162">
                  <a:moveTo>
                    <a:pt x="18313" y="0"/>
                  </a:moveTo>
                  <a:lnTo>
                    <a:pt x="567089" y="0"/>
                  </a:lnTo>
                  <a:cubicBezTo>
                    <a:pt x="577203" y="0"/>
                    <a:pt x="585401" y="8199"/>
                    <a:pt x="585401" y="18313"/>
                  </a:cubicBezTo>
                  <a:lnTo>
                    <a:pt x="585401" y="211850"/>
                  </a:lnTo>
                  <a:cubicBezTo>
                    <a:pt x="585401" y="216707"/>
                    <a:pt x="583472" y="221364"/>
                    <a:pt x="580038" y="224799"/>
                  </a:cubicBezTo>
                  <a:cubicBezTo>
                    <a:pt x="576604" y="228233"/>
                    <a:pt x="571946" y="230162"/>
                    <a:pt x="567089" y="230162"/>
                  </a:cubicBezTo>
                  <a:lnTo>
                    <a:pt x="18313" y="230162"/>
                  </a:lnTo>
                  <a:cubicBezTo>
                    <a:pt x="13456" y="230162"/>
                    <a:pt x="8798" y="228233"/>
                    <a:pt x="5364" y="224799"/>
                  </a:cubicBezTo>
                  <a:cubicBezTo>
                    <a:pt x="1929" y="221364"/>
                    <a:pt x="0" y="216707"/>
                    <a:pt x="0" y="211850"/>
                  </a:cubicBezTo>
                  <a:lnTo>
                    <a:pt x="0" y="18313"/>
                  </a:lnTo>
                  <a:cubicBezTo>
                    <a:pt x="0" y="13456"/>
                    <a:pt x="1929" y="8798"/>
                    <a:pt x="5364" y="5364"/>
                  </a:cubicBezTo>
                  <a:cubicBezTo>
                    <a:pt x="8798" y="1929"/>
                    <a:pt x="13456" y="0"/>
                    <a:pt x="18313" y="0"/>
                  </a:cubicBezTo>
                  <a:close/>
                </a:path>
              </a:pathLst>
            </a:custGeom>
            <a:solidFill>
              <a:srgbClr val="55728C"/>
            </a:solidFill>
          </p:spPr>
          <p:txBody>
            <a:bodyPr/>
            <a:lstStyle/>
            <a:p>
              <a:endParaRPr lang="en-US"/>
            </a:p>
          </p:txBody>
        </p:sp>
        <p:sp>
          <p:nvSpPr>
            <p:cNvPr id="41" name="TextBox 41"/>
            <p:cNvSpPr txBox="1"/>
            <p:nvPr/>
          </p:nvSpPr>
          <p:spPr>
            <a:xfrm>
              <a:off x="0" y="-76200"/>
              <a:ext cx="585401" cy="306362"/>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11341414" y="3444398"/>
            <a:ext cx="559692" cy="559692"/>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C60B"/>
            </a:solidFill>
          </p:spPr>
          <p:txBody>
            <a:bodyPr/>
            <a:lstStyle/>
            <a:p>
              <a:endParaRPr lang="en-US"/>
            </a:p>
          </p:txBody>
        </p:sp>
        <p:sp>
          <p:nvSpPr>
            <p:cNvPr id="44" name="TextBox 44"/>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11582866" y="4683698"/>
            <a:ext cx="2054596" cy="3853205"/>
            <a:chOff x="0" y="0"/>
            <a:chExt cx="568997" cy="1067101"/>
          </a:xfrm>
        </p:grpSpPr>
        <p:sp>
          <p:nvSpPr>
            <p:cNvPr id="46" name="Freeform 46"/>
            <p:cNvSpPr/>
            <p:nvPr/>
          </p:nvSpPr>
          <p:spPr>
            <a:xfrm>
              <a:off x="0" y="0"/>
              <a:ext cx="568997" cy="1067101"/>
            </a:xfrm>
            <a:custGeom>
              <a:avLst/>
              <a:gdLst/>
              <a:ahLst/>
              <a:cxnLst/>
              <a:rect l="l" t="t" r="r" b="b"/>
              <a:pathLst>
                <a:path w="568997" h="1067101">
                  <a:moveTo>
                    <a:pt x="18840" y="0"/>
                  </a:moveTo>
                  <a:lnTo>
                    <a:pt x="550156" y="0"/>
                  </a:lnTo>
                  <a:cubicBezTo>
                    <a:pt x="560562" y="0"/>
                    <a:pt x="568997" y="8435"/>
                    <a:pt x="568997" y="18840"/>
                  </a:cubicBezTo>
                  <a:lnTo>
                    <a:pt x="568997" y="1048261"/>
                  </a:lnTo>
                  <a:cubicBezTo>
                    <a:pt x="568997" y="1053258"/>
                    <a:pt x="567012" y="1058050"/>
                    <a:pt x="563479" y="1061583"/>
                  </a:cubicBezTo>
                  <a:cubicBezTo>
                    <a:pt x="559945" y="1065116"/>
                    <a:pt x="555153" y="1067101"/>
                    <a:pt x="550156" y="1067101"/>
                  </a:cubicBezTo>
                  <a:lnTo>
                    <a:pt x="18840" y="1067101"/>
                  </a:lnTo>
                  <a:cubicBezTo>
                    <a:pt x="8435" y="1067101"/>
                    <a:pt x="0" y="1058666"/>
                    <a:pt x="0" y="1048261"/>
                  </a:cubicBezTo>
                  <a:lnTo>
                    <a:pt x="0" y="18840"/>
                  </a:lnTo>
                  <a:cubicBezTo>
                    <a:pt x="0" y="13844"/>
                    <a:pt x="1985" y="9052"/>
                    <a:pt x="5518" y="5518"/>
                  </a:cubicBezTo>
                  <a:cubicBezTo>
                    <a:pt x="9052" y="1985"/>
                    <a:pt x="13844" y="0"/>
                    <a:pt x="18840" y="0"/>
                  </a:cubicBezTo>
                  <a:close/>
                </a:path>
              </a:pathLst>
            </a:custGeom>
            <a:solidFill>
              <a:srgbClr val="FFFFFF"/>
            </a:solidFill>
          </p:spPr>
          <p:txBody>
            <a:bodyPr/>
            <a:lstStyle/>
            <a:p>
              <a:endParaRPr lang="en-US"/>
            </a:p>
          </p:txBody>
        </p:sp>
        <p:sp>
          <p:nvSpPr>
            <p:cNvPr id="47" name="TextBox 47"/>
            <p:cNvSpPr txBox="1"/>
            <p:nvPr/>
          </p:nvSpPr>
          <p:spPr>
            <a:xfrm>
              <a:off x="0" y="-76200"/>
              <a:ext cx="568997" cy="1143301"/>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11523631" y="4545391"/>
            <a:ext cx="2113831" cy="831095"/>
            <a:chOff x="0" y="0"/>
            <a:chExt cx="585401" cy="230162"/>
          </a:xfrm>
        </p:grpSpPr>
        <p:sp>
          <p:nvSpPr>
            <p:cNvPr id="49" name="Freeform 49"/>
            <p:cNvSpPr/>
            <p:nvPr/>
          </p:nvSpPr>
          <p:spPr>
            <a:xfrm>
              <a:off x="0" y="0"/>
              <a:ext cx="585401" cy="230162"/>
            </a:xfrm>
            <a:custGeom>
              <a:avLst/>
              <a:gdLst/>
              <a:ahLst/>
              <a:cxnLst/>
              <a:rect l="l" t="t" r="r" b="b"/>
              <a:pathLst>
                <a:path w="585401" h="230162">
                  <a:moveTo>
                    <a:pt x="18313" y="0"/>
                  </a:moveTo>
                  <a:lnTo>
                    <a:pt x="567089" y="0"/>
                  </a:lnTo>
                  <a:cubicBezTo>
                    <a:pt x="577203" y="0"/>
                    <a:pt x="585401" y="8199"/>
                    <a:pt x="585401" y="18313"/>
                  </a:cubicBezTo>
                  <a:lnTo>
                    <a:pt x="585401" y="211850"/>
                  </a:lnTo>
                  <a:cubicBezTo>
                    <a:pt x="585401" y="216707"/>
                    <a:pt x="583472" y="221364"/>
                    <a:pt x="580038" y="224799"/>
                  </a:cubicBezTo>
                  <a:cubicBezTo>
                    <a:pt x="576604" y="228233"/>
                    <a:pt x="571946" y="230162"/>
                    <a:pt x="567089" y="230162"/>
                  </a:cubicBezTo>
                  <a:lnTo>
                    <a:pt x="18313" y="230162"/>
                  </a:lnTo>
                  <a:cubicBezTo>
                    <a:pt x="13456" y="230162"/>
                    <a:pt x="8798" y="228233"/>
                    <a:pt x="5364" y="224799"/>
                  </a:cubicBezTo>
                  <a:cubicBezTo>
                    <a:pt x="1929" y="221364"/>
                    <a:pt x="0" y="216707"/>
                    <a:pt x="0" y="211850"/>
                  </a:cubicBezTo>
                  <a:lnTo>
                    <a:pt x="0" y="18313"/>
                  </a:lnTo>
                  <a:cubicBezTo>
                    <a:pt x="0" y="13456"/>
                    <a:pt x="1929" y="8798"/>
                    <a:pt x="5364" y="5364"/>
                  </a:cubicBezTo>
                  <a:cubicBezTo>
                    <a:pt x="8798" y="1929"/>
                    <a:pt x="13456" y="0"/>
                    <a:pt x="18313" y="0"/>
                  </a:cubicBezTo>
                  <a:close/>
                </a:path>
              </a:pathLst>
            </a:custGeom>
            <a:solidFill>
              <a:srgbClr val="55728C"/>
            </a:solidFill>
          </p:spPr>
          <p:txBody>
            <a:bodyPr/>
            <a:lstStyle/>
            <a:p>
              <a:endParaRPr lang="en-US"/>
            </a:p>
          </p:txBody>
        </p:sp>
        <p:sp>
          <p:nvSpPr>
            <p:cNvPr id="50" name="TextBox 50"/>
            <p:cNvSpPr txBox="1"/>
            <p:nvPr/>
          </p:nvSpPr>
          <p:spPr>
            <a:xfrm>
              <a:off x="0" y="-76200"/>
              <a:ext cx="585401" cy="306362"/>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13405915" y="3444398"/>
            <a:ext cx="559692" cy="559692"/>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C60B"/>
            </a:solidFill>
          </p:spPr>
          <p:txBody>
            <a:bodyPr/>
            <a:lstStyle/>
            <a:p>
              <a:endParaRPr lang="en-US"/>
            </a:p>
          </p:txBody>
        </p:sp>
        <p:sp>
          <p:nvSpPr>
            <p:cNvPr id="53" name="TextBox 53"/>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646712" y="4683698"/>
            <a:ext cx="2055251" cy="3853205"/>
            <a:chOff x="0" y="0"/>
            <a:chExt cx="569178" cy="1067101"/>
          </a:xfrm>
        </p:grpSpPr>
        <p:sp>
          <p:nvSpPr>
            <p:cNvPr id="55" name="Freeform 55"/>
            <p:cNvSpPr/>
            <p:nvPr/>
          </p:nvSpPr>
          <p:spPr>
            <a:xfrm>
              <a:off x="0" y="0"/>
              <a:ext cx="569178" cy="1067101"/>
            </a:xfrm>
            <a:custGeom>
              <a:avLst/>
              <a:gdLst/>
              <a:ahLst/>
              <a:cxnLst/>
              <a:rect l="l" t="t" r="r" b="b"/>
              <a:pathLst>
                <a:path w="569178" h="1067101">
                  <a:moveTo>
                    <a:pt x="18834" y="0"/>
                  </a:moveTo>
                  <a:lnTo>
                    <a:pt x="550344" y="0"/>
                  </a:lnTo>
                  <a:cubicBezTo>
                    <a:pt x="560746" y="0"/>
                    <a:pt x="569178" y="8432"/>
                    <a:pt x="569178" y="18834"/>
                  </a:cubicBezTo>
                  <a:lnTo>
                    <a:pt x="569178" y="1048267"/>
                  </a:lnTo>
                  <a:cubicBezTo>
                    <a:pt x="569178" y="1058669"/>
                    <a:pt x="560746" y="1067101"/>
                    <a:pt x="550344" y="1067101"/>
                  </a:cubicBezTo>
                  <a:lnTo>
                    <a:pt x="18834" y="1067101"/>
                  </a:lnTo>
                  <a:cubicBezTo>
                    <a:pt x="8432" y="1067101"/>
                    <a:pt x="0" y="1058669"/>
                    <a:pt x="0" y="1048267"/>
                  </a:cubicBezTo>
                  <a:lnTo>
                    <a:pt x="0" y="18834"/>
                  </a:lnTo>
                  <a:cubicBezTo>
                    <a:pt x="0" y="8432"/>
                    <a:pt x="8432" y="0"/>
                    <a:pt x="18834" y="0"/>
                  </a:cubicBezTo>
                  <a:close/>
                </a:path>
              </a:pathLst>
            </a:custGeom>
            <a:solidFill>
              <a:srgbClr val="FFFFFF"/>
            </a:solidFill>
            <a:ln w="38100" cap="sq">
              <a:solidFill>
                <a:srgbClr val="55728C"/>
              </a:solidFill>
              <a:prstDash val="solid"/>
              <a:miter/>
            </a:ln>
          </p:spPr>
          <p:txBody>
            <a:bodyPr/>
            <a:lstStyle/>
            <a:p>
              <a:endParaRPr lang="en-US"/>
            </a:p>
          </p:txBody>
        </p:sp>
        <p:sp>
          <p:nvSpPr>
            <p:cNvPr id="56" name="TextBox 56"/>
            <p:cNvSpPr txBox="1"/>
            <p:nvPr/>
          </p:nvSpPr>
          <p:spPr>
            <a:xfrm>
              <a:off x="0" y="-76200"/>
              <a:ext cx="569178" cy="1143301"/>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3588132" y="4545391"/>
            <a:ext cx="2113831" cy="831095"/>
            <a:chOff x="0" y="0"/>
            <a:chExt cx="585401" cy="230162"/>
          </a:xfrm>
        </p:grpSpPr>
        <p:sp>
          <p:nvSpPr>
            <p:cNvPr id="58" name="Freeform 58"/>
            <p:cNvSpPr/>
            <p:nvPr/>
          </p:nvSpPr>
          <p:spPr>
            <a:xfrm>
              <a:off x="0" y="0"/>
              <a:ext cx="585401" cy="230162"/>
            </a:xfrm>
            <a:custGeom>
              <a:avLst/>
              <a:gdLst/>
              <a:ahLst/>
              <a:cxnLst/>
              <a:rect l="l" t="t" r="r" b="b"/>
              <a:pathLst>
                <a:path w="585401" h="230162">
                  <a:moveTo>
                    <a:pt x="18313" y="0"/>
                  </a:moveTo>
                  <a:lnTo>
                    <a:pt x="567089" y="0"/>
                  </a:lnTo>
                  <a:cubicBezTo>
                    <a:pt x="577203" y="0"/>
                    <a:pt x="585401" y="8199"/>
                    <a:pt x="585401" y="18313"/>
                  </a:cubicBezTo>
                  <a:lnTo>
                    <a:pt x="585401" y="211850"/>
                  </a:lnTo>
                  <a:cubicBezTo>
                    <a:pt x="585401" y="216707"/>
                    <a:pt x="583472" y="221364"/>
                    <a:pt x="580038" y="224799"/>
                  </a:cubicBezTo>
                  <a:cubicBezTo>
                    <a:pt x="576604" y="228233"/>
                    <a:pt x="571946" y="230162"/>
                    <a:pt x="567089" y="230162"/>
                  </a:cubicBezTo>
                  <a:lnTo>
                    <a:pt x="18313" y="230162"/>
                  </a:lnTo>
                  <a:cubicBezTo>
                    <a:pt x="13456" y="230162"/>
                    <a:pt x="8798" y="228233"/>
                    <a:pt x="5364" y="224799"/>
                  </a:cubicBezTo>
                  <a:cubicBezTo>
                    <a:pt x="1929" y="221364"/>
                    <a:pt x="0" y="216707"/>
                    <a:pt x="0" y="211850"/>
                  </a:cubicBezTo>
                  <a:lnTo>
                    <a:pt x="0" y="18313"/>
                  </a:lnTo>
                  <a:cubicBezTo>
                    <a:pt x="0" y="13456"/>
                    <a:pt x="1929" y="8798"/>
                    <a:pt x="5364" y="5364"/>
                  </a:cubicBezTo>
                  <a:cubicBezTo>
                    <a:pt x="8798" y="1929"/>
                    <a:pt x="13456" y="0"/>
                    <a:pt x="18313" y="0"/>
                  </a:cubicBezTo>
                  <a:close/>
                </a:path>
              </a:pathLst>
            </a:custGeom>
            <a:solidFill>
              <a:srgbClr val="55728C"/>
            </a:solidFill>
          </p:spPr>
          <p:txBody>
            <a:bodyPr/>
            <a:lstStyle/>
            <a:p>
              <a:endParaRPr lang="en-US"/>
            </a:p>
          </p:txBody>
        </p:sp>
        <p:sp>
          <p:nvSpPr>
            <p:cNvPr id="59" name="TextBox 59"/>
            <p:cNvSpPr txBox="1"/>
            <p:nvPr/>
          </p:nvSpPr>
          <p:spPr>
            <a:xfrm>
              <a:off x="0" y="-76200"/>
              <a:ext cx="585401" cy="306362"/>
            </a:xfrm>
            <a:prstGeom prst="rect">
              <a:avLst/>
            </a:prstGeom>
          </p:spPr>
          <p:txBody>
            <a:bodyPr lIns="50800" tIns="50800" rIns="50800" bIns="50800" rtlCol="0" anchor="ctr"/>
            <a:lstStyle/>
            <a:p>
              <a:pPr algn="ctr">
                <a:lnSpc>
                  <a:spcPts val="2659"/>
                </a:lnSpc>
              </a:pPr>
              <a:endParaRPr/>
            </a:p>
          </p:txBody>
        </p:sp>
      </p:grpSp>
      <p:sp>
        <p:nvSpPr>
          <p:cNvPr id="60" name="Freeform 60"/>
          <p:cNvSpPr/>
          <p:nvPr/>
        </p:nvSpPr>
        <p:spPr>
          <a:xfrm rot="-5400000">
            <a:off x="6291532" y="4629392"/>
            <a:ext cx="220726" cy="331089"/>
          </a:xfrm>
          <a:custGeom>
            <a:avLst/>
            <a:gdLst/>
            <a:ahLst/>
            <a:cxnLst/>
            <a:rect l="l" t="t" r="r" b="b"/>
            <a:pathLst>
              <a:path w="220726" h="331089">
                <a:moveTo>
                  <a:pt x="0" y="0"/>
                </a:moveTo>
                <a:lnTo>
                  <a:pt x="220726" y="0"/>
                </a:lnTo>
                <a:lnTo>
                  <a:pt x="220726" y="331089"/>
                </a:lnTo>
                <a:lnTo>
                  <a:pt x="0" y="331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1" name="Group 61"/>
          <p:cNvGrpSpPr/>
          <p:nvPr/>
        </p:nvGrpSpPr>
        <p:grpSpPr>
          <a:xfrm>
            <a:off x="14241833" y="3652705"/>
            <a:ext cx="296278" cy="296278"/>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38B6FF"/>
            </a:solidFill>
          </p:spPr>
          <p:txBody>
            <a:bodyPr/>
            <a:lstStyle/>
            <a:p>
              <a:endParaRPr lang="en-US"/>
            </a:p>
          </p:txBody>
        </p:sp>
        <p:sp>
          <p:nvSpPr>
            <p:cNvPr id="63" name="TextBox 63"/>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5705559" y="4665494"/>
            <a:ext cx="234971" cy="234971"/>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66" name="TextBox 66"/>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a:off x="6929064" y="4660926"/>
            <a:ext cx="234971" cy="234971"/>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69" name="TextBox 69"/>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a:off x="8378703" y="4665494"/>
            <a:ext cx="234971" cy="234971"/>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72" name="TextBox 72"/>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grpSp>
        <p:nvGrpSpPr>
          <p:cNvPr id="73" name="Group 73"/>
          <p:cNvGrpSpPr/>
          <p:nvPr/>
        </p:nvGrpSpPr>
        <p:grpSpPr>
          <a:xfrm>
            <a:off x="8919096" y="4665494"/>
            <a:ext cx="234971" cy="234971"/>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75" name="TextBox 75"/>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sp>
        <p:nvSpPr>
          <p:cNvPr id="76" name="Freeform 76"/>
          <p:cNvSpPr/>
          <p:nvPr/>
        </p:nvSpPr>
        <p:spPr>
          <a:xfrm rot="-5400000">
            <a:off x="7792726" y="4629392"/>
            <a:ext cx="220726" cy="331089"/>
          </a:xfrm>
          <a:custGeom>
            <a:avLst/>
            <a:gdLst/>
            <a:ahLst/>
            <a:cxnLst/>
            <a:rect l="l" t="t" r="r" b="b"/>
            <a:pathLst>
              <a:path w="220726" h="331089">
                <a:moveTo>
                  <a:pt x="0" y="0"/>
                </a:moveTo>
                <a:lnTo>
                  <a:pt x="220726" y="0"/>
                </a:lnTo>
                <a:lnTo>
                  <a:pt x="220726" y="331089"/>
                </a:lnTo>
                <a:lnTo>
                  <a:pt x="0" y="331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7" name="Group 77"/>
          <p:cNvGrpSpPr/>
          <p:nvPr/>
        </p:nvGrpSpPr>
        <p:grpSpPr>
          <a:xfrm>
            <a:off x="10469424" y="4665494"/>
            <a:ext cx="234971" cy="234971"/>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en-US"/>
            </a:p>
          </p:txBody>
        </p:sp>
        <p:sp>
          <p:nvSpPr>
            <p:cNvPr id="79" name="TextBox 79"/>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sp>
        <p:nvSpPr>
          <p:cNvPr id="80" name="Freeform 80"/>
          <p:cNvSpPr/>
          <p:nvPr/>
        </p:nvSpPr>
        <p:spPr>
          <a:xfrm rot="-5400000">
            <a:off x="9835822" y="4629392"/>
            <a:ext cx="220726" cy="331089"/>
          </a:xfrm>
          <a:custGeom>
            <a:avLst/>
            <a:gdLst/>
            <a:ahLst/>
            <a:cxnLst/>
            <a:rect l="l" t="t" r="r" b="b"/>
            <a:pathLst>
              <a:path w="220726" h="331089">
                <a:moveTo>
                  <a:pt x="0" y="0"/>
                </a:moveTo>
                <a:lnTo>
                  <a:pt x="220727" y="0"/>
                </a:lnTo>
                <a:lnTo>
                  <a:pt x="220727" y="331089"/>
                </a:lnTo>
                <a:lnTo>
                  <a:pt x="0" y="33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1" name="Freeform 81"/>
          <p:cNvSpPr/>
          <p:nvPr/>
        </p:nvSpPr>
        <p:spPr>
          <a:xfrm rot="-5400000">
            <a:off x="12475530" y="4629392"/>
            <a:ext cx="220726" cy="331089"/>
          </a:xfrm>
          <a:custGeom>
            <a:avLst/>
            <a:gdLst/>
            <a:ahLst/>
            <a:cxnLst/>
            <a:rect l="l" t="t" r="r" b="b"/>
            <a:pathLst>
              <a:path w="220726" h="331089">
                <a:moveTo>
                  <a:pt x="0" y="0"/>
                </a:moveTo>
                <a:lnTo>
                  <a:pt x="220726" y="0"/>
                </a:lnTo>
                <a:lnTo>
                  <a:pt x="220726" y="331089"/>
                </a:lnTo>
                <a:lnTo>
                  <a:pt x="0" y="33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2" name="Freeform 82"/>
          <p:cNvSpPr/>
          <p:nvPr/>
        </p:nvSpPr>
        <p:spPr>
          <a:xfrm rot="-5400000">
            <a:off x="13015912" y="4629392"/>
            <a:ext cx="220726" cy="331089"/>
          </a:xfrm>
          <a:custGeom>
            <a:avLst/>
            <a:gdLst/>
            <a:ahLst/>
            <a:cxnLst/>
            <a:rect l="l" t="t" r="r" b="b"/>
            <a:pathLst>
              <a:path w="220726" h="331089">
                <a:moveTo>
                  <a:pt x="0" y="0"/>
                </a:moveTo>
                <a:lnTo>
                  <a:pt x="220726" y="0"/>
                </a:lnTo>
                <a:lnTo>
                  <a:pt x="220726" y="331089"/>
                </a:lnTo>
                <a:lnTo>
                  <a:pt x="0" y="331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3" name="Freeform 83"/>
          <p:cNvSpPr/>
          <p:nvPr/>
        </p:nvSpPr>
        <p:spPr>
          <a:xfrm rot="-5400000">
            <a:off x="13898532" y="4629392"/>
            <a:ext cx="220726" cy="331089"/>
          </a:xfrm>
          <a:custGeom>
            <a:avLst/>
            <a:gdLst/>
            <a:ahLst/>
            <a:cxnLst/>
            <a:rect l="l" t="t" r="r" b="b"/>
            <a:pathLst>
              <a:path w="220726" h="331089">
                <a:moveTo>
                  <a:pt x="0" y="0"/>
                </a:moveTo>
                <a:lnTo>
                  <a:pt x="220726" y="0"/>
                </a:lnTo>
                <a:lnTo>
                  <a:pt x="220726" y="331089"/>
                </a:lnTo>
                <a:lnTo>
                  <a:pt x="0" y="331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4" name="Freeform 84"/>
          <p:cNvSpPr/>
          <p:nvPr/>
        </p:nvSpPr>
        <p:spPr>
          <a:xfrm rot="-5400000">
            <a:off x="14438914" y="4629392"/>
            <a:ext cx="220726" cy="331089"/>
          </a:xfrm>
          <a:custGeom>
            <a:avLst/>
            <a:gdLst/>
            <a:ahLst/>
            <a:cxnLst/>
            <a:rect l="l" t="t" r="r" b="b"/>
            <a:pathLst>
              <a:path w="220726" h="331089">
                <a:moveTo>
                  <a:pt x="0" y="0"/>
                </a:moveTo>
                <a:lnTo>
                  <a:pt x="220726" y="0"/>
                </a:lnTo>
                <a:lnTo>
                  <a:pt x="220726" y="331089"/>
                </a:lnTo>
                <a:lnTo>
                  <a:pt x="0" y="331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5" name="Freeform 85"/>
          <p:cNvSpPr/>
          <p:nvPr/>
        </p:nvSpPr>
        <p:spPr>
          <a:xfrm rot="-5400000">
            <a:off x="15074545" y="4629392"/>
            <a:ext cx="220726" cy="331089"/>
          </a:xfrm>
          <a:custGeom>
            <a:avLst/>
            <a:gdLst/>
            <a:ahLst/>
            <a:cxnLst/>
            <a:rect l="l" t="t" r="r" b="b"/>
            <a:pathLst>
              <a:path w="220726" h="331089">
                <a:moveTo>
                  <a:pt x="0" y="0"/>
                </a:moveTo>
                <a:lnTo>
                  <a:pt x="220727" y="0"/>
                </a:lnTo>
                <a:lnTo>
                  <a:pt x="220727" y="331089"/>
                </a:lnTo>
                <a:lnTo>
                  <a:pt x="0" y="331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6" name="TextBox 86"/>
          <p:cNvSpPr txBox="1"/>
          <p:nvPr/>
        </p:nvSpPr>
        <p:spPr>
          <a:xfrm>
            <a:off x="7744323" y="5433636"/>
            <a:ext cx="1600887" cy="3154966"/>
          </a:xfrm>
          <a:prstGeom prst="rect">
            <a:avLst/>
          </a:prstGeom>
        </p:spPr>
        <p:txBody>
          <a:bodyPr lIns="0" tIns="0" rIns="0" bIns="0" rtlCol="0" anchor="t">
            <a:spAutoFit/>
          </a:bodyPr>
          <a:lstStyle/>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Capture Plan &amp; Execution</a:t>
            </a:r>
          </a:p>
          <a:p>
            <a:pPr marL="431799" lvl="2" indent="-143933" algn="l">
              <a:lnSpc>
                <a:spcPts val="1299"/>
              </a:lnSpc>
              <a:buFont typeface="Arial"/>
              <a:buChar char="⚬"/>
            </a:pPr>
            <a:r>
              <a:rPr lang="en-US" sz="999" b="1" i="1" dirty="0">
                <a:solidFill>
                  <a:srgbClr val="00193C"/>
                </a:solidFill>
                <a:latin typeface="Arial Bold Italics"/>
                <a:ea typeface="Arial Bold Italics"/>
                <a:cs typeface="Arial Bold Italics"/>
                <a:sym typeface="Arial Bold Italics"/>
              </a:rPr>
              <a:t>Capture Strategy</a:t>
            </a:r>
          </a:p>
          <a:p>
            <a:pPr marL="431799" lvl="2" indent="-143933" algn="l">
              <a:lnSpc>
                <a:spcPts val="1299"/>
              </a:lnSpc>
              <a:buFont typeface="Arial"/>
              <a:buChar char="⚬"/>
            </a:pPr>
            <a:r>
              <a:rPr lang="en-US" sz="999" b="1" i="1" dirty="0">
                <a:solidFill>
                  <a:srgbClr val="00193C"/>
                </a:solidFill>
                <a:latin typeface="Arial Bold Italics"/>
                <a:ea typeface="Arial Bold Italics"/>
                <a:cs typeface="Arial Bold Italics"/>
                <a:sym typeface="Arial Bold Italics"/>
              </a:rPr>
              <a:t>Call Plan/Customer Visits</a:t>
            </a:r>
          </a:p>
          <a:p>
            <a:pPr marL="215899" lvl="1" indent="-107950" algn="l">
              <a:lnSpc>
                <a:spcPts val="1299"/>
              </a:lnSpc>
              <a:buFont typeface="Arial"/>
              <a:buChar char="•"/>
            </a:pPr>
            <a:r>
              <a:rPr lang="en-US" sz="999" b="1" i="1" dirty="0">
                <a:solidFill>
                  <a:srgbClr val="00193C"/>
                </a:solidFill>
                <a:latin typeface="Arial Bold Italics"/>
                <a:ea typeface="Arial Bold Italics"/>
                <a:cs typeface="Arial Bold Italics"/>
                <a:sym typeface="Arial Bold Italics"/>
              </a:rPr>
              <a:t>Move from Unknown to Known</a:t>
            </a:r>
          </a:p>
          <a:p>
            <a:pPr marL="215899" lvl="1" indent="-107950" algn="l">
              <a:lnSpc>
                <a:spcPts val="1299"/>
              </a:lnSpc>
              <a:buFont typeface="Arial"/>
              <a:buChar char="•"/>
            </a:pPr>
            <a:r>
              <a:rPr lang="en-US" sz="999" b="1" i="1" dirty="0">
                <a:solidFill>
                  <a:srgbClr val="00193C"/>
                </a:solidFill>
                <a:latin typeface="Arial Bold Italics"/>
                <a:ea typeface="Arial Bold Italics"/>
                <a:cs typeface="Arial Bold Italics"/>
                <a:sym typeface="Arial Bold Italics"/>
              </a:rPr>
              <a:t>Political Plan</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Teaming Plan</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OCI Analysis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Baseline Solution/Win Strategy- Strengths/Weakness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DRFP Analysis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SOW Match Analysis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Proposal Mockups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Price-to-win Analysis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Verify Acquisition Strategy</a:t>
            </a:r>
          </a:p>
        </p:txBody>
      </p:sp>
      <p:sp>
        <p:nvSpPr>
          <p:cNvPr id="87" name="TextBox 87"/>
          <p:cNvSpPr txBox="1"/>
          <p:nvPr/>
        </p:nvSpPr>
        <p:spPr>
          <a:xfrm>
            <a:off x="9860204" y="5433636"/>
            <a:ext cx="1608362" cy="2822439"/>
          </a:xfrm>
          <a:prstGeom prst="rect">
            <a:avLst/>
          </a:prstGeom>
        </p:spPr>
        <p:txBody>
          <a:bodyPr lIns="0" tIns="0" rIns="0" bIns="0" rtlCol="0" anchor="t">
            <a:spAutoFit/>
          </a:bodyPr>
          <a:lstStyle/>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Update/Continue Capture Strategy</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Proposal Strawman</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RFP Analysis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Voice of Customer</a:t>
            </a:r>
          </a:p>
          <a:p>
            <a:pPr marL="431799" lvl="2" indent="-143933"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Modulation and influence items vetted with some clients and refined</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Initial Pricing Strategy</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Assign Core Prop Team</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Outlines/Schedules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Storyboards</a:t>
            </a:r>
          </a:p>
          <a:p>
            <a:pPr marL="431799" lvl="2" indent="-143933"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Technical Solution and Management differentiation</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Proposal Kickoff Meeting</a:t>
            </a:r>
          </a:p>
        </p:txBody>
      </p:sp>
      <p:sp>
        <p:nvSpPr>
          <p:cNvPr id="88" name="TextBox 88"/>
          <p:cNvSpPr txBox="1"/>
          <p:nvPr/>
        </p:nvSpPr>
        <p:spPr>
          <a:xfrm>
            <a:off x="1097108" y="-55643"/>
            <a:ext cx="9135398" cy="1316451"/>
          </a:xfrm>
          <a:prstGeom prst="rect">
            <a:avLst/>
          </a:prstGeom>
        </p:spPr>
        <p:txBody>
          <a:bodyPr lIns="0" tIns="0" rIns="0" bIns="0" rtlCol="0" anchor="t">
            <a:spAutoFit/>
          </a:bodyPr>
          <a:lstStyle/>
          <a:p>
            <a:pPr algn="l">
              <a:lnSpc>
                <a:spcPts val="11950"/>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BUSINESS AQUISITION </a:t>
            </a:r>
          </a:p>
        </p:txBody>
      </p:sp>
      <p:sp>
        <p:nvSpPr>
          <p:cNvPr id="89" name="TextBox 89"/>
          <p:cNvSpPr txBox="1"/>
          <p:nvPr/>
        </p:nvSpPr>
        <p:spPr>
          <a:xfrm>
            <a:off x="1097108" y="625602"/>
            <a:ext cx="8885878" cy="1286442"/>
          </a:xfrm>
          <a:prstGeom prst="rect">
            <a:avLst/>
          </a:prstGeom>
        </p:spPr>
        <p:txBody>
          <a:bodyPr wrap="square" lIns="0" tIns="0" rIns="0" bIns="0" rtlCol="0" anchor="t">
            <a:spAutoFit/>
          </a:bodyPr>
          <a:lstStyle/>
          <a:p>
            <a:pPr algn="l">
              <a:lnSpc>
                <a:spcPts val="11950"/>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GATE REVIEWS &amp; MILESTONES</a:t>
            </a:r>
          </a:p>
        </p:txBody>
      </p:sp>
      <p:sp>
        <p:nvSpPr>
          <p:cNvPr id="90" name="TextBox 90"/>
          <p:cNvSpPr txBox="1"/>
          <p:nvPr/>
        </p:nvSpPr>
        <p:spPr>
          <a:xfrm>
            <a:off x="4541767" y="8708353"/>
            <a:ext cx="1583466" cy="218008"/>
          </a:xfrm>
          <a:prstGeom prst="rect">
            <a:avLst/>
          </a:prstGeom>
        </p:spPr>
        <p:txBody>
          <a:bodyPr lIns="0" tIns="0" rIns="0" bIns="0" rtlCol="0" anchor="t">
            <a:spAutoFit/>
          </a:bodyPr>
          <a:lstStyle/>
          <a:p>
            <a:pPr algn="ctr">
              <a:lnSpc>
                <a:spcPts val="1651"/>
              </a:lnSpc>
            </a:pPr>
            <a:r>
              <a:rPr lang="en-US" sz="1795" b="1" dirty="0">
                <a:solidFill>
                  <a:srgbClr val="FFFFFF"/>
                </a:solidFill>
                <a:latin typeface="Times New Roman" panose="02020603050405020304" pitchFamily="18" charset="0"/>
                <a:ea typeface="Arial Bold"/>
                <a:cs typeface="Times New Roman" panose="02020603050405020304" pitchFamily="18" charset="0"/>
                <a:sym typeface="Arial Bold"/>
              </a:rPr>
              <a:t>Gate Review 1</a:t>
            </a:r>
          </a:p>
        </p:txBody>
      </p:sp>
      <p:sp>
        <p:nvSpPr>
          <p:cNvPr id="91" name="TextBox 91"/>
          <p:cNvSpPr txBox="1"/>
          <p:nvPr/>
        </p:nvSpPr>
        <p:spPr>
          <a:xfrm>
            <a:off x="6546125" y="8708353"/>
            <a:ext cx="1583466" cy="218008"/>
          </a:xfrm>
          <a:prstGeom prst="rect">
            <a:avLst/>
          </a:prstGeom>
        </p:spPr>
        <p:txBody>
          <a:bodyPr lIns="0" tIns="0" rIns="0" bIns="0" rtlCol="0" anchor="t">
            <a:spAutoFit/>
          </a:bodyPr>
          <a:lstStyle/>
          <a:p>
            <a:pPr algn="ctr">
              <a:lnSpc>
                <a:spcPts val="1651"/>
              </a:lnSpc>
            </a:pPr>
            <a:r>
              <a:rPr lang="en-US" sz="1795" b="1" dirty="0">
                <a:solidFill>
                  <a:srgbClr val="FFFFFF"/>
                </a:solidFill>
                <a:latin typeface="Times New Roman" panose="02020603050405020304" pitchFamily="18" charset="0"/>
                <a:ea typeface="Arial Bold"/>
                <a:cs typeface="Times New Roman" panose="02020603050405020304" pitchFamily="18" charset="0"/>
                <a:sym typeface="Arial Bold"/>
              </a:rPr>
              <a:t>Gate Review 2</a:t>
            </a:r>
          </a:p>
        </p:txBody>
      </p:sp>
      <p:sp>
        <p:nvSpPr>
          <p:cNvPr id="92" name="TextBox 92"/>
          <p:cNvSpPr txBox="1"/>
          <p:nvPr/>
        </p:nvSpPr>
        <p:spPr>
          <a:xfrm>
            <a:off x="8610627" y="8708353"/>
            <a:ext cx="1583466" cy="218008"/>
          </a:xfrm>
          <a:prstGeom prst="rect">
            <a:avLst/>
          </a:prstGeom>
        </p:spPr>
        <p:txBody>
          <a:bodyPr lIns="0" tIns="0" rIns="0" bIns="0" rtlCol="0" anchor="t">
            <a:spAutoFit/>
          </a:bodyPr>
          <a:lstStyle/>
          <a:p>
            <a:pPr algn="ctr">
              <a:lnSpc>
                <a:spcPts val="1651"/>
              </a:lnSpc>
            </a:pPr>
            <a:r>
              <a:rPr lang="en-US" sz="1795" b="1" dirty="0">
                <a:solidFill>
                  <a:srgbClr val="FFFFFF"/>
                </a:solidFill>
                <a:latin typeface="Times New Roman" panose="02020603050405020304" pitchFamily="18" charset="0"/>
                <a:ea typeface="Arial Bold"/>
                <a:cs typeface="Times New Roman" panose="02020603050405020304" pitchFamily="18" charset="0"/>
                <a:sym typeface="Arial Bold"/>
              </a:rPr>
              <a:t>Gate Review 3</a:t>
            </a:r>
          </a:p>
        </p:txBody>
      </p:sp>
      <p:sp>
        <p:nvSpPr>
          <p:cNvPr id="93" name="TextBox 93"/>
          <p:cNvSpPr txBox="1"/>
          <p:nvPr/>
        </p:nvSpPr>
        <p:spPr>
          <a:xfrm>
            <a:off x="10743802" y="8708353"/>
            <a:ext cx="1693015" cy="436017"/>
          </a:xfrm>
          <a:prstGeom prst="rect">
            <a:avLst/>
          </a:prstGeom>
        </p:spPr>
        <p:txBody>
          <a:bodyPr lIns="0" tIns="0" rIns="0" bIns="0" rtlCol="0" anchor="t">
            <a:spAutoFit/>
          </a:bodyPr>
          <a:lstStyle/>
          <a:p>
            <a:pPr algn="l">
              <a:lnSpc>
                <a:spcPts val="1651"/>
              </a:lnSpc>
            </a:pPr>
            <a:r>
              <a:rPr lang="en-US" sz="1795" b="1" dirty="0">
                <a:solidFill>
                  <a:srgbClr val="FFFFFF"/>
                </a:solidFill>
                <a:latin typeface="Times New Roman" panose="02020603050405020304" pitchFamily="18" charset="0"/>
                <a:ea typeface="Arial Bold"/>
                <a:cs typeface="Times New Roman" panose="02020603050405020304" pitchFamily="18" charset="0"/>
                <a:sym typeface="Arial Bold"/>
              </a:rPr>
              <a:t>Gate Review 3a</a:t>
            </a:r>
          </a:p>
          <a:p>
            <a:pPr algn="l">
              <a:lnSpc>
                <a:spcPts val="1651"/>
              </a:lnSpc>
            </a:pPr>
            <a:endParaRPr lang="en-US" sz="1795"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94" name="TextBox 94"/>
          <p:cNvSpPr txBox="1"/>
          <p:nvPr/>
        </p:nvSpPr>
        <p:spPr>
          <a:xfrm>
            <a:off x="12899684" y="8708353"/>
            <a:ext cx="1638759" cy="218008"/>
          </a:xfrm>
          <a:prstGeom prst="rect">
            <a:avLst/>
          </a:prstGeom>
        </p:spPr>
        <p:txBody>
          <a:bodyPr lIns="0" tIns="0" rIns="0" bIns="0" rtlCol="0" anchor="t">
            <a:spAutoFit/>
          </a:bodyPr>
          <a:lstStyle/>
          <a:p>
            <a:pPr algn="l">
              <a:lnSpc>
                <a:spcPts val="1651"/>
              </a:lnSpc>
            </a:pPr>
            <a:r>
              <a:rPr lang="en-US" sz="1795" b="1" dirty="0">
                <a:solidFill>
                  <a:srgbClr val="FFFFFF"/>
                </a:solidFill>
                <a:latin typeface="Times New Roman" panose="02020603050405020304" pitchFamily="18" charset="0"/>
                <a:ea typeface="Arial Bold"/>
                <a:cs typeface="Times New Roman" panose="02020603050405020304" pitchFamily="18" charset="0"/>
                <a:sym typeface="Arial Bold"/>
              </a:rPr>
              <a:t>Gate Review 4</a:t>
            </a:r>
          </a:p>
        </p:txBody>
      </p:sp>
      <p:sp>
        <p:nvSpPr>
          <p:cNvPr id="95" name="TextBox 95"/>
          <p:cNvSpPr txBox="1"/>
          <p:nvPr/>
        </p:nvSpPr>
        <p:spPr>
          <a:xfrm>
            <a:off x="4351533" y="2917385"/>
            <a:ext cx="1829845" cy="589841"/>
          </a:xfrm>
          <a:prstGeom prst="rect">
            <a:avLst/>
          </a:prstGeom>
        </p:spPr>
        <p:txBody>
          <a:bodyPr lIns="0" tIns="0" rIns="0" bIns="0" rtlCol="0" anchor="t">
            <a:spAutoFit/>
          </a:bodyPr>
          <a:lstStyle/>
          <a:p>
            <a:pPr algn="ctr">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Qualification</a:t>
            </a:r>
          </a:p>
          <a:p>
            <a:pPr algn="ctr">
              <a:lnSpc>
                <a:spcPts val="2423"/>
              </a:lnSpc>
              <a:spcBef>
                <a:spcPct val="0"/>
              </a:spcBef>
            </a:pPr>
            <a:endParaRPr lang="en-US" sz="1755"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96" name="TextBox 96"/>
          <p:cNvSpPr txBox="1"/>
          <p:nvPr/>
        </p:nvSpPr>
        <p:spPr>
          <a:xfrm>
            <a:off x="6440256" y="2917385"/>
            <a:ext cx="1829845" cy="589841"/>
          </a:xfrm>
          <a:prstGeom prst="rect">
            <a:avLst/>
          </a:prstGeom>
        </p:spPr>
        <p:txBody>
          <a:bodyPr lIns="0" tIns="0" rIns="0" bIns="0" rtlCol="0" anchor="t">
            <a:spAutoFit/>
          </a:bodyPr>
          <a:lstStyle/>
          <a:p>
            <a:pPr algn="ctr">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 Capture</a:t>
            </a:r>
          </a:p>
          <a:p>
            <a:pPr algn="ctr">
              <a:lnSpc>
                <a:spcPts val="2423"/>
              </a:lnSpc>
              <a:spcBef>
                <a:spcPct val="0"/>
              </a:spcBef>
            </a:pPr>
            <a:endParaRPr lang="en-US" sz="1755"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97" name="TextBox 97"/>
          <p:cNvSpPr txBox="1"/>
          <p:nvPr/>
        </p:nvSpPr>
        <p:spPr>
          <a:xfrm>
            <a:off x="8610627" y="2917385"/>
            <a:ext cx="1829845" cy="589841"/>
          </a:xfrm>
          <a:prstGeom prst="rect">
            <a:avLst/>
          </a:prstGeom>
        </p:spPr>
        <p:txBody>
          <a:bodyPr lIns="0" tIns="0" rIns="0" bIns="0" rtlCol="0" anchor="t">
            <a:spAutoFit/>
          </a:bodyPr>
          <a:lstStyle/>
          <a:p>
            <a:pPr algn="ctr">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Bid/No Bid</a:t>
            </a:r>
          </a:p>
          <a:p>
            <a:pPr algn="ctr">
              <a:lnSpc>
                <a:spcPts val="2423"/>
              </a:lnSpc>
              <a:spcBef>
                <a:spcPct val="0"/>
              </a:spcBef>
            </a:pPr>
            <a:endParaRPr lang="en-US" sz="1755"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98" name="TextBox 98"/>
          <p:cNvSpPr txBox="1"/>
          <p:nvPr/>
        </p:nvSpPr>
        <p:spPr>
          <a:xfrm>
            <a:off x="10630066" y="2917385"/>
            <a:ext cx="1829845" cy="589841"/>
          </a:xfrm>
          <a:prstGeom prst="rect">
            <a:avLst/>
          </a:prstGeom>
        </p:spPr>
        <p:txBody>
          <a:bodyPr lIns="0" tIns="0" rIns="0" bIns="0" rtlCol="0" anchor="t">
            <a:spAutoFit/>
          </a:bodyPr>
          <a:lstStyle/>
          <a:p>
            <a:pPr algn="ctr">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Proposal</a:t>
            </a:r>
          </a:p>
          <a:p>
            <a:pPr algn="ctr">
              <a:lnSpc>
                <a:spcPts val="2423"/>
              </a:lnSpc>
              <a:spcBef>
                <a:spcPct val="0"/>
              </a:spcBef>
            </a:pPr>
            <a:endParaRPr lang="en-US" sz="1755"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99" name="TextBox 99"/>
          <p:cNvSpPr txBox="1"/>
          <p:nvPr/>
        </p:nvSpPr>
        <p:spPr>
          <a:xfrm>
            <a:off x="12758828" y="2917385"/>
            <a:ext cx="1829845" cy="589841"/>
          </a:xfrm>
          <a:prstGeom prst="rect">
            <a:avLst/>
          </a:prstGeom>
        </p:spPr>
        <p:txBody>
          <a:bodyPr lIns="0" tIns="0" rIns="0" bIns="0" rtlCol="0" anchor="t">
            <a:spAutoFit/>
          </a:bodyPr>
          <a:lstStyle/>
          <a:p>
            <a:pPr algn="l">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Submit Proposal</a:t>
            </a:r>
          </a:p>
          <a:p>
            <a:pPr algn="l">
              <a:lnSpc>
                <a:spcPts val="2423"/>
              </a:lnSpc>
              <a:spcBef>
                <a:spcPct val="0"/>
              </a:spcBef>
            </a:pPr>
            <a:endParaRPr lang="en-US" sz="1755"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100" name="TextBox 100"/>
          <p:cNvSpPr txBox="1"/>
          <p:nvPr/>
        </p:nvSpPr>
        <p:spPr>
          <a:xfrm>
            <a:off x="1269969" y="6096970"/>
            <a:ext cx="2231375" cy="897618"/>
          </a:xfrm>
          <a:prstGeom prst="rect">
            <a:avLst/>
          </a:prstGeom>
        </p:spPr>
        <p:txBody>
          <a:bodyPr lIns="0" tIns="0" rIns="0" bIns="0" rtlCol="0" anchor="t">
            <a:spAutoFit/>
          </a:bodyPr>
          <a:lstStyle/>
          <a:p>
            <a:pPr algn="l">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Entrance Criteria/ </a:t>
            </a:r>
          </a:p>
          <a:p>
            <a:pPr algn="l">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Key Actions</a:t>
            </a:r>
          </a:p>
          <a:p>
            <a:pPr algn="l">
              <a:lnSpc>
                <a:spcPts val="2423"/>
              </a:lnSpc>
              <a:spcBef>
                <a:spcPct val="0"/>
              </a:spcBef>
            </a:pPr>
            <a:endParaRPr lang="en-US" sz="1755"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101" name="TextBox 101"/>
          <p:cNvSpPr txBox="1"/>
          <p:nvPr/>
        </p:nvSpPr>
        <p:spPr>
          <a:xfrm>
            <a:off x="2521688" y="8721189"/>
            <a:ext cx="1829845" cy="897618"/>
          </a:xfrm>
          <a:prstGeom prst="rect">
            <a:avLst/>
          </a:prstGeom>
        </p:spPr>
        <p:txBody>
          <a:bodyPr lIns="0" tIns="0" rIns="0" bIns="0" rtlCol="0" anchor="t">
            <a:spAutoFit/>
          </a:bodyPr>
          <a:lstStyle/>
          <a:p>
            <a:pPr algn="l">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Approval/</a:t>
            </a:r>
          </a:p>
          <a:p>
            <a:pPr algn="l">
              <a:lnSpc>
                <a:spcPts val="2423"/>
              </a:lnSpc>
            </a:pPr>
            <a:r>
              <a:rPr lang="en-US" sz="1755" b="1" dirty="0">
                <a:solidFill>
                  <a:srgbClr val="FFFFFF"/>
                </a:solidFill>
                <a:latin typeface="Times New Roman" panose="02020603050405020304" pitchFamily="18" charset="0"/>
                <a:ea typeface="Arial Bold"/>
                <a:cs typeface="Times New Roman" panose="02020603050405020304" pitchFamily="18" charset="0"/>
                <a:sym typeface="Arial Bold"/>
              </a:rPr>
              <a:t>Outputs</a:t>
            </a:r>
          </a:p>
          <a:p>
            <a:pPr algn="l">
              <a:lnSpc>
                <a:spcPts val="2423"/>
              </a:lnSpc>
              <a:spcBef>
                <a:spcPct val="0"/>
              </a:spcBef>
            </a:pPr>
            <a:endParaRPr lang="en-US" sz="1755"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grpSp>
        <p:nvGrpSpPr>
          <p:cNvPr id="102" name="Group 102"/>
          <p:cNvGrpSpPr/>
          <p:nvPr/>
        </p:nvGrpSpPr>
        <p:grpSpPr>
          <a:xfrm>
            <a:off x="9459510" y="3979384"/>
            <a:ext cx="2113831" cy="643443"/>
            <a:chOff x="0" y="0"/>
            <a:chExt cx="585401" cy="178194"/>
          </a:xfrm>
        </p:grpSpPr>
        <p:sp>
          <p:nvSpPr>
            <p:cNvPr id="103" name="Freeform 103"/>
            <p:cNvSpPr/>
            <p:nvPr/>
          </p:nvSpPr>
          <p:spPr>
            <a:xfrm>
              <a:off x="0" y="0"/>
              <a:ext cx="585401" cy="178194"/>
            </a:xfrm>
            <a:custGeom>
              <a:avLst/>
              <a:gdLst/>
              <a:ahLst/>
              <a:cxnLst/>
              <a:rect l="l" t="t" r="r" b="b"/>
              <a:pathLst>
                <a:path w="585401" h="178194">
                  <a:moveTo>
                    <a:pt x="18313" y="0"/>
                  </a:moveTo>
                  <a:lnTo>
                    <a:pt x="567089" y="0"/>
                  </a:lnTo>
                  <a:cubicBezTo>
                    <a:pt x="577203" y="0"/>
                    <a:pt x="585401" y="8199"/>
                    <a:pt x="585401" y="18313"/>
                  </a:cubicBezTo>
                  <a:lnTo>
                    <a:pt x="585401" y="159882"/>
                  </a:lnTo>
                  <a:cubicBezTo>
                    <a:pt x="585401" y="164738"/>
                    <a:pt x="583472" y="169396"/>
                    <a:pt x="580038" y="172831"/>
                  </a:cubicBezTo>
                  <a:cubicBezTo>
                    <a:pt x="576604" y="176265"/>
                    <a:pt x="571946" y="178194"/>
                    <a:pt x="567089" y="178194"/>
                  </a:cubicBezTo>
                  <a:lnTo>
                    <a:pt x="18313" y="178194"/>
                  </a:lnTo>
                  <a:cubicBezTo>
                    <a:pt x="13456" y="178194"/>
                    <a:pt x="8798" y="176265"/>
                    <a:pt x="5364" y="172831"/>
                  </a:cubicBezTo>
                  <a:cubicBezTo>
                    <a:pt x="1929" y="169396"/>
                    <a:pt x="0" y="164738"/>
                    <a:pt x="0" y="159882"/>
                  </a:cubicBezTo>
                  <a:lnTo>
                    <a:pt x="0" y="18313"/>
                  </a:lnTo>
                  <a:cubicBezTo>
                    <a:pt x="0" y="13456"/>
                    <a:pt x="1929" y="8798"/>
                    <a:pt x="5364" y="5364"/>
                  </a:cubicBezTo>
                  <a:cubicBezTo>
                    <a:pt x="8798" y="1929"/>
                    <a:pt x="13456" y="0"/>
                    <a:pt x="18313" y="0"/>
                  </a:cubicBezTo>
                  <a:close/>
                </a:path>
              </a:pathLst>
            </a:custGeom>
            <a:solidFill>
              <a:srgbClr val="00193C"/>
            </a:solidFill>
            <a:ln w="38100" cap="sq">
              <a:solidFill>
                <a:srgbClr val="55728C"/>
              </a:solidFill>
              <a:prstDash val="solid"/>
              <a:miter/>
            </a:ln>
          </p:spPr>
          <p:txBody>
            <a:bodyPr/>
            <a:lstStyle/>
            <a:p>
              <a:endParaRPr lang="en-US"/>
            </a:p>
          </p:txBody>
        </p:sp>
        <p:sp>
          <p:nvSpPr>
            <p:cNvPr id="104" name="TextBox 104"/>
            <p:cNvSpPr txBox="1"/>
            <p:nvPr/>
          </p:nvSpPr>
          <p:spPr>
            <a:xfrm>
              <a:off x="0" y="-76200"/>
              <a:ext cx="585401" cy="254394"/>
            </a:xfrm>
            <a:prstGeom prst="rect">
              <a:avLst/>
            </a:prstGeom>
          </p:spPr>
          <p:txBody>
            <a:bodyPr lIns="50800" tIns="50800" rIns="50800" bIns="50800" rtlCol="0" anchor="ctr"/>
            <a:lstStyle/>
            <a:p>
              <a:pPr algn="ctr">
                <a:lnSpc>
                  <a:spcPts val="2659"/>
                </a:lnSpc>
              </a:pPr>
              <a:endParaRPr/>
            </a:p>
          </p:txBody>
        </p:sp>
      </p:grpSp>
      <p:sp>
        <p:nvSpPr>
          <p:cNvPr id="105" name="TextBox 105"/>
          <p:cNvSpPr txBox="1"/>
          <p:nvPr/>
        </p:nvSpPr>
        <p:spPr>
          <a:xfrm>
            <a:off x="9722161" y="4131132"/>
            <a:ext cx="1729498" cy="423193"/>
          </a:xfrm>
          <a:prstGeom prst="rect">
            <a:avLst/>
          </a:prstGeom>
        </p:spPr>
        <p:txBody>
          <a:bodyPr lIns="0" tIns="0" rIns="0" bIns="0" rtlCol="0" anchor="t">
            <a:spAutoFit/>
          </a:bodyPr>
          <a:lstStyle/>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Pursuit: </a:t>
            </a:r>
          </a:p>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Pre-Proposal Planning &amp; Preparation</a:t>
            </a:r>
          </a:p>
        </p:txBody>
      </p:sp>
      <p:sp>
        <p:nvSpPr>
          <p:cNvPr id="106" name="TextBox 106"/>
          <p:cNvSpPr txBox="1"/>
          <p:nvPr/>
        </p:nvSpPr>
        <p:spPr>
          <a:xfrm>
            <a:off x="7659429" y="3591473"/>
            <a:ext cx="1583466" cy="116570"/>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Black Hat</a:t>
            </a:r>
          </a:p>
        </p:txBody>
      </p:sp>
      <p:sp>
        <p:nvSpPr>
          <p:cNvPr id="107" name="TextBox 107"/>
          <p:cNvSpPr txBox="1"/>
          <p:nvPr/>
        </p:nvSpPr>
        <p:spPr>
          <a:xfrm>
            <a:off x="3289804" y="3631830"/>
            <a:ext cx="211540" cy="192360"/>
          </a:xfrm>
          <a:prstGeom prst="rect">
            <a:avLst/>
          </a:prstGeom>
        </p:spPr>
        <p:txBody>
          <a:bodyPr lIns="0" tIns="0" rIns="0" bIns="0" rtlCol="0" anchor="t">
            <a:spAutoFit/>
          </a:bodyPr>
          <a:lstStyle/>
          <a:p>
            <a:pPr algn="ctr">
              <a:lnSpc>
                <a:spcPts val="1471"/>
              </a:lnSpc>
            </a:pPr>
            <a:r>
              <a:rPr lang="en-US" sz="1599" b="1" dirty="0">
                <a:solidFill>
                  <a:srgbClr val="00193C"/>
                </a:solidFill>
                <a:latin typeface="Times New Roman" panose="02020603050405020304" pitchFamily="18" charset="0"/>
                <a:ea typeface="Arial Bold"/>
                <a:cs typeface="Times New Roman" panose="02020603050405020304" pitchFamily="18" charset="0"/>
                <a:sym typeface="Arial Bold"/>
              </a:rPr>
              <a:t>0</a:t>
            </a:r>
          </a:p>
        </p:txBody>
      </p:sp>
      <p:grpSp>
        <p:nvGrpSpPr>
          <p:cNvPr id="108" name="Group 108"/>
          <p:cNvGrpSpPr/>
          <p:nvPr/>
        </p:nvGrpSpPr>
        <p:grpSpPr>
          <a:xfrm>
            <a:off x="5054971" y="3456684"/>
            <a:ext cx="559692" cy="559692"/>
            <a:chOff x="0" y="0"/>
            <a:chExt cx="746256" cy="746256"/>
          </a:xfrm>
        </p:grpSpPr>
        <p:grpSp>
          <p:nvGrpSpPr>
            <p:cNvPr id="109" name="Group 109"/>
            <p:cNvGrpSpPr/>
            <p:nvPr/>
          </p:nvGrpSpPr>
          <p:grpSpPr>
            <a:xfrm>
              <a:off x="0" y="0"/>
              <a:ext cx="746256" cy="746256"/>
              <a:chOff x="0" y="0"/>
              <a:chExt cx="812800" cy="812800"/>
            </a:xfrm>
          </p:grpSpPr>
          <p:sp>
            <p:nvSpPr>
              <p:cNvPr id="110" name="Freeform 1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C60B"/>
              </a:solidFill>
            </p:spPr>
            <p:txBody>
              <a:bodyPr/>
              <a:lstStyle/>
              <a:p>
                <a:endParaRPr lang="en-US"/>
              </a:p>
            </p:txBody>
          </p:sp>
          <p:sp>
            <p:nvSpPr>
              <p:cNvPr id="111" name="TextBox 111"/>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224229" y="212951"/>
              <a:ext cx="282053" cy="256480"/>
            </a:xfrm>
            <a:prstGeom prst="rect">
              <a:avLst/>
            </a:prstGeom>
          </p:spPr>
          <p:txBody>
            <a:bodyPr lIns="0" tIns="0" rIns="0" bIns="0" rtlCol="0" anchor="t">
              <a:spAutoFit/>
            </a:bodyPr>
            <a:lstStyle/>
            <a:p>
              <a:pPr algn="ctr">
                <a:lnSpc>
                  <a:spcPts val="1471"/>
                </a:lnSpc>
              </a:pPr>
              <a:r>
                <a:rPr lang="en-US" sz="1599" b="1" dirty="0">
                  <a:solidFill>
                    <a:srgbClr val="00193C"/>
                  </a:solidFill>
                  <a:latin typeface="Times New Roman" panose="02020603050405020304" pitchFamily="18" charset="0"/>
                  <a:ea typeface="Arial Bold"/>
                  <a:cs typeface="Times New Roman" panose="02020603050405020304" pitchFamily="18" charset="0"/>
                  <a:sym typeface="Arial Bold"/>
                </a:rPr>
                <a:t>1</a:t>
              </a:r>
            </a:p>
          </p:txBody>
        </p:sp>
      </p:grpSp>
      <p:grpSp>
        <p:nvGrpSpPr>
          <p:cNvPr id="113" name="Group 113"/>
          <p:cNvGrpSpPr/>
          <p:nvPr/>
        </p:nvGrpSpPr>
        <p:grpSpPr>
          <a:xfrm>
            <a:off x="9276912" y="3444398"/>
            <a:ext cx="559692" cy="559692"/>
            <a:chOff x="0" y="0"/>
            <a:chExt cx="746256" cy="746256"/>
          </a:xfrm>
        </p:grpSpPr>
        <p:grpSp>
          <p:nvGrpSpPr>
            <p:cNvPr id="114" name="Group 114"/>
            <p:cNvGrpSpPr/>
            <p:nvPr/>
          </p:nvGrpSpPr>
          <p:grpSpPr>
            <a:xfrm>
              <a:off x="0" y="0"/>
              <a:ext cx="746256" cy="746256"/>
              <a:chOff x="0" y="0"/>
              <a:chExt cx="812800" cy="812800"/>
            </a:xfrm>
          </p:grpSpPr>
          <p:sp>
            <p:nvSpPr>
              <p:cNvPr id="115" name="Freeform 1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C60B"/>
              </a:solidFill>
            </p:spPr>
            <p:txBody>
              <a:bodyPr/>
              <a:lstStyle/>
              <a:p>
                <a:endParaRPr lang="en-US"/>
              </a:p>
            </p:txBody>
          </p:sp>
          <p:sp>
            <p:nvSpPr>
              <p:cNvPr id="116" name="TextBox 116"/>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sp>
          <p:nvSpPr>
            <p:cNvPr id="117" name="TextBox 117"/>
            <p:cNvSpPr txBox="1"/>
            <p:nvPr/>
          </p:nvSpPr>
          <p:spPr>
            <a:xfrm>
              <a:off x="243464" y="224048"/>
              <a:ext cx="282053" cy="256480"/>
            </a:xfrm>
            <a:prstGeom prst="rect">
              <a:avLst/>
            </a:prstGeom>
          </p:spPr>
          <p:txBody>
            <a:bodyPr lIns="0" tIns="0" rIns="0" bIns="0" rtlCol="0" anchor="t">
              <a:spAutoFit/>
            </a:bodyPr>
            <a:lstStyle/>
            <a:p>
              <a:pPr algn="ctr">
                <a:lnSpc>
                  <a:spcPts val="1471"/>
                </a:lnSpc>
              </a:pPr>
              <a:r>
                <a:rPr lang="en-US" sz="1599" b="1" dirty="0">
                  <a:solidFill>
                    <a:srgbClr val="00193C"/>
                  </a:solidFill>
                  <a:latin typeface="Times New Roman" panose="02020603050405020304" pitchFamily="18" charset="0"/>
                  <a:ea typeface="Arial Bold"/>
                  <a:cs typeface="Times New Roman" panose="02020603050405020304" pitchFamily="18" charset="0"/>
                  <a:sym typeface="Arial Bold"/>
                </a:rPr>
                <a:t>3</a:t>
              </a:r>
            </a:p>
          </p:txBody>
        </p:sp>
      </p:grpSp>
      <p:sp>
        <p:nvSpPr>
          <p:cNvPr id="118" name="TextBox 118"/>
          <p:cNvSpPr txBox="1"/>
          <p:nvPr/>
        </p:nvSpPr>
        <p:spPr>
          <a:xfrm>
            <a:off x="11508591" y="3614816"/>
            <a:ext cx="211540" cy="192360"/>
          </a:xfrm>
          <a:prstGeom prst="rect">
            <a:avLst/>
          </a:prstGeom>
        </p:spPr>
        <p:txBody>
          <a:bodyPr lIns="0" tIns="0" rIns="0" bIns="0" rtlCol="0" anchor="t">
            <a:spAutoFit/>
          </a:bodyPr>
          <a:lstStyle/>
          <a:p>
            <a:pPr algn="ctr">
              <a:lnSpc>
                <a:spcPts val="1471"/>
              </a:lnSpc>
            </a:pPr>
            <a:r>
              <a:rPr lang="en-US" sz="1599" b="1" dirty="0">
                <a:solidFill>
                  <a:srgbClr val="00193C"/>
                </a:solidFill>
                <a:latin typeface="Times New Roman" panose="02020603050405020304" pitchFamily="18" charset="0"/>
                <a:ea typeface="Arial Bold"/>
                <a:cs typeface="Times New Roman" panose="02020603050405020304" pitchFamily="18" charset="0"/>
                <a:sym typeface="Arial Bold"/>
              </a:rPr>
              <a:t>4</a:t>
            </a:r>
          </a:p>
        </p:txBody>
      </p:sp>
      <p:sp>
        <p:nvSpPr>
          <p:cNvPr id="119" name="TextBox 119"/>
          <p:cNvSpPr txBox="1"/>
          <p:nvPr/>
        </p:nvSpPr>
        <p:spPr>
          <a:xfrm>
            <a:off x="13567981" y="3600998"/>
            <a:ext cx="211540" cy="192360"/>
          </a:xfrm>
          <a:prstGeom prst="rect">
            <a:avLst/>
          </a:prstGeom>
        </p:spPr>
        <p:txBody>
          <a:bodyPr lIns="0" tIns="0" rIns="0" bIns="0" rtlCol="0" anchor="t">
            <a:spAutoFit/>
          </a:bodyPr>
          <a:lstStyle/>
          <a:p>
            <a:pPr algn="ctr">
              <a:lnSpc>
                <a:spcPts val="1471"/>
              </a:lnSpc>
            </a:pPr>
            <a:r>
              <a:rPr lang="en-US" sz="1599" b="1" dirty="0">
                <a:solidFill>
                  <a:srgbClr val="00193C"/>
                </a:solidFill>
                <a:latin typeface="Times New Roman" panose="02020603050405020304" pitchFamily="18" charset="0"/>
                <a:ea typeface="Arial Bold"/>
                <a:cs typeface="Times New Roman" panose="02020603050405020304" pitchFamily="18" charset="0"/>
                <a:sym typeface="Arial Bold"/>
              </a:rPr>
              <a:t>5</a:t>
            </a:r>
          </a:p>
        </p:txBody>
      </p:sp>
      <p:grpSp>
        <p:nvGrpSpPr>
          <p:cNvPr id="120" name="Group 120"/>
          <p:cNvGrpSpPr/>
          <p:nvPr/>
        </p:nvGrpSpPr>
        <p:grpSpPr>
          <a:xfrm>
            <a:off x="3303588" y="3979384"/>
            <a:ext cx="2162572" cy="643443"/>
            <a:chOff x="0" y="0"/>
            <a:chExt cx="598900" cy="178194"/>
          </a:xfrm>
        </p:grpSpPr>
        <p:sp>
          <p:nvSpPr>
            <p:cNvPr id="121" name="Freeform 121"/>
            <p:cNvSpPr/>
            <p:nvPr/>
          </p:nvSpPr>
          <p:spPr>
            <a:xfrm>
              <a:off x="0" y="0"/>
              <a:ext cx="598900" cy="178194"/>
            </a:xfrm>
            <a:custGeom>
              <a:avLst/>
              <a:gdLst/>
              <a:ahLst/>
              <a:cxnLst/>
              <a:rect l="l" t="t" r="r" b="b"/>
              <a:pathLst>
                <a:path w="598900" h="178194">
                  <a:moveTo>
                    <a:pt x="17900" y="0"/>
                  </a:moveTo>
                  <a:lnTo>
                    <a:pt x="581000" y="0"/>
                  </a:lnTo>
                  <a:cubicBezTo>
                    <a:pt x="590886" y="0"/>
                    <a:pt x="598900" y="8014"/>
                    <a:pt x="598900" y="17900"/>
                  </a:cubicBezTo>
                  <a:lnTo>
                    <a:pt x="598900" y="160294"/>
                  </a:lnTo>
                  <a:cubicBezTo>
                    <a:pt x="598900" y="170180"/>
                    <a:pt x="590886" y="178194"/>
                    <a:pt x="581000" y="178194"/>
                  </a:cubicBezTo>
                  <a:lnTo>
                    <a:pt x="17900" y="178194"/>
                  </a:lnTo>
                  <a:cubicBezTo>
                    <a:pt x="8014" y="178194"/>
                    <a:pt x="0" y="170180"/>
                    <a:pt x="0" y="160294"/>
                  </a:cubicBezTo>
                  <a:lnTo>
                    <a:pt x="0" y="17900"/>
                  </a:lnTo>
                  <a:cubicBezTo>
                    <a:pt x="0" y="8014"/>
                    <a:pt x="8014" y="0"/>
                    <a:pt x="17900" y="0"/>
                  </a:cubicBezTo>
                  <a:close/>
                </a:path>
              </a:pathLst>
            </a:custGeom>
            <a:solidFill>
              <a:srgbClr val="00193C"/>
            </a:solidFill>
            <a:ln w="38100" cap="sq">
              <a:solidFill>
                <a:srgbClr val="55728C"/>
              </a:solidFill>
              <a:prstDash val="solid"/>
              <a:miter/>
            </a:ln>
          </p:spPr>
          <p:txBody>
            <a:bodyPr/>
            <a:lstStyle/>
            <a:p>
              <a:endParaRPr lang="en-US"/>
            </a:p>
          </p:txBody>
        </p:sp>
        <p:sp>
          <p:nvSpPr>
            <p:cNvPr id="122" name="TextBox 122"/>
            <p:cNvSpPr txBox="1"/>
            <p:nvPr/>
          </p:nvSpPr>
          <p:spPr>
            <a:xfrm>
              <a:off x="0" y="-76200"/>
              <a:ext cx="598900" cy="254394"/>
            </a:xfrm>
            <a:prstGeom prst="rect">
              <a:avLst/>
            </a:prstGeom>
          </p:spPr>
          <p:txBody>
            <a:bodyPr lIns="50800" tIns="50800" rIns="50800" bIns="50800" rtlCol="0" anchor="ctr"/>
            <a:lstStyle/>
            <a:p>
              <a:pPr algn="ctr">
                <a:lnSpc>
                  <a:spcPts val="2659"/>
                </a:lnSpc>
              </a:pPr>
              <a:endParaRPr/>
            </a:p>
          </p:txBody>
        </p:sp>
      </p:grpSp>
      <p:grpSp>
        <p:nvGrpSpPr>
          <p:cNvPr id="123" name="Group 123"/>
          <p:cNvGrpSpPr/>
          <p:nvPr/>
        </p:nvGrpSpPr>
        <p:grpSpPr>
          <a:xfrm>
            <a:off x="5368531" y="3979384"/>
            <a:ext cx="2113831" cy="643443"/>
            <a:chOff x="0" y="0"/>
            <a:chExt cx="585401" cy="178194"/>
          </a:xfrm>
        </p:grpSpPr>
        <p:sp>
          <p:nvSpPr>
            <p:cNvPr id="124" name="Freeform 124"/>
            <p:cNvSpPr/>
            <p:nvPr/>
          </p:nvSpPr>
          <p:spPr>
            <a:xfrm>
              <a:off x="0" y="0"/>
              <a:ext cx="585401" cy="178194"/>
            </a:xfrm>
            <a:custGeom>
              <a:avLst/>
              <a:gdLst/>
              <a:ahLst/>
              <a:cxnLst/>
              <a:rect l="l" t="t" r="r" b="b"/>
              <a:pathLst>
                <a:path w="585401" h="178194">
                  <a:moveTo>
                    <a:pt x="18313" y="0"/>
                  </a:moveTo>
                  <a:lnTo>
                    <a:pt x="567089" y="0"/>
                  </a:lnTo>
                  <a:cubicBezTo>
                    <a:pt x="577203" y="0"/>
                    <a:pt x="585401" y="8199"/>
                    <a:pt x="585401" y="18313"/>
                  </a:cubicBezTo>
                  <a:lnTo>
                    <a:pt x="585401" y="159882"/>
                  </a:lnTo>
                  <a:cubicBezTo>
                    <a:pt x="585401" y="164738"/>
                    <a:pt x="583472" y="169396"/>
                    <a:pt x="580038" y="172831"/>
                  </a:cubicBezTo>
                  <a:cubicBezTo>
                    <a:pt x="576604" y="176265"/>
                    <a:pt x="571946" y="178194"/>
                    <a:pt x="567089" y="178194"/>
                  </a:cubicBezTo>
                  <a:lnTo>
                    <a:pt x="18313" y="178194"/>
                  </a:lnTo>
                  <a:cubicBezTo>
                    <a:pt x="13456" y="178194"/>
                    <a:pt x="8798" y="176265"/>
                    <a:pt x="5364" y="172831"/>
                  </a:cubicBezTo>
                  <a:cubicBezTo>
                    <a:pt x="1929" y="169396"/>
                    <a:pt x="0" y="164738"/>
                    <a:pt x="0" y="159882"/>
                  </a:cubicBezTo>
                  <a:lnTo>
                    <a:pt x="0" y="18313"/>
                  </a:lnTo>
                  <a:cubicBezTo>
                    <a:pt x="0" y="13456"/>
                    <a:pt x="1929" y="8798"/>
                    <a:pt x="5364" y="5364"/>
                  </a:cubicBezTo>
                  <a:cubicBezTo>
                    <a:pt x="8798" y="1929"/>
                    <a:pt x="13456" y="0"/>
                    <a:pt x="18313" y="0"/>
                  </a:cubicBezTo>
                  <a:close/>
                </a:path>
              </a:pathLst>
            </a:custGeom>
            <a:solidFill>
              <a:srgbClr val="00193C"/>
            </a:solidFill>
            <a:ln w="38100" cap="sq">
              <a:solidFill>
                <a:srgbClr val="55728C"/>
              </a:solidFill>
              <a:prstDash val="solid"/>
              <a:miter/>
            </a:ln>
          </p:spPr>
          <p:txBody>
            <a:bodyPr/>
            <a:lstStyle/>
            <a:p>
              <a:endParaRPr lang="en-US"/>
            </a:p>
          </p:txBody>
        </p:sp>
        <p:sp>
          <p:nvSpPr>
            <p:cNvPr id="125" name="TextBox 125"/>
            <p:cNvSpPr txBox="1"/>
            <p:nvPr/>
          </p:nvSpPr>
          <p:spPr>
            <a:xfrm>
              <a:off x="0" y="-76200"/>
              <a:ext cx="585401" cy="254394"/>
            </a:xfrm>
            <a:prstGeom prst="rect">
              <a:avLst/>
            </a:prstGeom>
          </p:spPr>
          <p:txBody>
            <a:bodyPr lIns="50800" tIns="50800" rIns="50800" bIns="50800" rtlCol="0" anchor="ctr"/>
            <a:lstStyle/>
            <a:p>
              <a:pPr algn="ctr">
                <a:lnSpc>
                  <a:spcPts val="2659"/>
                </a:lnSpc>
              </a:pPr>
              <a:endParaRPr/>
            </a:p>
          </p:txBody>
        </p:sp>
      </p:grpSp>
      <p:grpSp>
        <p:nvGrpSpPr>
          <p:cNvPr id="126" name="Group 126"/>
          <p:cNvGrpSpPr/>
          <p:nvPr/>
        </p:nvGrpSpPr>
        <p:grpSpPr>
          <a:xfrm>
            <a:off x="7394247" y="3979384"/>
            <a:ext cx="2113831" cy="643443"/>
            <a:chOff x="0" y="0"/>
            <a:chExt cx="585401" cy="178194"/>
          </a:xfrm>
        </p:grpSpPr>
        <p:sp>
          <p:nvSpPr>
            <p:cNvPr id="127" name="Freeform 127"/>
            <p:cNvSpPr/>
            <p:nvPr/>
          </p:nvSpPr>
          <p:spPr>
            <a:xfrm>
              <a:off x="0" y="0"/>
              <a:ext cx="585401" cy="178194"/>
            </a:xfrm>
            <a:custGeom>
              <a:avLst/>
              <a:gdLst/>
              <a:ahLst/>
              <a:cxnLst/>
              <a:rect l="l" t="t" r="r" b="b"/>
              <a:pathLst>
                <a:path w="585401" h="178194">
                  <a:moveTo>
                    <a:pt x="18313" y="0"/>
                  </a:moveTo>
                  <a:lnTo>
                    <a:pt x="567089" y="0"/>
                  </a:lnTo>
                  <a:cubicBezTo>
                    <a:pt x="577203" y="0"/>
                    <a:pt x="585401" y="8199"/>
                    <a:pt x="585401" y="18313"/>
                  </a:cubicBezTo>
                  <a:lnTo>
                    <a:pt x="585401" y="159882"/>
                  </a:lnTo>
                  <a:cubicBezTo>
                    <a:pt x="585401" y="164738"/>
                    <a:pt x="583472" y="169396"/>
                    <a:pt x="580038" y="172831"/>
                  </a:cubicBezTo>
                  <a:cubicBezTo>
                    <a:pt x="576604" y="176265"/>
                    <a:pt x="571946" y="178194"/>
                    <a:pt x="567089" y="178194"/>
                  </a:cubicBezTo>
                  <a:lnTo>
                    <a:pt x="18313" y="178194"/>
                  </a:lnTo>
                  <a:cubicBezTo>
                    <a:pt x="13456" y="178194"/>
                    <a:pt x="8798" y="176265"/>
                    <a:pt x="5364" y="172831"/>
                  </a:cubicBezTo>
                  <a:cubicBezTo>
                    <a:pt x="1929" y="169396"/>
                    <a:pt x="0" y="164738"/>
                    <a:pt x="0" y="159882"/>
                  </a:cubicBezTo>
                  <a:lnTo>
                    <a:pt x="0" y="18313"/>
                  </a:lnTo>
                  <a:cubicBezTo>
                    <a:pt x="0" y="13456"/>
                    <a:pt x="1929" y="8798"/>
                    <a:pt x="5364" y="5364"/>
                  </a:cubicBezTo>
                  <a:cubicBezTo>
                    <a:pt x="8798" y="1929"/>
                    <a:pt x="13456" y="0"/>
                    <a:pt x="18313" y="0"/>
                  </a:cubicBezTo>
                  <a:close/>
                </a:path>
              </a:pathLst>
            </a:custGeom>
            <a:solidFill>
              <a:srgbClr val="00193C"/>
            </a:solidFill>
            <a:ln w="38100" cap="sq">
              <a:solidFill>
                <a:srgbClr val="55728C"/>
              </a:solidFill>
              <a:prstDash val="solid"/>
              <a:miter/>
            </a:ln>
          </p:spPr>
          <p:txBody>
            <a:bodyPr/>
            <a:lstStyle/>
            <a:p>
              <a:endParaRPr lang="en-US"/>
            </a:p>
          </p:txBody>
        </p:sp>
        <p:sp>
          <p:nvSpPr>
            <p:cNvPr id="128" name="TextBox 128"/>
            <p:cNvSpPr txBox="1"/>
            <p:nvPr/>
          </p:nvSpPr>
          <p:spPr>
            <a:xfrm>
              <a:off x="0" y="-76200"/>
              <a:ext cx="585401" cy="254394"/>
            </a:xfrm>
            <a:prstGeom prst="rect">
              <a:avLst/>
            </a:prstGeom>
          </p:spPr>
          <p:txBody>
            <a:bodyPr lIns="50800" tIns="50800" rIns="50800" bIns="50800" rtlCol="0" anchor="ctr"/>
            <a:lstStyle/>
            <a:p>
              <a:pPr algn="ctr">
                <a:lnSpc>
                  <a:spcPts val="2659"/>
                </a:lnSpc>
              </a:pPr>
              <a:endParaRPr/>
            </a:p>
          </p:txBody>
        </p:sp>
      </p:grpSp>
      <p:sp>
        <p:nvSpPr>
          <p:cNvPr id="129" name="AutoShape 129"/>
          <p:cNvSpPr/>
          <p:nvPr/>
        </p:nvSpPr>
        <p:spPr>
          <a:xfrm flipH="1">
            <a:off x="7464477" y="3855484"/>
            <a:ext cx="9019" cy="2154213"/>
          </a:xfrm>
          <a:prstGeom prst="line">
            <a:avLst/>
          </a:prstGeom>
          <a:ln w="142875" cap="flat">
            <a:solidFill>
              <a:srgbClr val="FFC60B"/>
            </a:solidFill>
            <a:prstDash val="solid"/>
            <a:headEnd type="none" w="sm" len="sm"/>
            <a:tailEnd type="none" w="sm" len="sm"/>
          </a:ln>
        </p:spPr>
        <p:txBody>
          <a:bodyPr/>
          <a:lstStyle/>
          <a:p>
            <a:endParaRPr lang="en-US"/>
          </a:p>
        </p:txBody>
      </p:sp>
      <p:grpSp>
        <p:nvGrpSpPr>
          <p:cNvPr id="130" name="Group 130"/>
          <p:cNvGrpSpPr/>
          <p:nvPr/>
        </p:nvGrpSpPr>
        <p:grpSpPr>
          <a:xfrm>
            <a:off x="7184630" y="3456684"/>
            <a:ext cx="559692" cy="559692"/>
            <a:chOff x="0" y="0"/>
            <a:chExt cx="746256" cy="746256"/>
          </a:xfrm>
        </p:grpSpPr>
        <p:grpSp>
          <p:nvGrpSpPr>
            <p:cNvPr id="131" name="Group 131"/>
            <p:cNvGrpSpPr/>
            <p:nvPr/>
          </p:nvGrpSpPr>
          <p:grpSpPr>
            <a:xfrm>
              <a:off x="0" y="0"/>
              <a:ext cx="746256" cy="746256"/>
              <a:chOff x="0" y="0"/>
              <a:chExt cx="812800" cy="812800"/>
            </a:xfrm>
          </p:grpSpPr>
          <p:sp>
            <p:nvSpPr>
              <p:cNvPr id="132" name="Freeform 13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C60B"/>
              </a:solidFill>
            </p:spPr>
            <p:txBody>
              <a:bodyPr/>
              <a:lstStyle/>
              <a:p>
                <a:endParaRPr lang="en-US"/>
              </a:p>
            </p:txBody>
          </p:sp>
          <p:sp>
            <p:nvSpPr>
              <p:cNvPr id="133" name="TextBox 133"/>
              <p:cNvSpPr txBox="1"/>
              <p:nvPr/>
            </p:nvSpPr>
            <p:spPr>
              <a:xfrm>
                <a:off x="139700" y="63500"/>
                <a:ext cx="533400" cy="609600"/>
              </a:xfrm>
              <a:prstGeom prst="rect">
                <a:avLst/>
              </a:prstGeom>
            </p:spPr>
            <p:txBody>
              <a:bodyPr lIns="50800" tIns="50800" rIns="50800" bIns="50800" rtlCol="0" anchor="ctr"/>
              <a:lstStyle/>
              <a:p>
                <a:pPr algn="ctr">
                  <a:lnSpc>
                    <a:spcPts val="2659"/>
                  </a:lnSpc>
                </a:pPr>
                <a:endParaRPr/>
              </a:p>
            </p:txBody>
          </p:sp>
        </p:grpSp>
        <p:sp>
          <p:nvSpPr>
            <p:cNvPr id="134" name="TextBox 134"/>
            <p:cNvSpPr txBox="1"/>
            <p:nvPr/>
          </p:nvSpPr>
          <p:spPr>
            <a:xfrm>
              <a:off x="239579" y="224048"/>
              <a:ext cx="282053" cy="256480"/>
            </a:xfrm>
            <a:prstGeom prst="rect">
              <a:avLst/>
            </a:prstGeom>
          </p:spPr>
          <p:txBody>
            <a:bodyPr lIns="0" tIns="0" rIns="0" bIns="0" rtlCol="0" anchor="t">
              <a:spAutoFit/>
            </a:bodyPr>
            <a:lstStyle/>
            <a:p>
              <a:pPr algn="ctr">
                <a:lnSpc>
                  <a:spcPts val="1471"/>
                </a:lnSpc>
              </a:pPr>
              <a:r>
                <a:rPr lang="en-US" sz="1599" b="1" dirty="0">
                  <a:solidFill>
                    <a:srgbClr val="00193C"/>
                  </a:solidFill>
                  <a:latin typeface="Times New Roman" panose="02020603050405020304" pitchFamily="18" charset="0"/>
                  <a:ea typeface="Arial Bold"/>
                  <a:cs typeface="Times New Roman" panose="02020603050405020304" pitchFamily="18" charset="0"/>
                  <a:sym typeface="Arial Bold"/>
                </a:rPr>
                <a:t>2</a:t>
              </a:r>
            </a:p>
          </p:txBody>
        </p:sp>
      </p:grpSp>
      <p:grpSp>
        <p:nvGrpSpPr>
          <p:cNvPr id="135" name="Group 135"/>
          <p:cNvGrpSpPr/>
          <p:nvPr/>
        </p:nvGrpSpPr>
        <p:grpSpPr>
          <a:xfrm>
            <a:off x="11523631" y="3979384"/>
            <a:ext cx="2113831" cy="643443"/>
            <a:chOff x="0" y="0"/>
            <a:chExt cx="585401" cy="178194"/>
          </a:xfrm>
        </p:grpSpPr>
        <p:sp>
          <p:nvSpPr>
            <p:cNvPr id="136" name="Freeform 136"/>
            <p:cNvSpPr/>
            <p:nvPr/>
          </p:nvSpPr>
          <p:spPr>
            <a:xfrm>
              <a:off x="0" y="0"/>
              <a:ext cx="585401" cy="178194"/>
            </a:xfrm>
            <a:custGeom>
              <a:avLst/>
              <a:gdLst/>
              <a:ahLst/>
              <a:cxnLst/>
              <a:rect l="l" t="t" r="r" b="b"/>
              <a:pathLst>
                <a:path w="585401" h="178194">
                  <a:moveTo>
                    <a:pt x="18313" y="0"/>
                  </a:moveTo>
                  <a:lnTo>
                    <a:pt x="567089" y="0"/>
                  </a:lnTo>
                  <a:cubicBezTo>
                    <a:pt x="577203" y="0"/>
                    <a:pt x="585401" y="8199"/>
                    <a:pt x="585401" y="18313"/>
                  </a:cubicBezTo>
                  <a:lnTo>
                    <a:pt x="585401" y="159882"/>
                  </a:lnTo>
                  <a:cubicBezTo>
                    <a:pt x="585401" y="164738"/>
                    <a:pt x="583472" y="169396"/>
                    <a:pt x="580038" y="172831"/>
                  </a:cubicBezTo>
                  <a:cubicBezTo>
                    <a:pt x="576604" y="176265"/>
                    <a:pt x="571946" y="178194"/>
                    <a:pt x="567089" y="178194"/>
                  </a:cubicBezTo>
                  <a:lnTo>
                    <a:pt x="18313" y="178194"/>
                  </a:lnTo>
                  <a:cubicBezTo>
                    <a:pt x="13456" y="178194"/>
                    <a:pt x="8798" y="176265"/>
                    <a:pt x="5364" y="172831"/>
                  </a:cubicBezTo>
                  <a:cubicBezTo>
                    <a:pt x="1929" y="169396"/>
                    <a:pt x="0" y="164738"/>
                    <a:pt x="0" y="159882"/>
                  </a:cubicBezTo>
                  <a:lnTo>
                    <a:pt x="0" y="18313"/>
                  </a:lnTo>
                  <a:cubicBezTo>
                    <a:pt x="0" y="13456"/>
                    <a:pt x="1929" y="8798"/>
                    <a:pt x="5364" y="5364"/>
                  </a:cubicBezTo>
                  <a:cubicBezTo>
                    <a:pt x="8798" y="1929"/>
                    <a:pt x="13456" y="0"/>
                    <a:pt x="18313" y="0"/>
                  </a:cubicBezTo>
                  <a:close/>
                </a:path>
              </a:pathLst>
            </a:custGeom>
            <a:solidFill>
              <a:srgbClr val="00193C"/>
            </a:solidFill>
            <a:ln w="38100" cap="sq">
              <a:solidFill>
                <a:srgbClr val="55728C"/>
              </a:solidFill>
              <a:prstDash val="solid"/>
              <a:miter/>
            </a:ln>
          </p:spPr>
          <p:txBody>
            <a:bodyPr/>
            <a:lstStyle/>
            <a:p>
              <a:endParaRPr lang="en-US"/>
            </a:p>
          </p:txBody>
        </p:sp>
        <p:sp>
          <p:nvSpPr>
            <p:cNvPr id="137" name="TextBox 137"/>
            <p:cNvSpPr txBox="1"/>
            <p:nvPr/>
          </p:nvSpPr>
          <p:spPr>
            <a:xfrm>
              <a:off x="0" y="-76200"/>
              <a:ext cx="585401" cy="254394"/>
            </a:xfrm>
            <a:prstGeom prst="rect">
              <a:avLst/>
            </a:prstGeom>
          </p:spPr>
          <p:txBody>
            <a:bodyPr lIns="50800" tIns="50800" rIns="50800" bIns="50800" rtlCol="0" anchor="ctr"/>
            <a:lstStyle/>
            <a:p>
              <a:pPr algn="ctr">
                <a:lnSpc>
                  <a:spcPts val="2659"/>
                </a:lnSpc>
              </a:pPr>
              <a:endParaRPr/>
            </a:p>
          </p:txBody>
        </p:sp>
      </p:grpSp>
      <p:grpSp>
        <p:nvGrpSpPr>
          <p:cNvPr id="138" name="Group 138"/>
          <p:cNvGrpSpPr/>
          <p:nvPr/>
        </p:nvGrpSpPr>
        <p:grpSpPr>
          <a:xfrm>
            <a:off x="13588132" y="3979384"/>
            <a:ext cx="2113831" cy="643443"/>
            <a:chOff x="0" y="0"/>
            <a:chExt cx="585401" cy="178194"/>
          </a:xfrm>
        </p:grpSpPr>
        <p:sp>
          <p:nvSpPr>
            <p:cNvPr id="139" name="Freeform 139"/>
            <p:cNvSpPr/>
            <p:nvPr/>
          </p:nvSpPr>
          <p:spPr>
            <a:xfrm>
              <a:off x="0" y="0"/>
              <a:ext cx="585401" cy="178194"/>
            </a:xfrm>
            <a:custGeom>
              <a:avLst/>
              <a:gdLst/>
              <a:ahLst/>
              <a:cxnLst/>
              <a:rect l="l" t="t" r="r" b="b"/>
              <a:pathLst>
                <a:path w="585401" h="178194">
                  <a:moveTo>
                    <a:pt x="18313" y="0"/>
                  </a:moveTo>
                  <a:lnTo>
                    <a:pt x="567089" y="0"/>
                  </a:lnTo>
                  <a:cubicBezTo>
                    <a:pt x="577203" y="0"/>
                    <a:pt x="585401" y="8199"/>
                    <a:pt x="585401" y="18313"/>
                  </a:cubicBezTo>
                  <a:lnTo>
                    <a:pt x="585401" y="159882"/>
                  </a:lnTo>
                  <a:cubicBezTo>
                    <a:pt x="585401" y="164738"/>
                    <a:pt x="583472" y="169396"/>
                    <a:pt x="580038" y="172831"/>
                  </a:cubicBezTo>
                  <a:cubicBezTo>
                    <a:pt x="576604" y="176265"/>
                    <a:pt x="571946" y="178194"/>
                    <a:pt x="567089" y="178194"/>
                  </a:cubicBezTo>
                  <a:lnTo>
                    <a:pt x="18313" y="178194"/>
                  </a:lnTo>
                  <a:cubicBezTo>
                    <a:pt x="13456" y="178194"/>
                    <a:pt x="8798" y="176265"/>
                    <a:pt x="5364" y="172831"/>
                  </a:cubicBezTo>
                  <a:cubicBezTo>
                    <a:pt x="1929" y="169396"/>
                    <a:pt x="0" y="164738"/>
                    <a:pt x="0" y="159882"/>
                  </a:cubicBezTo>
                  <a:lnTo>
                    <a:pt x="0" y="18313"/>
                  </a:lnTo>
                  <a:cubicBezTo>
                    <a:pt x="0" y="13456"/>
                    <a:pt x="1929" y="8798"/>
                    <a:pt x="5364" y="5364"/>
                  </a:cubicBezTo>
                  <a:cubicBezTo>
                    <a:pt x="8798" y="1929"/>
                    <a:pt x="13456" y="0"/>
                    <a:pt x="18313" y="0"/>
                  </a:cubicBezTo>
                  <a:close/>
                </a:path>
              </a:pathLst>
            </a:custGeom>
            <a:solidFill>
              <a:srgbClr val="00193C"/>
            </a:solidFill>
            <a:ln w="38100" cap="sq">
              <a:solidFill>
                <a:srgbClr val="55728C"/>
              </a:solidFill>
              <a:prstDash val="solid"/>
              <a:miter/>
            </a:ln>
          </p:spPr>
          <p:txBody>
            <a:bodyPr/>
            <a:lstStyle/>
            <a:p>
              <a:endParaRPr lang="en-US"/>
            </a:p>
          </p:txBody>
        </p:sp>
        <p:sp>
          <p:nvSpPr>
            <p:cNvPr id="140" name="TextBox 140"/>
            <p:cNvSpPr txBox="1"/>
            <p:nvPr/>
          </p:nvSpPr>
          <p:spPr>
            <a:xfrm>
              <a:off x="0" y="-76200"/>
              <a:ext cx="585401" cy="254394"/>
            </a:xfrm>
            <a:prstGeom prst="rect">
              <a:avLst/>
            </a:prstGeom>
          </p:spPr>
          <p:txBody>
            <a:bodyPr lIns="50800" tIns="50800" rIns="50800" bIns="50800" rtlCol="0" anchor="ctr"/>
            <a:lstStyle/>
            <a:p>
              <a:pPr algn="ctr">
                <a:lnSpc>
                  <a:spcPts val="2659"/>
                </a:lnSpc>
              </a:pPr>
              <a:endParaRPr/>
            </a:p>
          </p:txBody>
        </p:sp>
      </p:grpSp>
      <p:sp>
        <p:nvSpPr>
          <p:cNvPr id="141" name="Freeform 141"/>
          <p:cNvSpPr/>
          <p:nvPr/>
        </p:nvSpPr>
        <p:spPr>
          <a:xfrm rot="-5400000" flipH="1" flipV="1">
            <a:off x="8346309" y="3749569"/>
            <a:ext cx="220726" cy="331089"/>
          </a:xfrm>
          <a:custGeom>
            <a:avLst/>
            <a:gdLst/>
            <a:ahLst/>
            <a:cxnLst/>
            <a:rect l="l" t="t" r="r" b="b"/>
            <a:pathLst>
              <a:path w="220726" h="331089">
                <a:moveTo>
                  <a:pt x="220726" y="331089"/>
                </a:moveTo>
                <a:lnTo>
                  <a:pt x="0" y="331089"/>
                </a:lnTo>
                <a:lnTo>
                  <a:pt x="0" y="0"/>
                </a:lnTo>
                <a:lnTo>
                  <a:pt x="220726" y="0"/>
                </a:lnTo>
                <a:lnTo>
                  <a:pt x="220726" y="33108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2" name="Freeform 142"/>
          <p:cNvSpPr/>
          <p:nvPr/>
        </p:nvSpPr>
        <p:spPr>
          <a:xfrm rot="-5400000" flipH="1" flipV="1">
            <a:off x="10455289" y="3749569"/>
            <a:ext cx="220726" cy="331089"/>
          </a:xfrm>
          <a:custGeom>
            <a:avLst/>
            <a:gdLst/>
            <a:ahLst/>
            <a:cxnLst/>
            <a:rect l="l" t="t" r="r" b="b"/>
            <a:pathLst>
              <a:path w="220726" h="331089">
                <a:moveTo>
                  <a:pt x="220726" y="331089"/>
                </a:moveTo>
                <a:lnTo>
                  <a:pt x="0" y="331089"/>
                </a:lnTo>
                <a:lnTo>
                  <a:pt x="0" y="0"/>
                </a:lnTo>
                <a:lnTo>
                  <a:pt x="220726" y="0"/>
                </a:lnTo>
                <a:lnTo>
                  <a:pt x="220726" y="33108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3" name="Freeform 143"/>
          <p:cNvSpPr/>
          <p:nvPr/>
        </p:nvSpPr>
        <p:spPr>
          <a:xfrm rot="-5400000" flipH="1" flipV="1">
            <a:off x="12116117" y="3749569"/>
            <a:ext cx="220726" cy="331089"/>
          </a:xfrm>
          <a:custGeom>
            <a:avLst/>
            <a:gdLst/>
            <a:ahLst/>
            <a:cxnLst/>
            <a:rect l="l" t="t" r="r" b="b"/>
            <a:pathLst>
              <a:path w="220726" h="331089">
                <a:moveTo>
                  <a:pt x="220726" y="331089"/>
                </a:moveTo>
                <a:lnTo>
                  <a:pt x="0" y="331089"/>
                </a:lnTo>
                <a:lnTo>
                  <a:pt x="0" y="0"/>
                </a:lnTo>
                <a:lnTo>
                  <a:pt x="220726" y="0"/>
                </a:lnTo>
                <a:lnTo>
                  <a:pt x="220726" y="331089"/>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 name="Freeform 144"/>
          <p:cNvSpPr/>
          <p:nvPr/>
        </p:nvSpPr>
        <p:spPr>
          <a:xfrm rot="-5400000" flipH="1" flipV="1">
            <a:off x="12567781" y="3749569"/>
            <a:ext cx="220726" cy="331089"/>
          </a:xfrm>
          <a:custGeom>
            <a:avLst/>
            <a:gdLst/>
            <a:ahLst/>
            <a:cxnLst/>
            <a:rect l="l" t="t" r="r" b="b"/>
            <a:pathLst>
              <a:path w="220726" h="331089">
                <a:moveTo>
                  <a:pt x="220726" y="331089"/>
                </a:moveTo>
                <a:lnTo>
                  <a:pt x="0" y="331089"/>
                </a:lnTo>
                <a:lnTo>
                  <a:pt x="0" y="0"/>
                </a:lnTo>
                <a:lnTo>
                  <a:pt x="220726" y="0"/>
                </a:lnTo>
                <a:lnTo>
                  <a:pt x="220726" y="331089"/>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5" name="Freeform 145"/>
          <p:cNvSpPr/>
          <p:nvPr/>
        </p:nvSpPr>
        <p:spPr>
          <a:xfrm rot="-5400000" flipH="1" flipV="1">
            <a:off x="13019445" y="3749569"/>
            <a:ext cx="220726" cy="331089"/>
          </a:xfrm>
          <a:custGeom>
            <a:avLst/>
            <a:gdLst/>
            <a:ahLst/>
            <a:cxnLst/>
            <a:rect l="l" t="t" r="r" b="b"/>
            <a:pathLst>
              <a:path w="220726" h="331089">
                <a:moveTo>
                  <a:pt x="220726" y="331089"/>
                </a:moveTo>
                <a:lnTo>
                  <a:pt x="0" y="331089"/>
                </a:lnTo>
                <a:lnTo>
                  <a:pt x="0" y="0"/>
                </a:lnTo>
                <a:lnTo>
                  <a:pt x="220726" y="0"/>
                </a:lnTo>
                <a:lnTo>
                  <a:pt x="220726" y="331089"/>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6" name="Freeform 146"/>
          <p:cNvSpPr/>
          <p:nvPr/>
        </p:nvSpPr>
        <p:spPr>
          <a:xfrm rot="-5400000" flipH="1" flipV="1">
            <a:off x="15038408" y="3728183"/>
            <a:ext cx="220726" cy="331089"/>
          </a:xfrm>
          <a:custGeom>
            <a:avLst/>
            <a:gdLst/>
            <a:ahLst/>
            <a:cxnLst/>
            <a:rect l="l" t="t" r="r" b="b"/>
            <a:pathLst>
              <a:path w="220726" h="331089">
                <a:moveTo>
                  <a:pt x="220726" y="331089"/>
                </a:moveTo>
                <a:lnTo>
                  <a:pt x="0" y="331089"/>
                </a:lnTo>
                <a:lnTo>
                  <a:pt x="0" y="0"/>
                </a:lnTo>
                <a:lnTo>
                  <a:pt x="220726" y="0"/>
                </a:lnTo>
                <a:lnTo>
                  <a:pt x="220726" y="331089"/>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7" name="TextBox 147"/>
          <p:cNvSpPr txBox="1"/>
          <p:nvPr/>
        </p:nvSpPr>
        <p:spPr>
          <a:xfrm>
            <a:off x="3326598" y="4121607"/>
            <a:ext cx="1939858" cy="423193"/>
          </a:xfrm>
          <a:prstGeom prst="rect">
            <a:avLst/>
          </a:prstGeom>
        </p:spPr>
        <p:txBody>
          <a:bodyPr lIns="0" tIns="0" rIns="0" bIns="0" rtlCol="0" anchor="t">
            <a:spAutoFit/>
          </a:bodyPr>
          <a:lstStyle/>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Identification: </a:t>
            </a:r>
          </a:p>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Market Analysis &amp; </a:t>
            </a:r>
          </a:p>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Long-Term Positioning</a:t>
            </a:r>
          </a:p>
        </p:txBody>
      </p:sp>
      <p:sp>
        <p:nvSpPr>
          <p:cNvPr id="148" name="TextBox 148"/>
          <p:cNvSpPr txBox="1"/>
          <p:nvPr/>
        </p:nvSpPr>
        <p:spPr>
          <a:xfrm>
            <a:off x="5600023" y="4166016"/>
            <a:ext cx="1583466" cy="282898"/>
          </a:xfrm>
          <a:prstGeom prst="rect">
            <a:avLst/>
          </a:prstGeom>
        </p:spPr>
        <p:txBody>
          <a:bodyPr lIns="0" tIns="0" rIns="0" bIns="0" rtlCol="0" anchor="t">
            <a:spAutoFit/>
          </a:bodyPr>
          <a:lstStyle/>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Opportunity Assessment</a:t>
            </a:r>
          </a:p>
        </p:txBody>
      </p:sp>
      <p:sp>
        <p:nvSpPr>
          <p:cNvPr id="149" name="TextBox 149"/>
          <p:cNvSpPr txBox="1"/>
          <p:nvPr/>
        </p:nvSpPr>
        <p:spPr>
          <a:xfrm>
            <a:off x="7549532" y="4121607"/>
            <a:ext cx="2005677" cy="423193"/>
          </a:xfrm>
          <a:prstGeom prst="rect">
            <a:avLst/>
          </a:prstGeom>
        </p:spPr>
        <p:txBody>
          <a:bodyPr lIns="0" tIns="0" rIns="0" bIns="0" rtlCol="0" anchor="t">
            <a:spAutoFit/>
          </a:bodyPr>
          <a:lstStyle/>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Pursuit: </a:t>
            </a:r>
          </a:p>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Capture Planning &amp; Strategy Development</a:t>
            </a:r>
          </a:p>
        </p:txBody>
      </p:sp>
      <p:sp>
        <p:nvSpPr>
          <p:cNvPr id="150" name="TextBox 150"/>
          <p:cNvSpPr txBox="1"/>
          <p:nvPr/>
        </p:nvSpPr>
        <p:spPr>
          <a:xfrm>
            <a:off x="11820534" y="4166016"/>
            <a:ext cx="1729498" cy="282129"/>
          </a:xfrm>
          <a:prstGeom prst="rect">
            <a:avLst/>
          </a:prstGeom>
        </p:spPr>
        <p:txBody>
          <a:bodyPr lIns="0" tIns="0" rIns="0" bIns="0" rtlCol="0" anchor="t">
            <a:spAutoFit/>
          </a:bodyPr>
          <a:lstStyle/>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Proposal</a:t>
            </a:r>
          </a:p>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Development</a:t>
            </a:r>
          </a:p>
        </p:txBody>
      </p:sp>
      <p:sp>
        <p:nvSpPr>
          <p:cNvPr id="151" name="TextBox 151"/>
          <p:cNvSpPr txBox="1"/>
          <p:nvPr/>
        </p:nvSpPr>
        <p:spPr>
          <a:xfrm>
            <a:off x="13805421" y="4188301"/>
            <a:ext cx="1729498" cy="282129"/>
          </a:xfrm>
          <a:prstGeom prst="rect">
            <a:avLst/>
          </a:prstGeom>
        </p:spPr>
        <p:txBody>
          <a:bodyPr lIns="0" tIns="0" rIns="0" bIns="0" rtlCol="0" anchor="t">
            <a:spAutoFit/>
          </a:bodyPr>
          <a:lstStyle/>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Post Submittal</a:t>
            </a:r>
          </a:p>
          <a:p>
            <a:pPr algn="ctr">
              <a:lnSpc>
                <a:spcPts val="1103"/>
              </a:lnSpc>
            </a:pPr>
            <a:r>
              <a:rPr lang="en-US" sz="1199" b="1" spc="29" dirty="0">
                <a:solidFill>
                  <a:srgbClr val="FFFFFF"/>
                </a:solidFill>
                <a:latin typeface="Times New Roman" panose="02020603050405020304" pitchFamily="18" charset="0"/>
                <a:ea typeface="Arial Bold"/>
                <a:cs typeface="Times New Roman" panose="02020603050405020304" pitchFamily="18" charset="0"/>
                <a:sym typeface="Arial Bold"/>
              </a:rPr>
              <a:t>Activities</a:t>
            </a:r>
          </a:p>
        </p:txBody>
      </p:sp>
      <p:sp>
        <p:nvSpPr>
          <p:cNvPr id="152" name="TextBox 152"/>
          <p:cNvSpPr txBox="1"/>
          <p:nvPr/>
        </p:nvSpPr>
        <p:spPr>
          <a:xfrm>
            <a:off x="9768410" y="3591473"/>
            <a:ext cx="1583466" cy="116570"/>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Pink Team</a:t>
            </a:r>
          </a:p>
        </p:txBody>
      </p:sp>
      <p:sp>
        <p:nvSpPr>
          <p:cNvPr id="153" name="TextBox 153"/>
          <p:cNvSpPr txBox="1"/>
          <p:nvPr/>
        </p:nvSpPr>
        <p:spPr>
          <a:xfrm>
            <a:off x="11996356" y="3477247"/>
            <a:ext cx="460248" cy="231987"/>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Red Team</a:t>
            </a:r>
          </a:p>
        </p:txBody>
      </p:sp>
      <p:sp>
        <p:nvSpPr>
          <p:cNvPr id="154" name="TextBox 154"/>
          <p:cNvSpPr txBox="1"/>
          <p:nvPr/>
        </p:nvSpPr>
        <p:spPr>
          <a:xfrm>
            <a:off x="12356297" y="3477247"/>
            <a:ext cx="620679" cy="116570"/>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Gold Team</a:t>
            </a:r>
          </a:p>
        </p:txBody>
      </p:sp>
      <p:sp>
        <p:nvSpPr>
          <p:cNvPr id="155" name="TextBox 155"/>
          <p:cNvSpPr txBox="1"/>
          <p:nvPr/>
        </p:nvSpPr>
        <p:spPr>
          <a:xfrm>
            <a:off x="12899684" y="3477247"/>
            <a:ext cx="460248" cy="231089"/>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Final </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Signoff</a:t>
            </a:r>
          </a:p>
        </p:txBody>
      </p:sp>
      <p:sp>
        <p:nvSpPr>
          <p:cNvPr id="156" name="TextBox 156"/>
          <p:cNvSpPr txBox="1"/>
          <p:nvPr/>
        </p:nvSpPr>
        <p:spPr>
          <a:xfrm>
            <a:off x="14823001" y="3358294"/>
            <a:ext cx="581712" cy="347403"/>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Lessons Learned Review</a:t>
            </a:r>
          </a:p>
        </p:txBody>
      </p:sp>
      <p:sp>
        <p:nvSpPr>
          <p:cNvPr id="157" name="TextBox 157"/>
          <p:cNvSpPr txBox="1"/>
          <p:nvPr/>
        </p:nvSpPr>
        <p:spPr>
          <a:xfrm>
            <a:off x="14099116" y="3360119"/>
            <a:ext cx="581712" cy="231987"/>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Award Decision</a:t>
            </a:r>
          </a:p>
        </p:txBody>
      </p:sp>
      <p:sp>
        <p:nvSpPr>
          <p:cNvPr id="158" name="TextBox 158"/>
          <p:cNvSpPr txBox="1"/>
          <p:nvPr/>
        </p:nvSpPr>
        <p:spPr>
          <a:xfrm>
            <a:off x="3574272" y="4693086"/>
            <a:ext cx="1583466" cy="575295"/>
          </a:xfrm>
          <a:prstGeom prst="rect">
            <a:avLst/>
          </a:prstGeom>
        </p:spPr>
        <p:txBody>
          <a:bodyPr lIns="0" tIns="0" rIns="0" bIns="0" rtlCol="0" anchor="t">
            <a:spAutoFit/>
          </a:bodyPr>
          <a:lstStyle/>
          <a:p>
            <a:pPr algn="ctr">
              <a:lnSpc>
                <a:spcPts val="1455"/>
              </a:lnSpc>
            </a:pPr>
            <a:r>
              <a:rPr lang="en-US" sz="1299" b="1" dirty="0">
                <a:solidFill>
                  <a:srgbClr val="FFFFFF"/>
                </a:solidFill>
                <a:latin typeface="Times New Roman" panose="02020603050405020304" pitchFamily="18" charset="0"/>
                <a:ea typeface="Arial Bold"/>
                <a:cs typeface="Times New Roman" panose="02020603050405020304" pitchFamily="18" charset="0"/>
                <a:sym typeface="Arial Bold"/>
              </a:rPr>
              <a:t>Business Plans and Account Plans Completed</a:t>
            </a:r>
          </a:p>
        </p:txBody>
      </p:sp>
      <p:sp>
        <p:nvSpPr>
          <p:cNvPr id="159" name="TextBox 159"/>
          <p:cNvSpPr txBox="1"/>
          <p:nvPr/>
        </p:nvSpPr>
        <p:spPr>
          <a:xfrm>
            <a:off x="3393297" y="5433636"/>
            <a:ext cx="1649957" cy="2321405"/>
          </a:xfrm>
          <a:prstGeom prst="rect">
            <a:avLst/>
          </a:prstGeom>
        </p:spPr>
        <p:txBody>
          <a:bodyPr lIns="0" tIns="0" rIns="0" bIns="0" rtlCol="0" anchor="t">
            <a:spAutoFit/>
          </a:bodyPr>
          <a:lstStyle/>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Market Analyses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Corporate Strategic Plan</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Marketing Plan/Campaign</a:t>
            </a:r>
          </a:p>
          <a:p>
            <a:pPr marL="431799" lvl="2" indent="-143933"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Thought Leadership/ Solutions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AOP</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Build credible relationships with customers and potential teaming partners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Brief Clients on core capabilities that align with their mission</a:t>
            </a:r>
          </a:p>
        </p:txBody>
      </p:sp>
      <p:sp>
        <p:nvSpPr>
          <p:cNvPr id="160" name="TextBox 160"/>
          <p:cNvSpPr txBox="1"/>
          <p:nvPr/>
        </p:nvSpPr>
        <p:spPr>
          <a:xfrm>
            <a:off x="5509989" y="5433636"/>
            <a:ext cx="1680856" cy="2488117"/>
          </a:xfrm>
          <a:prstGeom prst="rect">
            <a:avLst/>
          </a:prstGeom>
        </p:spPr>
        <p:txBody>
          <a:bodyPr lIns="0" tIns="0" rIns="0" bIns="0" rtlCol="0" anchor="t">
            <a:spAutoFit/>
          </a:bodyPr>
          <a:lstStyle/>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Initial Win Strategy</a:t>
            </a:r>
          </a:p>
          <a:p>
            <a:pPr marL="431799" lvl="2" indent="-143933"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Can we influence the deal?</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Identify Value Proposition</a:t>
            </a:r>
          </a:p>
          <a:p>
            <a:pPr marL="431799" lvl="2" indent="-143933"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Why us?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Past Performance Analysis</a:t>
            </a:r>
          </a:p>
          <a:p>
            <a:pPr marL="431799" lvl="2" indent="-143933"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Can we Prime?</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Previous SOW analysis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Competitive Analysis</a:t>
            </a:r>
          </a:p>
          <a:p>
            <a:pPr marL="431799" lvl="2" indent="-143933"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Incumbent Knowledge?</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Conceptual Solution</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Initial Price to Win (PTW)</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Initial Staffing Strategy</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Initial Teaming Strategy</a:t>
            </a:r>
          </a:p>
        </p:txBody>
      </p:sp>
      <p:sp>
        <p:nvSpPr>
          <p:cNvPr id="161" name="TextBox 161"/>
          <p:cNvSpPr txBox="1"/>
          <p:nvPr/>
        </p:nvSpPr>
        <p:spPr>
          <a:xfrm>
            <a:off x="11925766" y="5433636"/>
            <a:ext cx="1369586" cy="1987980"/>
          </a:xfrm>
          <a:prstGeom prst="rect">
            <a:avLst/>
          </a:prstGeom>
        </p:spPr>
        <p:txBody>
          <a:bodyPr lIns="0" tIns="0" rIns="0" bIns="0" rtlCol="0" anchor="t">
            <a:spAutoFit/>
          </a:bodyPr>
          <a:lstStyle/>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Final Win Strategy</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Final Solution</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Final Past Performance</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Final Proposal Requirements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Final Pricing</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Compliance Review</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Orals Brief (As Required)</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Review Outputs</a:t>
            </a:r>
          </a:p>
          <a:p>
            <a:pPr algn="l">
              <a:lnSpc>
                <a:spcPts val="1299"/>
              </a:lnSpc>
            </a:pPr>
            <a:endParaRPr lang="en-US" sz="999" b="1" dirty="0">
              <a:solidFill>
                <a:srgbClr val="00193C"/>
              </a:solidFill>
              <a:latin typeface="Times New Roman" panose="02020603050405020304" pitchFamily="18" charset="0"/>
              <a:ea typeface="Arial Bold"/>
              <a:cs typeface="Times New Roman" panose="02020603050405020304" pitchFamily="18" charset="0"/>
              <a:sym typeface="Arial Bold"/>
            </a:endParaRPr>
          </a:p>
        </p:txBody>
      </p:sp>
      <p:sp>
        <p:nvSpPr>
          <p:cNvPr id="162" name="TextBox 162"/>
          <p:cNvSpPr txBox="1"/>
          <p:nvPr/>
        </p:nvSpPr>
        <p:spPr>
          <a:xfrm>
            <a:off x="13989887" y="5433636"/>
            <a:ext cx="1360566" cy="663277"/>
          </a:xfrm>
          <a:prstGeom prst="rect">
            <a:avLst/>
          </a:prstGeom>
        </p:spPr>
        <p:txBody>
          <a:bodyPr lIns="0" tIns="0" rIns="0" bIns="0" rtlCol="0" anchor="t">
            <a:spAutoFit/>
          </a:bodyPr>
          <a:lstStyle/>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Orals Delivery</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Lessons Learned</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Q&amp;A Process</a:t>
            </a:r>
          </a:p>
          <a:p>
            <a:pPr marL="215899" lvl="1" indent="-107950" algn="l">
              <a:lnSpc>
                <a:spcPts val="1299"/>
              </a:lnSpc>
              <a:buFont typeface="Arial"/>
              <a:buChar char="•"/>
            </a:pPr>
            <a:r>
              <a:rPr lang="en-US" sz="999" b="1" dirty="0">
                <a:solidFill>
                  <a:srgbClr val="00193C"/>
                </a:solidFill>
                <a:latin typeface="Times New Roman" panose="02020603050405020304" pitchFamily="18" charset="0"/>
                <a:ea typeface="Arial Bold"/>
                <a:cs typeface="Times New Roman" panose="02020603050405020304" pitchFamily="18" charset="0"/>
                <a:sym typeface="Arial Bold"/>
              </a:rPr>
              <a:t>FPR Submission</a:t>
            </a:r>
          </a:p>
        </p:txBody>
      </p:sp>
      <p:sp>
        <p:nvSpPr>
          <p:cNvPr id="163" name="TextBox 163"/>
          <p:cNvSpPr txBox="1"/>
          <p:nvPr/>
        </p:nvSpPr>
        <p:spPr>
          <a:xfrm>
            <a:off x="5550287" y="4945405"/>
            <a:ext cx="543578" cy="347403"/>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Initial Win Strategy </a:t>
            </a:r>
          </a:p>
        </p:txBody>
      </p:sp>
      <p:sp>
        <p:nvSpPr>
          <p:cNvPr id="164" name="TextBox 164"/>
          <p:cNvSpPr txBox="1"/>
          <p:nvPr/>
        </p:nvSpPr>
        <p:spPr>
          <a:xfrm>
            <a:off x="6127851" y="4945405"/>
            <a:ext cx="540382" cy="231987"/>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Industry Day</a:t>
            </a:r>
          </a:p>
        </p:txBody>
      </p:sp>
      <p:sp>
        <p:nvSpPr>
          <p:cNvPr id="165" name="TextBox 165"/>
          <p:cNvSpPr txBox="1"/>
          <p:nvPr/>
        </p:nvSpPr>
        <p:spPr>
          <a:xfrm>
            <a:off x="6774352" y="4945405"/>
            <a:ext cx="544396" cy="347403"/>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Initial PTW Strategy</a:t>
            </a:r>
          </a:p>
        </p:txBody>
      </p:sp>
      <p:sp>
        <p:nvSpPr>
          <p:cNvPr id="166" name="TextBox 166"/>
          <p:cNvSpPr txBox="1"/>
          <p:nvPr/>
        </p:nvSpPr>
        <p:spPr>
          <a:xfrm>
            <a:off x="8139304" y="4945405"/>
            <a:ext cx="673732" cy="346505"/>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Update </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 Win</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Strategy</a:t>
            </a:r>
          </a:p>
        </p:txBody>
      </p:sp>
      <p:sp>
        <p:nvSpPr>
          <p:cNvPr id="167" name="TextBox 167"/>
          <p:cNvSpPr txBox="1"/>
          <p:nvPr/>
        </p:nvSpPr>
        <p:spPr>
          <a:xfrm>
            <a:off x="8727953" y="4945405"/>
            <a:ext cx="617257" cy="346505"/>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Update </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 PTW</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Strategy</a:t>
            </a:r>
          </a:p>
        </p:txBody>
      </p:sp>
      <p:sp>
        <p:nvSpPr>
          <p:cNvPr id="168" name="TextBox 168"/>
          <p:cNvSpPr txBox="1"/>
          <p:nvPr/>
        </p:nvSpPr>
        <p:spPr>
          <a:xfrm>
            <a:off x="7636431" y="4945405"/>
            <a:ext cx="540382" cy="231987"/>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Capture Kickoff</a:t>
            </a:r>
          </a:p>
        </p:txBody>
      </p:sp>
      <p:sp>
        <p:nvSpPr>
          <p:cNvPr id="169" name="TextBox 169"/>
          <p:cNvSpPr txBox="1"/>
          <p:nvPr/>
        </p:nvSpPr>
        <p:spPr>
          <a:xfrm>
            <a:off x="10230025" y="4945405"/>
            <a:ext cx="673732" cy="346505"/>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Update </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 Win</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Strategy</a:t>
            </a:r>
          </a:p>
        </p:txBody>
      </p:sp>
      <p:sp>
        <p:nvSpPr>
          <p:cNvPr id="170" name="TextBox 170"/>
          <p:cNvSpPr txBox="1"/>
          <p:nvPr/>
        </p:nvSpPr>
        <p:spPr>
          <a:xfrm>
            <a:off x="9679528" y="4945405"/>
            <a:ext cx="540382" cy="116570"/>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DRFP</a:t>
            </a:r>
          </a:p>
        </p:txBody>
      </p:sp>
      <p:sp>
        <p:nvSpPr>
          <p:cNvPr id="171" name="TextBox 171"/>
          <p:cNvSpPr txBox="1"/>
          <p:nvPr/>
        </p:nvSpPr>
        <p:spPr>
          <a:xfrm>
            <a:off x="12319235" y="4945405"/>
            <a:ext cx="540382" cy="116570"/>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RFP</a:t>
            </a:r>
          </a:p>
        </p:txBody>
      </p:sp>
      <p:sp>
        <p:nvSpPr>
          <p:cNvPr id="172" name="TextBox 172"/>
          <p:cNvSpPr txBox="1"/>
          <p:nvPr/>
        </p:nvSpPr>
        <p:spPr>
          <a:xfrm>
            <a:off x="12859617" y="4945405"/>
            <a:ext cx="546298" cy="346505"/>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Proposal</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Kickoff</a:t>
            </a:r>
          </a:p>
          <a:p>
            <a:pPr algn="ctr">
              <a:lnSpc>
                <a:spcPts val="919"/>
              </a:lnSpc>
            </a:pPr>
            <a:endParaRPr lang="en-US" sz="999"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173" name="TextBox 173"/>
          <p:cNvSpPr txBox="1"/>
          <p:nvPr/>
        </p:nvSpPr>
        <p:spPr>
          <a:xfrm>
            <a:off x="13742237" y="4945405"/>
            <a:ext cx="540382" cy="461921"/>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Possible Orals/ Demo</a:t>
            </a:r>
          </a:p>
          <a:p>
            <a:pPr algn="ctr">
              <a:lnSpc>
                <a:spcPts val="919"/>
              </a:lnSpc>
            </a:pPr>
            <a:endParaRPr lang="en-US" sz="999"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174" name="TextBox 174"/>
          <p:cNvSpPr txBox="1"/>
          <p:nvPr/>
        </p:nvSpPr>
        <p:spPr>
          <a:xfrm>
            <a:off x="14282619" y="4945405"/>
            <a:ext cx="540382" cy="346505"/>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Project</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Kickoff</a:t>
            </a:r>
          </a:p>
          <a:p>
            <a:pPr algn="ctr">
              <a:lnSpc>
                <a:spcPts val="919"/>
              </a:lnSpc>
            </a:pPr>
            <a:endParaRPr lang="en-US" sz="999"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175" name="TextBox 175"/>
          <p:cNvSpPr txBox="1"/>
          <p:nvPr/>
        </p:nvSpPr>
        <p:spPr>
          <a:xfrm>
            <a:off x="14674920" y="4945405"/>
            <a:ext cx="1027044" cy="461921"/>
          </a:xfrm>
          <a:prstGeom prst="rect">
            <a:avLst/>
          </a:prstGeom>
        </p:spPr>
        <p:txBody>
          <a:bodyPr lIns="0" tIns="0" rIns="0" bIns="0" rtlCol="0" anchor="t">
            <a:spAutoFit/>
          </a:bodyPr>
          <a:lstStyle/>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Closeout</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Lessons</a:t>
            </a:r>
          </a:p>
          <a:p>
            <a:pPr algn="ctr">
              <a:lnSpc>
                <a:spcPts val="919"/>
              </a:lnSpc>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Learned</a:t>
            </a:r>
          </a:p>
          <a:p>
            <a:pPr algn="ctr">
              <a:lnSpc>
                <a:spcPts val="919"/>
              </a:lnSpc>
            </a:pPr>
            <a:endParaRPr lang="en-US" sz="999"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176" name="TextBox 176"/>
          <p:cNvSpPr txBox="1"/>
          <p:nvPr/>
        </p:nvSpPr>
        <p:spPr>
          <a:xfrm>
            <a:off x="4541767" y="9000725"/>
            <a:ext cx="1583466" cy="698798"/>
          </a:xfrm>
          <a:prstGeom prst="rect">
            <a:avLst/>
          </a:prstGeom>
        </p:spPr>
        <p:txBody>
          <a:bodyPr lIns="0" tIns="0" rIns="0" bIns="0" rtlCol="0" anchor="t">
            <a:spAutoFit/>
          </a:bodyPr>
          <a:lstStyle/>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Opportunity Qualification Package</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Strategic Alignment</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Initial Positioning</a:t>
            </a:r>
          </a:p>
        </p:txBody>
      </p:sp>
      <p:sp>
        <p:nvSpPr>
          <p:cNvPr id="177" name="TextBox 177"/>
          <p:cNvSpPr txBox="1"/>
          <p:nvPr/>
        </p:nvSpPr>
        <p:spPr>
          <a:xfrm>
            <a:off x="6546125" y="9000725"/>
            <a:ext cx="1814329" cy="698798"/>
          </a:xfrm>
          <a:prstGeom prst="rect">
            <a:avLst/>
          </a:prstGeom>
        </p:spPr>
        <p:txBody>
          <a:bodyPr lIns="0" tIns="0" rIns="0" bIns="0" rtlCol="0" anchor="t">
            <a:spAutoFit/>
          </a:bodyPr>
          <a:lstStyle/>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Pursuit Plan Package</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Prelim Capture Plan</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Assign Capture Manager</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Initial B&amp;P Budget</a:t>
            </a:r>
          </a:p>
        </p:txBody>
      </p:sp>
      <p:sp>
        <p:nvSpPr>
          <p:cNvPr id="178" name="TextBox 178"/>
          <p:cNvSpPr txBox="1"/>
          <p:nvPr/>
        </p:nvSpPr>
        <p:spPr>
          <a:xfrm>
            <a:off x="8610627" y="9000725"/>
            <a:ext cx="1632081" cy="881908"/>
          </a:xfrm>
          <a:prstGeom prst="rect">
            <a:avLst/>
          </a:prstGeom>
        </p:spPr>
        <p:txBody>
          <a:bodyPr lIns="0" tIns="0" rIns="0" bIns="0" rtlCol="0" anchor="t">
            <a:spAutoFit/>
          </a:bodyPr>
          <a:lstStyle/>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Prelim Bid Package</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Updated Capture Plan</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Prelim Proposal Plan</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Assign Proposal Mgr.</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Final B&amp;P Budget</a:t>
            </a:r>
          </a:p>
        </p:txBody>
      </p:sp>
      <p:sp>
        <p:nvSpPr>
          <p:cNvPr id="179" name="TextBox 179"/>
          <p:cNvSpPr txBox="1"/>
          <p:nvPr/>
        </p:nvSpPr>
        <p:spPr>
          <a:xfrm>
            <a:off x="10743802" y="9000725"/>
            <a:ext cx="2115815" cy="702372"/>
          </a:xfrm>
          <a:prstGeom prst="rect">
            <a:avLst/>
          </a:prstGeom>
        </p:spPr>
        <p:txBody>
          <a:bodyPr lIns="0" tIns="0" rIns="0" bIns="0" rtlCol="0" anchor="t">
            <a:spAutoFit/>
          </a:bodyPr>
          <a:lstStyle/>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Updated Bid Validation Package</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Changes in RFP</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Final Proposal Plan</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Initial Orals Plan</a:t>
            </a:r>
          </a:p>
        </p:txBody>
      </p:sp>
      <p:sp>
        <p:nvSpPr>
          <p:cNvPr id="180" name="TextBox 180"/>
          <p:cNvSpPr txBox="1"/>
          <p:nvPr/>
        </p:nvSpPr>
        <p:spPr>
          <a:xfrm>
            <a:off x="12899684" y="9000725"/>
            <a:ext cx="1855204" cy="698798"/>
          </a:xfrm>
          <a:prstGeom prst="rect">
            <a:avLst/>
          </a:prstGeom>
        </p:spPr>
        <p:txBody>
          <a:bodyPr lIns="0" tIns="0" rIns="0" bIns="0" rtlCol="0" anchor="t">
            <a:spAutoFit/>
          </a:bodyPr>
          <a:lstStyle/>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Final Proposal Submission</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Compliance Matrix</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Final Orals Package (If Required)</a:t>
            </a:r>
          </a:p>
        </p:txBody>
      </p:sp>
      <p:sp>
        <p:nvSpPr>
          <p:cNvPr id="181" name="TextBox 181"/>
          <p:cNvSpPr txBox="1"/>
          <p:nvPr/>
        </p:nvSpPr>
        <p:spPr>
          <a:xfrm>
            <a:off x="14876746" y="9000725"/>
            <a:ext cx="1742539" cy="881908"/>
          </a:xfrm>
          <a:prstGeom prst="rect">
            <a:avLst/>
          </a:prstGeom>
        </p:spPr>
        <p:txBody>
          <a:bodyPr lIns="0" tIns="0" rIns="0" bIns="0" rtlCol="0" anchor="t">
            <a:spAutoFit/>
          </a:bodyPr>
          <a:lstStyle/>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FPR Submission</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Contract Award</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Win/Loss Analysis</a:t>
            </a:r>
          </a:p>
          <a:p>
            <a:pPr marL="215899" lvl="1" indent="-107950" algn="l">
              <a:lnSpc>
                <a:spcPts val="1399"/>
              </a:lnSpc>
              <a:buFont typeface="Arial"/>
              <a:buChar char="•"/>
            </a:pPr>
            <a:r>
              <a:rPr lang="en-US" sz="999" b="1" dirty="0">
                <a:solidFill>
                  <a:srgbClr val="FFFFFF"/>
                </a:solidFill>
                <a:latin typeface="Times New Roman" panose="02020603050405020304" pitchFamily="18" charset="0"/>
                <a:ea typeface="Arial Bold"/>
                <a:cs typeface="Times New Roman" panose="02020603050405020304" pitchFamily="18" charset="0"/>
                <a:sym typeface="Arial Bold"/>
              </a:rPr>
              <a:t>Process Improvements</a:t>
            </a:r>
          </a:p>
          <a:p>
            <a:pPr algn="l">
              <a:lnSpc>
                <a:spcPts val="1399"/>
              </a:lnSpc>
            </a:pPr>
            <a:endParaRPr lang="en-US" sz="999" b="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182" name="AutoShape 182"/>
          <p:cNvSpPr/>
          <p:nvPr/>
        </p:nvSpPr>
        <p:spPr>
          <a:xfrm>
            <a:off x="5333500" y="5833844"/>
            <a:ext cx="0" cy="2864984"/>
          </a:xfrm>
          <a:prstGeom prst="line">
            <a:avLst/>
          </a:prstGeom>
          <a:ln w="142875" cap="flat">
            <a:solidFill>
              <a:srgbClr val="FFC60B"/>
            </a:solidFill>
            <a:prstDash val="solid"/>
            <a:headEnd type="none" w="sm" len="sm"/>
            <a:tailEnd type="triangle" w="lg" len="med"/>
          </a:ln>
        </p:spPr>
        <p:txBody>
          <a:bodyPr/>
          <a:lstStyle/>
          <a:p>
            <a:endParaRPr lang="en-US"/>
          </a:p>
        </p:txBody>
      </p:sp>
      <p:sp>
        <p:nvSpPr>
          <p:cNvPr id="183" name="AutoShape 183"/>
          <p:cNvSpPr/>
          <p:nvPr/>
        </p:nvSpPr>
        <p:spPr>
          <a:xfrm flipH="1">
            <a:off x="5334817" y="3847161"/>
            <a:ext cx="2334" cy="1991362"/>
          </a:xfrm>
          <a:prstGeom prst="line">
            <a:avLst/>
          </a:prstGeom>
          <a:ln w="142875" cap="flat">
            <a:solidFill>
              <a:srgbClr val="FFC60B"/>
            </a:solidFill>
            <a:prstDash val="solid"/>
            <a:headEnd type="none" w="sm" len="sm"/>
            <a:tailEnd type="none" w="sm" len="sm"/>
          </a:ln>
        </p:spPr>
        <p:txBody>
          <a:bodyPr/>
          <a:lstStyle/>
          <a:p>
            <a:endParaRPr lang="en-US"/>
          </a:p>
        </p:txBody>
      </p:sp>
      <p:sp>
        <p:nvSpPr>
          <p:cNvPr id="184" name="AutoShape 184"/>
          <p:cNvSpPr/>
          <p:nvPr/>
        </p:nvSpPr>
        <p:spPr>
          <a:xfrm>
            <a:off x="7464477" y="5833844"/>
            <a:ext cx="0" cy="2864984"/>
          </a:xfrm>
          <a:prstGeom prst="line">
            <a:avLst/>
          </a:prstGeom>
          <a:ln w="142875" cap="flat">
            <a:solidFill>
              <a:srgbClr val="FFC60B"/>
            </a:solidFill>
            <a:prstDash val="solid"/>
            <a:headEnd type="none" w="sm" len="sm"/>
            <a:tailEnd type="triangle" w="lg" len="med"/>
          </a:ln>
        </p:spPr>
        <p:txBody>
          <a:bodyPr/>
          <a:lstStyle/>
          <a:p>
            <a:endParaRPr lang="en-US"/>
          </a:p>
        </p:txBody>
      </p:sp>
      <p:sp>
        <p:nvSpPr>
          <p:cNvPr id="185" name="AutoShape 185"/>
          <p:cNvSpPr/>
          <p:nvPr/>
        </p:nvSpPr>
        <p:spPr>
          <a:xfrm flipH="1">
            <a:off x="9554042" y="3843198"/>
            <a:ext cx="5433" cy="1995324"/>
          </a:xfrm>
          <a:prstGeom prst="line">
            <a:avLst/>
          </a:prstGeom>
          <a:ln w="142875" cap="flat">
            <a:solidFill>
              <a:srgbClr val="FFC60B"/>
            </a:solidFill>
            <a:prstDash val="solid"/>
            <a:headEnd type="none" w="sm" len="sm"/>
            <a:tailEnd type="none" w="sm" len="sm"/>
          </a:ln>
        </p:spPr>
        <p:txBody>
          <a:bodyPr/>
          <a:lstStyle/>
          <a:p>
            <a:endParaRPr lang="en-US"/>
          </a:p>
        </p:txBody>
      </p:sp>
      <p:sp>
        <p:nvSpPr>
          <p:cNvPr id="186" name="AutoShape 186"/>
          <p:cNvSpPr/>
          <p:nvPr/>
        </p:nvSpPr>
        <p:spPr>
          <a:xfrm>
            <a:off x="9556758" y="5833844"/>
            <a:ext cx="0" cy="2864984"/>
          </a:xfrm>
          <a:prstGeom prst="line">
            <a:avLst/>
          </a:prstGeom>
          <a:ln w="142875" cap="flat">
            <a:solidFill>
              <a:srgbClr val="FFC60B"/>
            </a:solidFill>
            <a:prstDash val="solid"/>
            <a:headEnd type="none" w="sm" len="sm"/>
            <a:tailEnd type="triangle" w="lg" len="med"/>
          </a:ln>
        </p:spPr>
        <p:txBody>
          <a:bodyPr/>
          <a:lstStyle/>
          <a:p>
            <a:endParaRPr lang="en-US"/>
          </a:p>
        </p:txBody>
      </p:sp>
      <p:sp>
        <p:nvSpPr>
          <p:cNvPr id="187" name="AutoShape 187"/>
          <p:cNvSpPr/>
          <p:nvPr/>
        </p:nvSpPr>
        <p:spPr>
          <a:xfrm>
            <a:off x="11621260" y="5786061"/>
            <a:ext cx="0" cy="2864984"/>
          </a:xfrm>
          <a:prstGeom prst="line">
            <a:avLst/>
          </a:prstGeom>
          <a:ln w="142875" cap="flat">
            <a:solidFill>
              <a:srgbClr val="FFC60B"/>
            </a:solidFill>
            <a:prstDash val="solid"/>
            <a:headEnd type="none" w="sm" len="sm"/>
            <a:tailEnd type="triangle" w="lg" len="med"/>
          </a:ln>
        </p:spPr>
        <p:txBody>
          <a:bodyPr/>
          <a:lstStyle/>
          <a:p>
            <a:endParaRPr lang="en-US"/>
          </a:p>
        </p:txBody>
      </p:sp>
      <p:sp>
        <p:nvSpPr>
          <p:cNvPr id="188" name="AutoShape 188"/>
          <p:cNvSpPr/>
          <p:nvPr/>
        </p:nvSpPr>
        <p:spPr>
          <a:xfrm>
            <a:off x="11614759" y="3843198"/>
            <a:ext cx="6501" cy="1942862"/>
          </a:xfrm>
          <a:prstGeom prst="line">
            <a:avLst/>
          </a:prstGeom>
          <a:ln w="142875" cap="flat">
            <a:solidFill>
              <a:srgbClr val="FFC60B"/>
            </a:solidFill>
            <a:prstDash val="solid"/>
            <a:headEnd type="none" w="sm" len="sm"/>
            <a:tailEnd type="none" w="sm" len="sm"/>
          </a:ln>
        </p:spPr>
        <p:txBody>
          <a:bodyPr/>
          <a:lstStyle/>
          <a:p>
            <a:endParaRPr lang="en-US"/>
          </a:p>
        </p:txBody>
      </p:sp>
      <p:sp>
        <p:nvSpPr>
          <p:cNvPr id="189" name="AutoShape 189"/>
          <p:cNvSpPr/>
          <p:nvPr/>
        </p:nvSpPr>
        <p:spPr>
          <a:xfrm>
            <a:off x="13673751" y="5798612"/>
            <a:ext cx="0" cy="2864984"/>
          </a:xfrm>
          <a:prstGeom prst="line">
            <a:avLst/>
          </a:prstGeom>
          <a:ln w="142875" cap="flat">
            <a:solidFill>
              <a:srgbClr val="FFC60B"/>
            </a:solidFill>
            <a:prstDash val="solid"/>
            <a:headEnd type="none" w="sm" len="sm"/>
            <a:tailEnd type="triangle" w="lg" len="med"/>
          </a:ln>
        </p:spPr>
        <p:txBody>
          <a:bodyPr/>
          <a:lstStyle/>
          <a:p>
            <a:endParaRPr lang="en-US"/>
          </a:p>
        </p:txBody>
      </p:sp>
      <p:sp>
        <p:nvSpPr>
          <p:cNvPr id="190" name="AutoShape 190"/>
          <p:cNvSpPr/>
          <p:nvPr/>
        </p:nvSpPr>
        <p:spPr>
          <a:xfrm>
            <a:off x="13673751" y="3829381"/>
            <a:ext cx="0" cy="2009142"/>
          </a:xfrm>
          <a:prstGeom prst="line">
            <a:avLst/>
          </a:prstGeom>
          <a:ln w="142875" cap="flat">
            <a:solidFill>
              <a:srgbClr val="FFC60B"/>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807685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4154227" y="1361271"/>
            <a:ext cx="4768076" cy="1770422"/>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3092448" y="1663918"/>
            <a:ext cx="3675689" cy="884486"/>
            <a:chOff x="0" y="0"/>
            <a:chExt cx="2902779" cy="698500"/>
          </a:xfrm>
        </p:grpSpPr>
        <p:sp>
          <p:nvSpPr>
            <p:cNvPr id="7" name="Freeform 7"/>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6083224" y="771052"/>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0" name="TextBox 10"/>
          <p:cNvSpPr txBox="1"/>
          <p:nvPr/>
        </p:nvSpPr>
        <p:spPr>
          <a:xfrm>
            <a:off x="981565" y="262124"/>
            <a:ext cx="5054524" cy="1316451"/>
          </a:xfrm>
          <a:prstGeom prst="rect">
            <a:avLst/>
          </a:prstGeom>
        </p:spPr>
        <p:txBody>
          <a:bodyPr lIns="0" tIns="0" rIns="0" bIns="0" rtlCol="0" anchor="t">
            <a:spAutoFit/>
          </a:bodyPr>
          <a:lstStyle/>
          <a:p>
            <a:pPr algn="l">
              <a:lnSpc>
                <a:spcPts val="11950"/>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BONUS PLANS</a:t>
            </a:r>
          </a:p>
        </p:txBody>
      </p:sp>
      <p:grpSp>
        <p:nvGrpSpPr>
          <p:cNvPr id="11" name="Group 11"/>
          <p:cNvGrpSpPr/>
          <p:nvPr/>
        </p:nvGrpSpPr>
        <p:grpSpPr>
          <a:xfrm>
            <a:off x="1028700" y="2623094"/>
            <a:ext cx="15608308" cy="1024842"/>
            <a:chOff x="0" y="0"/>
            <a:chExt cx="1068014" cy="70126"/>
          </a:xfrm>
        </p:grpSpPr>
        <p:sp>
          <p:nvSpPr>
            <p:cNvPr id="12" name="Freeform 12"/>
            <p:cNvSpPr/>
            <p:nvPr/>
          </p:nvSpPr>
          <p:spPr>
            <a:xfrm>
              <a:off x="0" y="0"/>
              <a:ext cx="1068014" cy="70126"/>
            </a:xfrm>
            <a:custGeom>
              <a:avLst/>
              <a:gdLst/>
              <a:ahLst/>
              <a:cxnLst/>
              <a:rect l="l" t="t" r="r" b="b"/>
              <a:pathLst>
                <a:path w="1068014" h="70126">
                  <a:moveTo>
                    <a:pt x="13888" y="0"/>
                  </a:moveTo>
                  <a:lnTo>
                    <a:pt x="1054126" y="0"/>
                  </a:lnTo>
                  <a:cubicBezTo>
                    <a:pt x="1061796" y="0"/>
                    <a:pt x="1068014" y="6218"/>
                    <a:pt x="1068014" y="13888"/>
                  </a:cubicBezTo>
                  <a:lnTo>
                    <a:pt x="1068014" y="56237"/>
                  </a:lnTo>
                  <a:cubicBezTo>
                    <a:pt x="1068014" y="63908"/>
                    <a:pt x="1061796" y="70126"/>
                    <a:pt x="1054126" y="70126"/>
                  </a:cubicBezTo>
                  <a:lnTo>
                    <a:pt x="13888" y="70126"/>
                  </a:lnTo>
                  <a:cubicBezTo>
                    <a:pt x="6218" y="70126"/>
                    <a:pt x="0" y="63908"/>
                    <a:pt x="0" y="56237"/>
                  </a:cubicBezTo>
                  <a:lnTo>
                    <a:pt x="0" y="13888"/>
                  </a:lnTo>
                  <a:cubicBezTo>
                    <a:pt x="0" y="6218"/>
                    <a:pt x="6218" y="0"/>
                    <a:pt x="13888"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3" name="TextBox 13"/>
            <p:cNvSpPr txBox="1"/>
            <p:nvPr/>
          </p:nvSpPr>
          <p:spPr>
            <a:xfrm>
              <a:off x="0" y="-38100"/>
              <a:ext cx="1068014" cy="108226"/>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028700" y="3824973"/>
            <a:ext cx="7650088" cy="1915612"/>
            <a:chOff x="0" y="0"/>
            <a:chExt cx="523465" cy="131078"/>
          </a:xfrm>
        </p:grpSpPr>
        <p:sp>
          <p:nvSpPr>
            <p:cNvPr id="15" name="Freeform 15"/>
            <p:cNvSpPr/>
            <p:nvPr/>
          </p:nvSpPr>
          <p:spPr>
            <a:xfrm>
              <a:off x="0" y="0"/>
              <a:ext cx="523465" cy="131078"/>
            </a:xfrm>
            <a:custGeom>
              <a:avLst/>
              <a:gdLst/>
              <a:ahLst/>
              <a:cxnLst/>
              <a:rect l="l" t="t" r="r" b="b"/>
              <a:pathLst>
                <a:path w="523465" h="131078">
                  <a:moveTo>
                    <a:pt x="28336" y="0"/>
                  </a:moveTo>
                  <a:lnTo>
                    <a:pt x="495129" y="0"/>
                  </a:lnTo>
                  <a:cubicBezTo>
                    <a:pt x="502644" y="0"/>
                    <a:pt x="509851" y="2985"/>
                    <a:pt x="515165" y="8299"/>
                  </a:cubicBezTo>
                  <a:cubicBezTo>
                    <a:pt x="520480" y="13614"/>
                    <a:pt x="523465" y="20821"/>
                    <a:pt x="523465" y="28336"/>
                  </a:cubicBezTo>
                  <a:lnTo>
                    <a:pt x="523465" y="102742"/>
                  </a:lnTo>
                  <a:cubicBezTo>
                    <a:pt x="523465" y="118391"/>
                    <a:pt x="510778" y="131078"/>
                    <a:pt x="495129" y="131078"/>
                  </a:cubicBezTo>
                  <a:lnTo>
                    <a:pt x="28336" y="131078"/>
                  </a:lnTo>
                  <a:cubicBezTo>
                    <a:pt x="12687" y="131078"/>
                    <a:pt x="0" y="118391"/>
                    <a:pt x="0" y="102742"/>
                  </a:cubicBezTo>
                  <a:lnTo>
                    <a:pt x="0" y="28336"/>
                  </a:lnTo>
                  <a:cubicBezTo>
                    <a:pt x="0" y="12687"/>
                    <a:pt x="12687" y="0"/>
                    <a:pt x="2833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6" name="TextBox 16"/>
            <p:cNvSpPr txBox="1"/>
            <p:nvPr/>
          </p:nvSpPr>
          <p:spPr>
            <a:xfrm>
              <a:off x="0" y="-38100"/>
              <a:ext cx="523465" cy="169178"/>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9106685" y="3824973"/>
            <a:ext cx="7650088" cy="1945996"/>
            <a:chOff x="0" y="0"/>
            <a:chExt cx="523465" cy="133157"/>
          </a:xfrm>
        </p:grpSpPr>
        <p:sp>
          <p:nvSpPr>
            <p:cNvPr id="18" name="Freeform 18"/>
            <p:cNvSpPr/>
            <p:nvPr/>
          </p:nvSpPr>
          <p:spPr>
            <a:xfrm>
              <a:off x="0" y="0"/>
              <a:ext cx="523465" cy="133157"/>
            </a:xfrm>
            <a:custGeom>
              <a:avLst/>
              <a:gdLst/>
              <a:ahLst/>
              <a:cxnLst/>
              <a:rect l="l" t="t" r="r" b="b"/>
              <a:pathLst>
                <a:path w="523465" h="133157">
                  <a:moveTo>
                    <a:pt x="28336" y="0"/>
                  </a:moveTo>
                  <a:lnTo>
                    <a:pt x="495129" y="0"/>
                  </a:lnTo>
                  <a:cubicBezTo>
                    <a:pt x="502644" y="0"/>
                    <a:pt x="509851" y="2985"/>
                    <a:pt x="515165" y="8299"/>
                  </a:cubicBezTo>
                  <a:cubicBezTo>
                    <a:pt x="520480" y="13614"/>
                    <a:pt x="523465" y="20821"/>
                    <a:pt x="523465" y="28336"/>
                  </a:cubicBezTo>
                  <a:lnTo>
                    <a:pt x="523465" y="104821"/>
                  </a:lnTo>
                  <a:cubicBezTo>
                    <a:pt x="523465" y="112336"/>
                    <a:pt x="520480" y="119543"/>
                    <a:pt x="515165" y="124857"/>
                  </a:cubicBezTo>
                  <a:cubicBezTo>
                    <a:pt x="509851" y="130171"/>
                    <a:pt x="502644" y="133157"/>
                    <a:pt x="495129" y="133157"/>
                  </a:cubicBezTo>
                  <a:lnTo>
                    <a:pt x="28336" y="133157"/>
                  </a:lnTo>
                  <a:cubicBezTo>
                    <a:pt x="12687" y="133157"/>
                    <a:pt x="0" y="120470"/>
                    <a:pt x="0" y="104821"/>
                  </a:cubicBezTo>
                  <a:lnTo>
                    <a:pt x="0" y="28336"/>
                  </a:lnTo>
                  <a:cubicBezTo>
                    <a:pt x="0" y="12687"/>
                    <a:pt x="12687" y="0"/>
                    <a:pt x="2833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9" name="TextBox 19"/>
            <p:cNvSpPr txBox="1"/>
            <p:nvPr/>
          </p:nvSpPr>
          <p:spPr>
            <a:xfrm>
              <a:off x="0" y="-38100"/>
              <a:ext cx="523465" cy="171257"/>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1915652" y="2851091"/>
            <a:ext cx="13834403" cy="504751"/>
          </a:xfrm>
          <a:prstGeom prst="rect">
            <a:avLst/>
          </a:prstGeom>
        </p:spPr>
        <p:txBody>
          <a:bodyPr lIns="0" tIns="0" rIns="0" bIns="0" rtlCol="0" anchor="t">
            <a:spAutoFit/>
          </a:bodyPr>
          <a:lstStyle/>
          <a:p>
            <a:pPr algn="ctr">
              <a:lnSpc>
                <a:spcPts val="3920"/>
              </a:lnSpc>
            </a:pPr>
            <a:r>
              <a:rPr lang="en-US" sz="3266" spc="-32">
                <a:solidFill>
                  <a:srgbClr val="FFFFFF"/>
                </a:solidFill>
                <a:latin typeface="Open Sauce"/>
                <a:ea typeface="Open Sauce"/>
                <a:cs typeface="Open Sauce"/>
                <a:sym typeface="Open Sauce"/>
              </a:rPr>
              <a:t>There are multiple types of Bonus plans in play​</a:t>
            </a:r>
          </a:p>
        </p:txBody>
      </p:sp>
      <p:sp>
        <p:nvSpPr>
          <p:cNvPr id="21" name="TextBox 21"/>
          <p:cNvSpPr txBox="1"/>
          <p:nvPr/>
        </p:nvSpPr>
        <p:spPr>
          <a:xfrm>
            <a:off x="1424978" y="4002321"/>
            <a:ext cx="6948115" cy="1630735"/>
          </a:xfrm>
          <a:prstGeom prst="rect">
            <a:avLst/>
          </a:prstGeom>
        </p:spPr>
        <p:txBody>
          <a:bodyPr lIns="0" tIns="0" rIns="0" bIns="0" rtlCol="0" anchor="t">
            <a:spAutoFit/>
          </a:bodyPr>
          <a:lstStyle/>
          <a:p>
            <a:pPr algn="l">
              <a:lnSpc>
                <a:spcPts val="2199"/>
              </a:lnSpc>
            </a:pPr>
            <a:r>
              <a:rPr lang="en-US" sz="1832" spc="-18">
                <a:solidFill>
                  <a:srgbClr val="FFFFFF"/>
                </a:solidFill>
                <a:latin typeface="Open Sauce"/>
                <a:ea typeface="Open Sauce"/>
                <a:cs typeface="Open Sauce"/>
                <a:sym typeface="Open Sauce"/>
              </a:rPr>
              <a:t>A pool of money is set-aside after a win to be distributed to the BD/Capture Lead(s), Proposal/Pricing Team members, and major contributors to the win. Different pool sizes are created based on the amount of the Aretum TCV, the percentage of Direct Labor being retained by Aretum versus being subcontracted, and the project profitability. ​</a:t>
            </a:r>
          </a:p>
        </p:txBody>
      </p:sp>
      <p:sp>
        <p:nvSpPr>
          <p:cNvPr id="22" name="TextBox 22"/>
          <p:cNvSpPr txBox="1"/>
          <p:nvPr/>
        </p:nvSpPr>
        <p:spPr>
          <a:xfrm>
            <a:off x="9502963" y="4210394"/>
            <a:ext cx="6857531" cy="1083982"/>
          </a:xfrm>
          <a:prstGeom prst="rect">
            <a:avLst/>
          </a:prstGeom>
        </p:spPr>
        <p:txBody>
          <a:bodyPr lIns="0" tIns="0" rIns="0" bIns="0" rtlCol="0" anchor="t">
            <a:spAutoFit/>
          </a:bodyPr>
          <a:lstStyle/>
          <a:p>
            <a:pPr algn="l">
              <a:lnSpc>
                <a:spcPts val="2199"/>
              </a:lnSpc>
            </a:pPr>
            <a:r>
              <a:rPr lang="en-US" sz="1832" spc="-18">
                <a:solidFill>
                  <a:srgbClr val="FFFFFF"/>
                </a:solidFill>
                <a:latin typeface="Open Sauce"/>
                <a:ea typeface="Open Sauce"/>
                <a:cs typeface="Open Sauce"/>
                <a:sym typeface="Open Sauce"/>
              </a:rPr>
              <a:t>BD/Capture Leads are incentivized through the Business Development Capture Plan for picking the right opportunities that match Aretum’s competencies, performing capture, co-leading the bid, taking the bid to submission, and winning.​</a:t>
            </a:r>
          </a:p>
        </p:txBody>
      </p:sp>
      <p:sp>
        <p:nvSpPr>
          <p:cNvPr id="23" name="AutoShape 23"/>
          <p:cNvSpPr/>
          <p:nvPr/>
        </p:nvSpPr>
        <p:spPr>
          <a:xfrm>
            <a:off x="4874000" y="2612966"/>
            <a:ext cx="8077985" cy="0"/>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grpSp>
        <p:nvGrpSpPr>
          <p:cNvPr id="24" name="Group 24"/>
          <p:cNvGrpSpPr/>
          <p:nvPr/>
        </p:nvGrpSpPr>
        <p:grpSpPr>
          <a:xfrm>
            <a:off x="1028700" y="5974037"/>
            <a:ext cx="7650088" cy="1894669"/>
            <a:chOff x="0" y="0"/>
            <a:chExt cx="523465" cy="129645"/>
          </a:xfrm>
        </p:grpSpPr>
        <p:sp>
          <p:nvSpPr>
            <p:cNvPr id="25" name="Freeform 25"/>
            <p:cNvSpPr/>
            <p:nvPr/>
          </p:nvSpPr>
          <p:spPr>
            <a:xfrm>
              <a:off x="0" y="0"/>
              <a:ext cx="523465" cy="129645"/>
            </a:xfrm>
            <a:custGeom>
              <a:avLst/>
              <a:gdLst/>
              <a:ahLst/>
              <a:cxnLst/>
              <a:rect l="l" t="t" r="r" b="b"/>
              <a:pathLst>
                <a:path w="523465" h="129645">
                  <a:moveTo>
                    <a:pt x="28336" y="0"/>
                  </a:moveTo>
                  <a:lnTo>
                    <a:pt x="495129" y="0"/>
                  </a:lnTo>
                  <a:cubicBezTo>
                    <a:pt x="502644" y="0"/>
                    <a:pt x="509851" y="2985"/>
                    <a:pt x="515165" y="8299"/>
                  </a:cubicBezTo>
                  <a:cubicBezTo>
                    <a:pt x="520480" y="13614"/>
                    <a:pt x="523465" y="20821"/>
                    <a:pt x="523465" y="28336"/>
                  </a:cubicBezTo>
                  <a:lnTo>
                    <a:pt x="523465" y="101309"/>
                  </a:lnTo>
                  <a:cubicBezTo>
                    <a:pt x="523465" y="116958"/>
                    <a:pt x="510778" y="129645"/>
                    <a:pt x="495129" y="129645"/>
                  </a:cubicBezTo>
                  <a:lnTo>
                    <a:pt x="28336" y="129645"/>
                  </a:lnTo>
                  <a:cubicBezTo>
                    <a:pt x="12687" y="129645"/>
                    <a:pt x="0" y="116958"/>
                    <a:pt x="0" y="101309"/>
                  </a:cubicBezTo>
                  <a:lnTo>
                    <a:pt x="0" y="28336"/>
                  </a:lnTo>
                  <a:cubicBezTo>
                    <a:pt x="0" y="12687"/>
                    <a:pt x="12687" y="0"/>
                    <a:pt x="2833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6" name="TextBox 26"/>
            <p:cNvSpPr txBox="1"/>
            <p:nvPr/>
          </p:nvSpPr>
          <p:spPr>
            <a:xfrm>
              <a:off x="0" y="-38100"/>
              <a:ext cx="523465" cy="167745"/>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9106685" y="5974037"/>
            <a:ext cx="7650088" cy="1894669"/>
            <a:chOff x="0" y="0"/>
            <a:chExt cx="523465" cy="129645"/>
          </a:xfrm>
        </p:grpSpPr>
        <p:sp>
          <p:nvSpPr>
            <p:cNvPr id="28" name="Freeform 28"/>
            <p:cNvSpPr/>
            <p:nvPr/>
          </p:nvSpPr>
          <p:spPr>
            <a:xfrm>
              <a:off x="0" y="0"/>
              <a:ext cx="523465" cy="129645"/>
            </a:xfrm>
            <a:custGeom>
              <a:avLst/>
              <a:gdLst/>
              <a:ahLst/>
              <a:cxnLst/>
              <a:rect l="l" t="t" r="r" b="b"/>
              <a:pathLst>
                <a:path w="523465" h="129645">
                  <a:moveTo>
                    <a:pt x="28336" y="0"/>
                  </a:moveTo>
                  <a:lnTo>
                    <a:pt x="495129" y="0"/>
                  </a:lnTo>
                  <a:cubicBezTo>
                    <a:pt x="502644" y="0"/>
                    <a:pt x="509851" y="2985"/>
                    <a:pt x="515165" y="8299"/>
                  </a:cubicBezTo>
                  <a:cubicBezTo>
                    <a:pt x="520480" y="13614"/>
                    <a:pt x="523465" y="20821"/>
                    <a:pt x="523465" y="28336"/>
                  </a:cubicBezTo>
                  <a:lnTo>
                    <a:pt x="523465" y="101309"/>
                  </a:lnTo>
                  <a:cubicBezTo>
                    <a:pt x="523465" y="116958"/>
                    <a:pt x="510778" y="129645"/>
                    <a:pt x="495129" y="129645"/>
                  </a:cubicBezTo>
                  <a:lnTo>
                    <a:pt x="28336" y="129645"/>
                  </a:lnTo>
                  <a:cubicBezTo>
                    <a:pt x="12687" y="129645"/>
                    <a:pt x="0" y="116958"/>
                    <a:pt x="0" y="101309"/>
                  </a:cubicBezTo>
                  <a:lnTo>
                    <a:pt x="0" y="28336"/>
                  </a:lnTo>
                  <a:cubicBezTo>
                    <a:pt x="0" y="12687"/>
                    <a:pt x="12687" y="0"/>
                    <a:pt x="2833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9" name="TextBox 29"/>
            <p:cNvSpPr txBox="1"/>
            <p:nvPr/>
          </p:nvSpPr>
          <p:spPr>
            <a:xfrm>
              <a:off x="0" y="-38100"/>
              <a:ext cx="523465" cy="16774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1470271" y="6388953"/>
            <a:ext cx="6857531" cy="1083982"/>
          </a:xfrm>
          <a:prstGeom prst="rect">
            <a:avLst/>
          </a:prstGeom>
        </p:spPr>
        <p:txBody>
          <a:bodyPr lIns="0" tIns="0" rIns="0" bIns="0" rtlCol="0" anchor="t">
            <a:spAutoFit/>
          </a:bodyPr>
          <a:lstStyle/>
          <a:p>
            <a:pPr algn="l">
              <a:lnSpc>
                <a:spcPts val="2199"/>
              </a:lnSpc>
            </a:pPr>
            <a:r>
              <a:rPr lang="en-US" sz="1832" spc="-18">
                <a:solidFill>
                  <a:srgbClr val="FFFFFF"/>
                </a:solidFill>
                <a:latin typeface="Open Sauce"/>
                <a:ea typeface="Open Sauce"/>
                <a:cs typeface="Open Sauce"/>
                <a:sym typeface="Open Sauce"/>
              </a:rPr>
              <a:t>Operational Leads who have growth targets are incentivized through a bonus plan that includes contributions and leadership of organic growth, adjacent growth and recompete wins (in addition to their operational goals). ​</a:t>
            </a:r>
          </a:p>
        </p:txBody>
      </p:sp>
      <p:sp>
        <p:nvSpPr>
          <p:cNvPr id="31" name="TextBox 31"/>
          <p:cNvSpPr txBox="1"/>
          <p:nvPr/>
        </p:nvSpPr>
        <p:spPr>
          <a:xfrm>
            <a:off x="9502963" y="6384144"/>
            <a:ext cx="6857531" cy="1083982"/>
          </a:xfrm>
          <a:prstGeom prst="rect">
            <a:avLst/>
          </a:prstGeom>
        </p:spPr>
        <p:txBody>
          <a:bodyPr lIns="0" tIns="0" rIns="0" bIns="0" rtlCol="0" anchor="t">
            <a:spAutoFit/>
          </a:bodyPr>
          <a:lstStyle/>
          <a:p>
            <a:pPr algn="l">
              <a:lnSpc>
                <a:spcPts val="2199"/>
              </a:lnSpc>
            </a:pPr>
            <a:r>
              <a:rPr lang="en-US" sz="1832" spc="-18">
                <a:solidFill>
                  <a:srgbClr val="FFFFFF"/>
                </a:solidFill>
                <a:latin typeface="Open Sauce"/>
                <a:ea typeface="Open Sauce"/>
                <a:cs typeface="Open Sauce"/>
                <a:sym typeface="Open Sauce"/>
              </a:rPr>
              <a:t>Key Contributors (Writers/SMEs) to growth and proposals are compensated out of the BD pool for wins based on contribution level (as long as they didn’t also get extended time paid for working on proposals)​</a:t>
            </a:r>
          </a:p>
        </p:txBody>
      </p:sp>
      <p:grpSp>
        <p:nvGrpSpPr>
          <p:cNvPr id="32" name="Group 32"/>
          <p:cNvGrpSpPr/>
          <p:nvPr/>
        </p:nvGrpSpPr>
        <p:grpSpPr>
          <a:xfrm>
            <a:off x="1028700" y="8111778"/>
            <a:ext cx="15728073" cy="1113380"/>
            <a:chOff x="0" y="0"/>
            <a:chExt cx="1076209" cy="76184"/>
          </a:xfrm>
        </p:grpSpPr>
        <p:sp>
          <p:nvSpPr>
            <p:cNvPr id="33" name="Freeform 33"/>
            <p:cNvSpPr/>
            <p:nvPr/>
          </p:nvSpPr>
          <p:spPr>
            <a:xfrm>
              <a:off x="0" y="0"/>
              <a:ext cx="1076209" cy="76184"/>
            </a:xfrm>
            <a:custGeom>
              <a:avLst/>
              <a:gdLst/>
              <a:ahLst/>
              <a:cxnLst/>
              <a:rect l="l" t="t" r="r" b="b"/>
              <a:pathLst>
                <a:path w="1076209" h="76184">
                  <a:moveTo>
                    <a:pt x="13783" y="0"/>
                  </a:moveTo>
                  <a:lnTo>
                    <a:pt x="1062427" y="0"/>
                  </a:lnTo>
                  <a:cubicBezTo>
                    <a:pt x="1070038" y="0"/>
                    <a:pt x="1076209" y="6171"/>
                    <a:pt x="1076209" y="13783"/>
                  </a:cubicBezTo>
                  <a:lnTo>
                    <a:pt x="1076209" y="62402"/>
                  </a:lnTo>
                  <a:cubicBezTo>
                    <a:pt x="1076209" y="66057"/>
                    <a:pt x="1074757" y="69563"/>
                    <a:pt x="1072172" y="72147"/>
                  </a:cubicBezTo>
                  <a:cubicBezTo>
                    <a:pt x="1069588" y="74732"/>
                    <a:pt x="1066082" y="76184"/>
                    <a:pt x="1062427" y="76184"/>
                  </a:cubicBezTo>
                  <a:lnTo>
                    <a:pt x="13783" y="76184"/>
                  </a:lnTo>
                  <a:cubicBezTo>
                    <a:pt x="10127" y="76184"/>
                    <a:pt x="6622" y="74732"/>
                    <a:pt x="4037" y="72147"/>
                  </a:cubicBezTo>
                  <a:cubicBezTo>
                    <a:pt x="1452" y="69563"/>
                    <a:pt x="0" y="66057"/>
                    <a:pt x="0" y="62402"/>
                  </a:cubicBezTo>
                  <a:lnTo>
                    <a:pt x="0" y="13783"/>
                  </a:lnTo>
                  <a:cubicBezTo>
                    <a:pt x="0" y="6171"/>
                    <a:pt x="6171" y="0"/>
                    <a:pt x="13783"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4" name="TextBox 34"/>
            <p:cNvSpPr txBox="1"/>
            <p:nvPr/>
          </p:nvSpPr>
          <p:spPr>
            <a:xfrm>
              <a:off x="0" y="-38100"/>
              <a:ext cx="1076209" cy="114284"/>
            </a:xfrm>
            <a:prstGeom prst="rect">
              <a:avLst/>
            </a:prstGeom>
          </p:spPr>
          <p:txBody>
            <a:bodyPr lIns="50800" tIns="50800" rIns="50800" bIns="50800" rtlCol="0" anchor="ctr"/>
            <a:lstStyle/>
            <a:p>
              <a:pPr algn="ctr">
                <a:lnSpc>
                  <a:spcPts val="2659"/>
                </a:lnSpc>
                <a:spcBef>
                  <a:spcPct val="0"/>
                </a:spcBef>
              </a:pPr>
              <a:endParaRPr/>
            </a:p>
          </p:txBody>
        </p:sp>
      </p:grpSp>
      <p:sp>
        <p:nvSpPr>
          <p:cNvPr id="35" name="TextBox 35"/>
          <p:cNvSpPr txBox="1"/>
          <p:nvPr/>
        </p:nvSpPr>
        <p:spPr>
          <a:xfrm>
            <a:off x="3281955" y="8394759"/>
            <a:ext cx="10945143" cy="537228"/>
          </a:xfrm>
          <a:prstGeom prst="rect">
            <a:avLst/>
          </a:prstGeom>
        </p:spPr>
        <p:txBody>
          <a:bodyPr lIns="0" tIns="0" rIns="0" bIns="0" rtlCol="0" anchor="t">
            <a:spAutoFit/>
          </a:bodyPr>
          <a:lstStyle/>
          <a:p>
            <a:pPr algn="ctr">
              <a:lnSpc>
                <a:spcPts val="2199"/>
              </a:lnSpc>
            </a:pPr>
            <a:r>
              <a:rPr lang="en-US" sz="1832" spc="-18">
                <a:solidFill>
                  <a:srgbClr val="FFFFFF"/>
                </a:solidFill>
                <a:latin typeface="Open Sauce"/>
                <a:ea typeface="Open Sauce"/>
                <a:cs typeface="Open Sauce"/>
                <a:sym typeface="Open Sauce"/>
              </a:rPr>
              <a:t>Executives and Managers do not get bonuses by each win but by meeting growth targets, and a variety of other goals at the individual, division and corporate level.​</a:t>
            </a:r>
          </a:p>
        </p:txBody>
      </p:sp>
      <p:sp>
        <p:nvSpPr>
          <p:cNvPr id="36" name="AutoShape 36"/>
          <p:cNvSpPr/>
          <p:nvPr/>
        </p:nvSpPr>
        <p:spPr>
          <a:xfrm flipV="1">
            <a:off x="4853744" y="5740585"/>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37" name="AutoShape 37"/>
          <p:cNvSpPr/>
          <p:nvPr/>
        </p:nvSpPr>
        <p:spPr>
          <a:xfrm flipV="1">
            <a:off x="12951985" y="5740585"/>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38" name="AutoShape 38"/>
          <p:cNvSpPr/>
          <p:nvPr/>
        </p:nvSpPr>
        <p:spPr>
          <a:xfrm>
            <a:off x="4853744" y="9225159"/>
            <a:ext cx="8077985" cy="0"/>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39" name="AutoShape 39"/>
          <p:cNvSpPr/>
          <p:nvPr/>
        </p:nvSpPr>
        <p:spPr>
          <a:xfrm flipV="1">
            <a:off x="4843616" y="7878326"/>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40" name="AutoShape 40"/>
          <p:cNvSpPr/>
          <p:nvPr/>
        </p:nvSpPr>
        <p:spPr>
          <a:xfrm flipV="1">
            <a:off x="12941857" y="7878326"/>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41" name="AutoShape 41"/>
          <p:cNvSpPr/>
          <p:nvPr/>
        </p:nvSpPr>
        <p:spPr>
          <a:xfrm flipV="1">
            <a:off x="4874000" y="3647936"/>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42" name="AutoShape 42"/>
          <p:cNvSpPr/>
          <p:nvPr/>
        </p:nvSpPr>
        <p:spPr>
          <a:xfrm flipV="1">
            <a:off x="12972241" y="3647936"/>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53852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p>
        </p:txBody>
      </p:sp>
      <p:grpSp>
        <p:nvGrpSpPr>
          <p:cNvPr id="3" name="Group 3"/>
          <p:cNvGrpSpPr/>
          <p:nvPr/>
        </p:nvGrpSpPr>
        <p:grpSpPr>
          <a:xfrm rot="-7210721">
            <a:off x="14496758" y="1153742"/>
            <a:ext cx="4400267" cy="1633851"/>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3967337" y="2181734"/>
            <a:ext cx="3675689" cy="884486"/>
            <a:chOff x="0" y="0"/>
            <a:chExt cx="2902779" cy="698500"/>
          </a:xfrm>
        </p:grpSpPr>
        <p:sp>
          <p:nvSpPr>
            <p:cNvPr id="7" name="Freeform 7"/>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6046807" y="514511"/>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p>
        </p:txBody>
      </p:sp>
      <p:sp>
        <p:nvSpPr>
          <p:cNvPr id="10" name="TextBox 10"/>
          <p:cNvSpPr txBox="1"/>
          <p:nvPr/>
        </p:nvSpPr>
        <p:spPr>
          <a:xfrm>
            <a:off x="1028700" y="-30105"/>
            <a:ext cx="5054524" cy="1316451"/>
          </a:xfrm>
          <a:prstGeom prst="rect">
            <a:avLst/>
          </a:prstGeom>
        </p:spPr>
        <p:txBody>
          <a:bodyPr lIns="0" tIns="0" rIns="0" bIns="0" rtlCol="0" anchor="t">
            <a:spAutoFit/>
          </a:bodyPr>
          <a:lstStyle/>
          <a:p>
            <a:pPr algn="l">
              <a:lnSpc>
                <a:spcPts val="11950"/>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BONUS PLANS</a:t>
            </a:r>
          </a:p>
        </p:txBody>
      </p:sp>
      <p:sp>
        <p:nvSpPr>
          <p:cNvPr id="11" name="AutoShape 11"/>
          <p:cNvSpPr/>
          <p:nvPr/>
        </p:nvSpPr>
        <p:spPr>
          <a:xfrm flipV="1">
            <a:off x="4874000" y="3395523"/>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12" name="AutoShape 12"/>
          <p:cNvSpPr/>
          <p:nvPr/>
        </p:nvSpPr>
        <p:spPr>
          <a:xfrm flipV="1">
            <a:off x="12972241" y="3395523"/>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grpSp>
        <p:nvGrpSpPr>
          <p:cNvPr id="13" name="Group 13"/>
          <p:cNvGrpSpPr/>
          <p:nvPr/>
        </p:nvGrpSpPr>
        <p:grpSpPr>
          <a:xfrm>
            <a:off x="1028700" y="2389731"/>
            <a:ext cx="15608308" cy="1024842"/>
            <a:chOff x="0" y="0"/>
            <a:chExt cx="1068014" cy="70126"/>
          </a:xfrm>
        </p:grpSpPr>
        <p:sp>
          <p:nvSpPr>
            <p:cNvPr id="14" name="Freeform 14"/>
            <p:cNvSpPr/>
            <p:nvPr/>
          </p:nvSpPr>
          <p:spPr>
            <a:xfrm>
              <a:off x="0" y="0"/>
              <a:ext cx="1068014" cy="70126"/>
            </a:xfrm>
            <a:custGeom>
              <a:avLst/>
              <a:gdLst/>
              <a:ahLst/>
              <a:cxnLst/>
              <a:rect l="l" t="t" r="r" b="b"/>
              <a:pathLst>
                <a:path w="1068014" h="70126">
                  <a:moveTo>
                    <a:pt x="13888" y="0"/>
                  </a:moveTo>
                  <a:lnTo>
                    <a:pt x="1054126" y="0"/>
                  </a:lnTo>
                  <a:cubicBezTo>
                    <a:pt x="1061796" y="0"/>
                    <a:pt x="1068014" y="6218"/>
                    <a:pt x="1068014" y="13888"/>
                  </a:cubicBezTo>
                  <a:lnTo>
                    <a:pt x="1068014" y="56237"/>
                  </a:lnTo>
                  <a:cubicBezTo>
                    <a:pt x="1068014" y="63908"/>
                    <a:pt x="1061796" y="70126"/>
                    <a:pt x="1054126" y="70126"/>
                  </a:cubicBezTo>
                  <a:lnTo>
                    <a:pt x="13888" y="70126"/>
                  </a:lnTo>
                  <a:cubicBezTo>
                    <a:pt x="6218" y="70126"/>
                    <a:pt x="0" y="63908"/>
                    <a:pt x="0" y="56237"/>
                  </a:cubicBezTo>
                  <a:lnTo>
                    <a:pt x="0" y="13888"/>
                  </a:lnTo>
                  <a:cubicBezTo>
                    <a:pt x="0" y="6218"/>
                    <a:pt x="6218" y="0"/>
                    <a:pt x="13888"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5" name="TextBox 15"/>
            <p:cNvSpPr txBox="1"/>
            <p:nvPr/>
          </p:nvSpPr>
          <p:spPr>
            <a:xfrm>
              <a:off x="0" y="-38100"/>
              <a:ext cx="1068014" cy="108226"/>
            </a:xfrm>
            <a:prstGeom prst="rect">
              <a:avLst/>
            </a:prstGeom>
          </p:spPr>
          <p:txBody>
            <a:bodyPr lIns="50800" tIns="50800" rIns="50800" bIns="50800" rtlCol="0" anchor="ctr"/>
            <a:lstStyle/>
            <a:p>
              <a:pPr algn="ctr">
                <a:lnSpc>
                  <a:spcPts val="2659"/>
                </a:lnSpc>
                <a:spcBef>
                  <a:spcPct val="0"/>
                </a:spcBef>
              </a:pPr>
              <a:endParaRPr/>
            </a:p>
          </p:txBody>
        </p:sp>
      </p:grpSp>
      <p:sp>
        <p:nvSpPr>
          <p:cNvPr id="16" name="AutoShape 16"/>
          <p:cNvSpPr/>
          <p:nvPr/>
        </p:nvSpPr>
        <p:spPr>
          <a:xfrm flipV="1">
            <a:off x="4814438" y="8411383"/>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17" name="AutoShape 17"/>
          <p:cNvSpPr/>
          <p:nvPr/>
        </p:nvSpPr>
        <p:spPr>
          <a:xfrm flipV="1">
            <a:off x="12912679" y="8411383"/>
            <a:ext cx="0" cy="233452"/>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grpSp>
        <p:nvGrpSpPr>
          <p:cNvPr id="18" name="Group 18"/>
          <p:cNvGrpSpPr/>
          <p:nvPr/>
        </p:nvGrpSpPr>
        <p:grpSpPr>
          <a:xfrm>
            <a:off x="1028700" y="3520838"/>
            <a:ext cx="15608308" cy="5032609"/>
            <a:chOff x="0" y="0"/>
            <a:chExt cx="1068014" cy="344361"/>
          </a:xfrm>
        </p:grpSpPr>
        <p:sp>
          <p:nvSpPr>
            <p:cNvPr id="19" name="Freeform 19"/>
            <p:cNvSpPr/>
            <p:nvPr/>
          </p:nvSpPr>
          <p:spPr>
            <a:xfrm>
              <a:off x="0" y="0"/>
              <a:ext cx="1068014" cy="344361"/>
            </a:xfrm>
            <a:custGeom>
              <a:avLst/>
              <a:gdLst/>
              <a:ahLst/>
              <a:cxnLst/>
              <a:rect l="l" t="t" r="r" b="b"/>
              <a:pathLst>
                <a:path w="1068014" h="344361">
                  <a:moveTo>
                    <a:pt x="13888" y="0"/>
                  </a:moveTo>
                  <a:lnTo>
                    <a:pt x="1054126" y="0"/>
                  </a:lnTo>
                  <a:cubicBezTo>
                    <a:pt x="1061796" y="0"/>
                    <a:pt x="1068014" y="6218"/>
                    <a:pt x="1068014" y="13888"/>
                  </a:cubicBezTo>
                  <a:lnTo>
                    <a:pt x="1068014" y="330473"/>
                  </a:lnTo>
                  <a:cubicBezTo>
                    <a:pt x="1068014" y="338143"/>
                    <a:pt x="1061796" y="344361"/>
                    <a:pt x="1054126" y="344361"/>
                  </a:cubicBezTo>
                  <a:lnTo>
                    <a:pt x="13888" y="344361"/>
                  </a:lnTo>
                  <a:cubicBezTo>
                    <a:pt x="6218" y="344361"/>
                    <a:pt x="0" y="338143"/>
                    <a:pt x="0" y="330473"/>
                  </a:cubicBezTo>
                  <a:lnTo>
                    <a:pt x="0" y="13888"/>
                  </a:lnTo>
                  <a:cubicBezTo>
                    <a:pt x="0" y="6218"/>
                    <a:pt x="6218" y="0"/>
                    <a:pt x="13888"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0" name="TextBox 20"/>
            <p:cNvSpPr txBox="1"/>
            <p:nvPr/>
          </p:nvSpPr>
          <p:spPr>
            <a:xfrm>
              <a:off x="0" y="-38100"/>
              <a:ext cx="1068014" cy="382461"/>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1915652" y="2522478"/>
            <a:ext cx="13834403" cy="678904"/>
          </a:xfrm>
          <a:prstGeom prst="rect">
            <a:avLst/>
          </a:prstGeom>
        </p:spPr>
        <p:txBody>
          <a:bodyPr lIns="0" tIns="0" rIns="0" bIns="0" rtlCol="0" anchor="t">
            <a:spAutoFit/>
          </a:bodyPr>
          <a:lstStyle/>
          <a:p>
            <a:pPr algn="ctr">
              <a:lnSpc>
                <a:spcPts val="5600"/>
              </a:lnSpc>
            </a:pPr>
            <a:r>
              <a:rPr lang="en-US" sz="4666" spc="-46" dirty="0">
                <a:solidFill>
                  <a:srgbClr val="FFFFFF"/>
                </a:solidFill>
                <a:latin typeface="Times New Roman" panose="02020603050405020304" pitchFamily="18" charset="0"/>
                <a:ea typeface="Arial"/>
                <a:cs typeface="Times New Roman" panose="02020603050405020304" pitchFamily="18" charset="0"/>
                <a:sym typeface="Arial"/>
              </a:rPr>
              <a:t> 7 Categories:​</a:t>
            </a:r>
          </a:p>
        </p:txBody>
      </p:sp>
      <p:sp>
        <p:nvSpPr>
          <p:cNvPr id="22" name="TextBox 22"/>
          <p:cNvSpPr txBox="1"/>
          <p:nvPr/>
        </p:nvSpPr>
        <p:spPr>
          <a:xfrm>
            <a:off x="1550353" y="3790900"/>
            <a:ext cx="14799790" cy="4910960"/>
          </a:xfrm>
          <a:prstGeom prst="rect">
            <a:avLst/>
          </a:prstGeom>
        </p:spPr>
        <p:txBody>
          <a:bodyPr lIns="0" tIns="0" rIns="0" bIns="0" rtlCol="0" anchor="t">
            <a:spAutoFit/>
          </a:bodyPr>
          <a:lstStyle/>
          <a:p>
            <a:pPr algn="l">
              <a:lnSpc>
                <a:spcPts val="2416"/>
              </a:lnSpc>
            </a:pP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1st Category earns 0.3% of </a:t>
            </a:r>
            <a:r>
              <a:rPr lang="en-US" sz="1932" b="1" spc="-19" dirty="0" err="1">
                <a:solidFill>
                  <a:srgbClr val="FFFFFF"/>
                </a:solidFill>
                <a:latin typeface="Times New Roman" panose="02020603050405020304" pitchFamily="18" charset="0"/>
                <a:ea typeface="Arial Bold"/>
                <a:cs typeface="Times New Roman" panose="02020603050405020304" pitchFamily="18" charset="0"/>
                <a:sym typeface="Arial Bold"/>
              </a:rPr>
              <a:t>Aretum</a:t>
            </a: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 TCV:​</a:t>
            </a:r>
          </a:p>
          <a:p>
            <a:pPr algn="l">
              <a:lnSpc>
                <a:spcPts val="2416"/>
              </a:lnSpc>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New Business + Prime Unrestricted + Greater than $25M TCV + &gt;60%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Direct Labor + Greater than 14% net profit​</a:t>
            </a:r>
          </a:p>
          <a:p>
            <a:pPr algn="l">
              <a:lnSpc>
                <a:spcPts val="2416"/>
              </a:lnSpc>
            </a:pP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2nd Category earns 0.225% of </a:t>
            </a:r>
            <a:r>
              <a:rPr lang="en-US" sz="1932" b="1" spc="-19" dirty="0" err="1">
                <a:solidFill>
                  <a:srgbClr val="FFFFFF"/>
                </a:solidFill>
                <a:latin typeface="Times New Roman" panose="02020603050405020304" pitchFamily="18" charset="0"/>
                <a:ea typeface="Arial Bold"/>
                <a:cs typeface="Times New Roman" panose="02020603050405020304" pitchFamily="18" charset="0"/>
                <a:sym typeface="Arial Bold"/>
              </a:rPr>
              <a:t>Aretum</a:t>
            </a: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 TCV: ​</a:t>
            </a:r>
          </a:p>
          <a:p>
            <a:pPr algn="l">
              <a:lnSpc>
                <a:spcPts val="2416"/>
              </a:lnSpc>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New Business + Prime Unrestricted + Greater than $25M TCV + &gt;50%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Direct Labor + Greater than 10% net profit​</a:t>
            </a:r>
          </a:p>
          <a:p>
            <a:pPr algn="l">
              <a:lnSpc>
                <a:spcPts val="2416"/>
              </a:lnSpc>
            </a:pP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3rd Category earns 0.15% of </a:t>
            </a:r>
            <a:r>
              <a:rPr lang="en-US" sz="1932" b="1" spc="-19" dirty="0" err="1">
                <a:solidFill>
                  <a:srgbClr val="FFFFFF"/>
                </a:solidFill>
                <a:latin typeface="Times New Roman" panose="02020603050405020304" pitchFamily="18" charset="0"/>
                <a:ea typeface="Arial Bold"/>
                <a:cs typeface="Times New Roman" panose="02020603050405020304" pitchFamily="18" charset="0"/>
                <a:sym typeface="Arial Bold"/>
              </a:rPr>
              <a:t>Aretum</a:t>
            </a: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 TCV: ​</a:t>
            </a:r>
          </a:p>
          <a:p>
            <a:pPr algn="l">
              <a:lnSpc>
                <a:spcPts val="2416"/>
              </a:lnSpc>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New Business + Prime Unrestricted or JV with greater than $25M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TCV + &gt;50%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Direct Labor for our portion of the work​</a:t>
            </a:r>
          </a:p>
          <a:p>
            <a:pPr algn="l">
              <a:lnSpc>
                <a:spcPts val="2416"/>
              </a:lnSpc>
            </a:pP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4th Category earns 0.1% of </a:t>
            </a:r>
            <a:r>
              <a:rPr lang="en-US" sz="1932" b="1" spc="-19" dirty="0" err="1">
                <a:solidFill>
                  <a:srgbClr val="FFFFFF"/>
                </a:solidFill>
                <a:latin typeface="Times New Roman" panose="02020603050405020304" pitchFamily="18" charset="0"/>
                <a:ea typeface="Arial Bold"/>
                <a:cs typeface="Times New Roman" panose="02020603050405020304" pitchFamily="18" charset="0"/>
                <a:sym typeface="Arial Bold"/>
              </a:rPr>
              <a:t>Aretum</a:t>
            </a: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 TCV: ​</a:t>
            </a:r>
          </a:p>
          <a:p>
            <a:pPr algn="l">
              <a:lnSpc>
                <a:spcPts val="2416"/>
              </a:lnSpc>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New Business + Prime Unrestricted or JV with greater than $15M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TCV + &gt;50%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Direct Labor for our portion of the work​</a:t>
            </a:r>
          </a:p>
          <a:p>
            <a:pPr algn="l">
              <a:lnSpc>
                <a:spcPts val="2416"/>
              </a:lnSpc>
            </a:pP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5th Category earns 0.05% of </a:t>
            </a:r>
            <a:r>
              <a:rPr lang="en-US" sz="1932" b="1" spc="-19" dirty="0" err="1">
                <a:solidFill>
                  <a:srgbClr val="FFFFFF"/>
                </a:solidFill>
                <a:latin typeface="Times New Roman" panose="02020603050405020304" pitchFamily="18" charset="0"/>
                <a:ea typeface="Arial Bold"/>
                <a:cs typeface="Times New Roman" panose="02020603050405020304" pitchFamily="18" charset="0"/>
                <a:sym typeface="Arial Bold"/>
              </a:rPr>
              <a:t>Aretum</a:t>
            </a: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 TCV: ​</a:t>
            </a:r>
          </a:p>
          <a:p>
            <a:pPr algn="l">
              <a:lnSpc>
                <a:spcPts val="2416"/>
              </a:lnSpc>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New Business + Prime Unrestricted or JV with greater than $10M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TCV + &gt;50%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Direct Labor for our portion of the work​</a:t>
            </a:r>
          </a:p>
          <a:p>
            <a:pPr algn="l">
              <a:lnSpc>
                <a:spcPts val="2416"/>
              </a:lnSpc>
            </a:pP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6th Category earns 0.05% of </a:t>
            </a:r>
            <a:r>
              <a:rPr lang="en-US" sz="1932" b="1" spc="-19" dirty="0" err="1">
                <a:solidFill>
                  <a:srgbClr val="FFFFFF"/>
                </a:solidFill>
                <a:latin typeface="Times New Roman" panose="02020603050405020304" pitchFamily="18" charset="0"/>
                <a:ea typeface="Arial Bold"/>
                <a:cs typeface="Times New Roman" panose="02020603050405020304" pitchFamily="18" charset="0"/>
                <a:sym typeface="Arial Bold"/>
              </a:rPr>
              <a:t>Aretum</a:t>
            </a: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 TCV:​</a:t>
            </a:r>
          </a:p>
          <a:p>
            <a:pPr algn="l">
              <a:lnSpc>
                <a:spcPts val="2416"/>
              </a:lnSpc>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Recompete or Directed Award or Follow-on Work + Prime Unrestricted or JV with greater than $5M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TCV + &gt;50%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Direct     </a:t>
            </a:r>
          </a:p>
          <a:p>
            <a:pPr algn="l">
              <a:lnSpc>
                <a:spcPts val="2416"/>
              </a:lnSpc>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Labor for our portion of the work – distributed to Operational PMs and Leads, not the BD team​</a:t>
            </a:r>
          </a:p>
          <a:p>
            <a:pPr algn="l">
              <a:lnSpc>
                <a:spcPts val="2416"/>
              </a:lnSpc>
            </a:pP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7th Category earns 0.025% of </a:t>
            </a:r>
            <a:r>
              <a:rPr lang="en-US" sz="1932" b="1" spc="-19" dirty="0" err="1">
                <a:solidFill>
                  <a:srgbClr val="FFFFFF"/>
                </a:solidFill>
                <a:latin typeface="Times New Roman" panose="02020603050405020304" pitchFamily="18" charset="0"/>
                <a:ea typeface="Arial Bold"/>
                <a:cs typeface="Times New Roman" panose="02020603050405020304" pitchFamily="18" charset="0"/>
                <a:sym typeface="Arial Bold"/>
              </a:rPr>
              <a:t>Aretum</a:t>
            </a: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 TCV:​</a:t>
            </a:r>
          </a:p>
          <a:p>
            <a:pPr algn="l">
              <a:lnSpc>
                <a:spcPts val="2416"/>
              </a:lnSpc>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New Business + Prime Unrestricted or JV with greater than $5M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TCV + &gt;50%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Direct Labor for our portion of the work​</a:t>
            </a:r>
          </a:p>
          <a:p>
            <a:pPr algn="l">
              <a:lnSpc>
                <a:spcPts val="2416"/>
              </a:lnSpc>
            </a:pPr>
            <a:endParaRPr lang="en-US" sz="1932" spc="-19" dirty="0">
              <a:solidFill>
                <a:srgbClr val="FFFFFF"/>
              </a:solidFill>
              <a:latin typeface="Times New Roman" panose="02020603050405020304" pitchFamily="18" charset="0"/>
              <a:ea typeface="Arial"/>
              <a:cs typeface="Times New Roman" panose="02020603050405020304" pitchFamily="18" charset="0"/>
              <a:sym typeface="Arial"/>
            </a:endParaRPr>
          </a:p>
        </p:txBody>
      </p:sp>
      <p:sp>
        <p:nvSpPr>
          <p:cNvPr id="23" name="AutoShape 23"/>
          <p:cNvSpPr/>
          <p:nvPr/>
        </p:nvSpPr>
        <p:spPr>
          <a:xfrm>
            <a:off x="4874000" y="2379603"/>
            <a:ext cx="8077985" cy="0"/>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grpSp>
        <p:nvGrpSpPr>
          <p:cNvPr id="24" name="Group 24"/>
          <p:cNvGrpSpPr/>
          <p:nvPr/>
        </p:nvGrpSpPr>
        <p:grpSpPr>
          <a:xfrm>
            <a:off x="1028700" y="8651934"/>
            <a:ext cx="15728073" cy="1113380"/>
            <a:chOff x="0" y="0"/>
            <a:chExt cx="1076209" cy="76184"/>
          </a:xfrm>
        </p:grpSpPr>
        <p:sp>
          <p:nvSpPr>
            <p:cNvPr id="25" name="Freeform 25"/>
            <p:cNvSpPr/>
            <p:nvPr/>
          </p:nvSpPr>
          <p:spPr>
            <a:xfrm>
              <a:off x="0" y="0"/>
              <a:ext cx="1076209" cy="76184"/>
            </a:xfrm>
            <a:custGeom>
              <a:avLst/>
              <a:gdLst/>
              <a:ahLst/>
              <a:cxnLst/>
              <a:rect l="l" t="t" r="r" b="b"/>
              <a:pathLst>
                <a:path w="1076209" h="76184">
                  <a:moveTo>
                    <a:pt x="13783" y="0"/>
                  </a:moveTo>
                  <a:lnTo>
                    <a:pt x="1062427" y="0"/>
                  </a:lnTo>
                  <a:cubicBezTo>
                    <a:pt x="1070038" y="0"/>
                    <a:pt x="1076209" y="6171"/>
                    <a:pt x="1076209" y="13783"/>
                  </a:cubicBezTo>
                  <a:lnTo>
                    <a:pt x="1076209" y="62402"/>
                  </a:lnTo>
                  <a:cubicBezTo>
                    <a:pt x="1076209" y="66057"/>
                    <a:pt x="1074757" y="69563"/>
                    <a:pt x="1072172" y="72147"/>
                  </a:cubicBezTo>
                  <a:cubicBezTo>
                    <a:pt x="1069588" y="74732"/>
                    <a:pt x="1066082" y="76184"/>
                    <a:pt x="1062427" y="76184"/>
                  </a:cubicBezTo>
                  <a:lnTo>
                    <a:pt x="13783" y="76184"/>
                  </a:lnTo>
                  <a:cubicBezTo>
                    <a:pt x="10127" y="76184"/>
                    <a:pt x="6622" y="74732"/>
                    <a:pt x="4037" y="72147"/>
                  </a:cubicBezTo>
                  <a:cubicBezTo>
                    <a:pt x="1452" y="69563"/>
                    <a:pt x="0" y="66057"/>
                    <a:pt x="0" y="62402"/>
                  </a:cubicBezTo>
                  <a:lnTo>
                    <a:pt x="0" y="13783"/>
                  </a:lnTo>
                  <a:cubicBezTo>
                    <a:pt x="0" y="6171"/>
                    <a:pt x="6171" y="0"/>
                    <a:pt x="13783"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6" name="TextBox 26"/>
            <p:cNvSpPr txBox="1"/>
            <p:nvPr/>
          </p:nvSpPr>
          <p:spPr>
            <a:xfrm>
              <a:off x="0" y="-38100"/>
              <a:ext cx="1076209" cy="114284"/>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27"/>
          <p:cNvSpPr txBox="1"/>
          <p:nvPr/>
        </p:nvSpPr>
        <p:spPr>
          <a:xfrm>
            <a:off x="5288495" y="8730560"/>
            <a:ext cx="7472746" cy="1181100"/>
          </a:xfrm>
          <a:prstGeom prst="rect">
            <a:avLst/>
          </a:prstGeom>
        </p:spPr>
        <p:txBody>
          <a:bodyPr lIns="0" tIns="0" rIns="0" bIns="0" rtlCol="0" anchor="t">
            <a:spAutoFit/>
          </a:bodyPr>
          <a:lstStyle/>
          <a:p>
            <a:pPr algn="ctr">
              <a:lnSpc>
                <a:spcPts val="2319"/>
              </a:lnSpc>
            </a:pPr>
            <a:r>
              <a:rPr lang="en-US" sz="1932" b="1" spc="-19" dirty="0">
                <a:solidFill>
                  <a:srgbClr val="FFFFFF"/>
                </a:solidFill>
                <a:latin typeface="Times New Roman" panose="02020603050405020304" pitchFamily="18" charset="0"/>
                <a:ea typeface="Arial Bold"/>
                <a:cs typeface="Times New Roman" panose="02020603050405020304" pitchFamily="18" charset="0"/>
                <a:sym typeface="Arial Bold"/>
              </a:rPr>
              <a:t>Smaller wins don’t earn a bonus. ​</a:t>
            </a:r>
          </a:p>
          <a:p>
            <a:pPr marL="417331" lvl="1" indent="-208665" algn="l">
              <a:lnSpc>
                <a:spcPts val="2319"/>
              </a:lnSpc>
              <a:buFont typeface="Arial"/>
              <a:buChar char="•"/>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No BD bonuses for anything less than $5M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TCV ​</a:t>
            </a:r>
          </a:p>
          <a:p>
            <a:pPr marL="417331" lvl="1" indent="-208665" algn="l">
              <a:lnSpc>
                <a:spcPts val="2319"/>
              </a:lnSpc>
              <a:buFont typeface="Arial"/>
              <a:buChar char="•"/>
            </a:pP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No BD bonuses for anything less than 50% </a:t>
            </a:r>
            <a:r>
              <a:rPr lang="en-US" sz="1932" spc="-19" dirty="0" err="1">
                <a:solidFill>
                  <a:srgbClr val="FFFFFF"/>
                </a:solidFill>
                <a:latin typeface="Times New Roman" panose="02020603050405020304" pitchFamily="18" charset="0"/>
                <a:ea typeface="Arial"/>
                <a:cs typeface="Times New Roman" panose="02020603050405020304" pitchFamily="18" charset="0"/>
                <a:sym typeface="Arial"/>
              </a:rPr>
              <a:t>Aretum</a:t>
            </a:r>
            <a:r>
              <a:rPr lang="en-US" sz="1932" spc="-19" dirty="0">
                <a:solidFill>
                  <a:srgbClr val="FFFFFF"/>
                </a:solidFill>
                <a:latin typeface="Times New Roman" panose="02020603050405020304" pitchFamily="18" charset="0"/>
                <a:ea typeface="Arial"/>
                <a:cs typeface="Times New Roman" panose="02020603050405020304" pitchFamily="18" charset="0"/>
                <a:sym typeface="Arial"/>
              </a:rPr>
              <a:t> Direct Labor.</a:t>
            </a:r>
          </a:p>
          <a:p>
            <a:pPr algn="l">
              <a:lnSpc>
                <a:spcPts val="2319"/>
              </a:lnSpc>
            </a:pPr>
            <a:endParaRPr lang="en-US" sz="1932" spc="-19" dirty="0">
              <a:solidFill>
                <a:srgbClr val="FFFFFF"/>
              </a:solidFill>
              <a:latin typeface="Times New Roman" panose="02020603050405020304" pitchFamily="18" charset="0"/>
              <a:ea typeface="Arial"/>
              <a:cs typeface="Times New Roman" panose="02020603050405020304" pitchFamily="18" charset="0"/>
              <a:sym typeface="Arial"/>
            </a:endParaRPr>
          </a:p>
        </p:txBody>
      </p:sp>
      <p:sp>
        <p:nvSpPr>
          <p:cNvPr id="28" name="AutoShape 28"/>
          <p:cNvSpPr/>
          <p:nvPr/>
        </p:nvSpPr>
        <p:spPr>
          <a:xfrm>
            <a:off x="4853744" y="9765315"/>
            <a:ext cx="8077985" cy="0"/>
          </a:xfrm>
          <a:prstGeom prst="line">
            <a:avLst/>
          </a:prstGeom>
          <a:ln w="38100" cap="flat">
            <a:gradFill>
              <a:gsLst>
                <a:gs pos="0">
                  <a:srgbClr val="0A2942">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29" name="TextBox 29"/>
          <p:cNvSpPr txBox="1"/>
          <p:nvPr/>
        </p:nvSpPr>
        <p:spPr>
          <a:xfrm>
            <a:off x="1091349" y="601493"/>
            <a:ext cx="3179877" cy="1286442"/>
          </a:xfrm>
          <a:prstGeom prst="rect">
            <a:avLst/>
          </a:prstGeom>
        </p:spPr>
        <p:txBody>
          <a:bodyPr lIns="0" tIns="0" rIns="0" bIns="0" rtlCol="0" anchor="t">
            <a:spAutoFit/>
          </a:bodyPr>
          <a:lstStyle/>
          <a:p>
            <a:pPr algn="l">
              <a:lnSpc>
                <a:spcPts val="11950"/>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DETAILS</a:t>
            </a:r>
          </a:p>
        </p:txBody>
      </p:sp>
    </p:spTree>
    <p:extLst>
      <p:ext uri="{BB962C8B-B14F-4D97-AF65-F5344CB8AC3E}">
        <p14:creationId xmlns:p14="http://schemas.microsoft.com/office/powerpoint/2010/main" val="141238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3977008" y="1262025"/>
            <a:ext cx="4809590" cy="1785836"/>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76200"/>
              <a:ext cx="1652591"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2931163" y="1167438"/>
            <a:ext cx="3675689" cy="884486"/>
            <a:chOff x="0" y="0"/>
            <a:chExt cx="2902779" cy="698500"/>
          </a:xfrm>
        </p:grpSpPr>
        <p:sp>
          <p:nvSpPr>
            <p:cNvPr id="7" name="Freeform 7"/>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6349681" y="757879"/>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0" name="Freeform 10"/>
          <p:cNvSpPr/>
          <p:nvPr/>
        </p:nvSpPr>
        <p:spPr>
          <a:xfrm>
            <a:off x="501963" y="3871678"/>
            <a:ext cx="17499392" cy="5796674"/>
          </a:xfrm>
          <a:custGeom>
            <a:avLst/>
            <a:gdLst/>
            <a:ahLst/>
            <a:cxnLst/>
            <a:rect l="l" t="t" r="r" b="b"/>
            <a:pathLst>
              <a:path w="17499392" h="5796674">
                <a:moveTo>
                  <a:pt x="0" y="0"/>
                </a:moveTo>
                <a:lnTo>
                  <a:pt x="17499392" y="0"/>
                </a:lnTo>
                <a:lnTo>
                  <a:pt x="17499392" y="5796674"/>
                </a:lnTo>
                <a:lnTo>
                  <a:pt x="0" y="5796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1501645" y="4960755"/>
            <a:ext cx="2001440" cy="200144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2147545" y="5504380"/>
            <a:ext cx="709640" cy="914190"/>
          </a:xfrm>
          <a:custGeom>
            <a:avLst/>
            <a:gdLst/>
            <a:ahLst/>
            <a:cxnLst/>
            <a:rect l="l" t="t" r="r" b="b"/>
            <a:pathLst>
              <a:path w="709640" h="914190">
                <a:moveTo>
                  <a:pt x="0" y="0"/>
                </a:moveTo>
                <a:lnTo>
                  <a:pt x="709640" y="0"/>
                </a:lnTo>
                <a:lnTo>
                  <a:pt x="709640" y="914190"/>
                </a:lnTo>
                <a:lnTo>
                  <a:pt x="0" y="914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Group 15"/>
          <p:cNvGrpSpPr/>
          <p:nvPr/>
        </p:nvGrpSpPr>
        <p:grpSpPr>
          <a:xfrm>
            <a:off x="4858662" y="6623017"/>
            <a:ext cx="2001440" cy="200144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5355302" y="7091563"/>
            <a:ext cx="1050994" cy="1050994"/>
          </a:xfrm>
          <a:custGeom>
            <a:avLst/>
            <a:gdLst/>
            <a:ahLst/>
            <a:cxnLst/>
            <a:rect l="l" t="t" r="r" b="b"/>
            <a:pathLst>
              <a:path w="1050994" h="1050994">
                <a:moveTo>
                  <a:pt x="0" y="0"/>
                </a:moveTo>
                <a:lnTo>
                  <a:pt x="1050994" y="0"/>
                </a:lnTo>
                <a:lnTo>
                  <a:pt x="1050994" y="1050995"/>
                </a:lnTo>
                <a:lnTo>
                  <a:pt x="0" y="10509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9" name="Group 19"/>
          <p:cNvGrpSpPr/>
          <p:nvPr/>
        </p:nvGrpSpPr>
        <p:grpSpPr>
          <a:xfrm>
            <a:off x="8304183" y="4960755"/>
            <a:ext cx="2001440" cy="200144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8715813" y="5559878"/>
            <a:ext cx="1071691" cy="858692"/>
          </a:xfrm>
          <a:custGeom>
            <a:avLst/>
            <a:gdLst/>
            <a:ahLst/>
            <a:cxnLst/>
            <a:rect l="l" t="t" r="r" b="b"/>
            <a:pathLst>
              <a:path w="1071691" h="858692">
                <a:moveTo>
                  <a:pt x="0" y="0"/>
                </a:moveTo>
                <a:lnTo>
                  <a:pt x="1071691" y="0"/>
                </a:lnTo>
                <a:lnTo>
                  <a:pt x="1071691" y="858692"/>
                </a:lnTo>
                <a:lnTo>
                  <a:pt x="0" y="8586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3" name="Group 23"/>
          <p:cNvGrpSpPr/>
          <p:nvPr/>
        </p:nvGrpSpPr>
        <p:grpSpPr>
          <a:xfrm>
            <a:off x="11634871" y="6561081"/>
            <a:ext cx="2001440" cy="200144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2267436" y="7148306"/>
            <a:ext cx="676179" cy="937509"/>
          </a:xfrm>
          <a:custGeom>
            <a:avLst/>
            <a:gdLst/>
            <a:ahLst/>
            <a:cxnLst/>
            <a:rect l="l" t="t" r="r" b="b"/>
            <a:pathLst>
              <a:path w="676179" h="937509">
                <a:moveTo>
                  <a:pt x="0" y="0"/>
                </a:moveTo>
                <a:lnTo>
                  <a:pt x="676178" y="0"/>
                </a:lnTo>
                <a:lnTo>
                  <a:pt x="676178" y="937509"/>
                </a:lnTo>
                <a:lnTo>
                  <a:pt x="0" y="937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7" name="Group 27"/>
          <p:cNvGrpSpPr/>
          <p:nvPr/>
        </p:nvGrpSpPr>
        <p:grpSpPr>
          <a:xfrm>
            <a:off x="15005071" y="4988504"/>
            <a:ext cx="2001440" cy="200144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15567812" y="5504380"/>
            <a:ext cx="782330" cy="782330"/>
          </a:xfrm>
          <a:custGeom>
            <a:avLst/>
            <a:gdLst/>
            <a:ahLst/>
            <a:cxnLst/>
            <a:rect l="l" t="t" r="r" b="b"/>
            <a:pathLst>
              <a:path w="782330" h="782330">
                <a:moveTo>
                  <a:pt x="0" y="0"/>
                </a:moveTo>
                <a:lnTo>
                  <a:pt x="782331" y="0"/>
                </a:lnTo>
                <a:lnTo>
                  <a:pt x="782331" y="782330"/>
                </a:lnTo>
                <a:lnTo>
                  <a:pt x="0" y="7823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1" name="TextBox 31"/>
          <p:cNvSpPr txBox="1"/>
          <p:nvPr/>
        </p:nvSpPr>
        <p:spPr>
          <a:xfrm>
            <a:off x="653271" y="293230"/>
            <a:ext cx="9135398" cy="1316451"/>
          </a:xfrm>
          <a:prstGeom prst="rect">
            <a:avLst/>
          </a:prstGeom>
        </p:spPr>
        <p:txBody>
          <a:bodyPr lIns="0" tIns="0" rIns="0" bIns="0" rtlCol="0" anchor="t">
            <a:spAutoFit/>
          </a:bodyPr>
          <a:lstStyle/>
          <a:p>
            <a:pPr algn="l">
              <a:lnSpc>
                <a:spcPts val="11950"/>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ROAD MAP FOR </a:t>
            </a:r>
          </a:p>
        </p:txBody>
      </p:sp>
      <p:sp>
        <p:nvSpPr>
          <p:cNvPr id="32" name="TextBox 32"/>
          <p:cNvSpPr txBox="1"/>
          <p:nvPr/>
        </p:nvSpPr>
        <p:spPr>
          <a:xfrm>
            <a:off x="653271" y="998791"/>
            <a:ext cx="4052396" cy="1286442"/>
          </a:xfrm>
          <a:prstGeom prst="rect">
            <a:avLst/>
          </a:prstGeom>
        </p:spPr>
        <p:txBody>
          <a:bodyPr lIns="0" tIns="0" rIns="0" bIns="0" rtlCol="0" anchor="t">
            <a:spAutoFit/>
          </a:bodyPr>
          <a:lstStyle/>
          <a:p>
            <a:pPr algn="l">
              <a:lnSpc>
                <a:spcPts val="11950"/>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EXECUTION</a:t>
            </a:r>
          </a:p>
        </p:txBody>
      </p:sp>
      <p:sp>
        <p:nvSpPr>
          <p:cNvPr id="33" name="TextBox 33"/>
          <p:cNvSpPr txBox="1"/>
          <p:nvPr/>
        </p:nvSpPr>
        <p:spPr>
          <a:xfrm>
            <a:off x="1561120" y="7123577"/>
            <a:ext cx="2071961" cy="1388265"/>
          </a:xfrm>
          <a:prstGeom prst="rect">
            <a:avLst/>
          </a:prstGeom>
        </p:spPr>
        <p:txBody>
          <a:bodyPr lIns="0" tIns="0" rIns="0" bIns="0" rtlCol="0" anchor="t">
            <a:spAutoFit/>
          </a:bodyPr>
          <a:lstStyle/>
          <a:p>
            <a:pPr algn="l">
              <a:lnSpc>
                <a:spcPts val="2243"/>
              </a:lnSpc>
            </a:pPr>
            <a:r>
              <a:rPr lang="en-US" sz="1602" b="1" dirty="0">
                <a:solidFill>
                  <a:srgbClr val="FFFFFF"/>
                </a:solidFill>
                <a:latin typeface="Times New Roman" panose="02020603050405020304" pitchFamily="18" charset="0"/>
                <a:ea typeface="Arial Bold"/>
                <a:cs typeface="Times New Roman" panose="02020603050405020304" pitchFamily="18" charset="0"/>
                <a:sym typeface="Arial Bold"/>
              </a:rPr>
              <a:t>Key Actions/Behaviors:</a:t>
            </a:r>
            <a:r>
              <a:rPr lang="en-US" sz="1602" dirty="0">
                <a:solidFill>
                  <a:srgbClr val="FFFFFF"/>
                </a:solidFill>
                <a:latin typeface="Times New Roman" panose="02020603050405020304" pitchFamily="18" charset="0"/>
                <a:ea typeface="Arial"/>
                <a:cs typeface="Times New Roman" panose="02020603050405020304" pitchFamily="18" charset="0"/>
                <a:sym typeface="Arial"/>
              </a:rPr>
              <a:t> Define key actions/behaviors required to meet 2025 targets.​</a:t>
            </a:r>
          </a:p>
        </p:txBody>
      </p:sp>
      <p:sp>
        <p:nvSpPr>
          <p:cNvPr id="34" name="TextBox 34"/>
          <p:cNvSpPr txBox="1"/>
          <p:nvPr/>
        </p:nvSpPr>
        <p:spPr>
          <a:xfrm>
            <a:off x="4844819" y="3594144"/>
            <a:ext cx="2327534" cy="2234651"/>
          </a:xfrm>
          <a:prstGeom prst="rect">
            <a:avLst/>
          </a:prstGeom>
        </p:spPr>
        <p:txBody>
          <a:bodyPr lIns="0" tIns="0" rIns="0" bIns="0" rtlCol="0" anchor="t">
            <a:spAutoFit/>
          </a:bodyPr>
          <a:lstStyle/>
          <a:p>
            <a:pPr algn="l">
              <a:lnSpc>
                <a:spcPts val="2243"/>
              </a:lnSpc>
            </a:pPr>
            <a:r>
              <a:rPr lang="en-US" sz="1602" b="1" dirty="0">
                <a:solidFill>
                  <a:srgbClr val="FFFFFF"/>
                </a:solidFill>
                <a:latin typeface="Times New Roman" panose="02020603050405020304" pitchFamily="18" charset="0"/>
                <a:ea typeface="Arial Bold"/>
                <a:cs typeface="Times New Roman" panose="02020603050405020304" pitchFamily="18" charset="0"/>
                <a:sym typeface="Arial Bold"/>
              </a:rPr>
              <a:t>B&amp;P Process:</a:t>
            </a:r>
          </a:p>
          <a:p>
            <a:pPr algn="l">
              <a:lnSpc>
                <a:spcPts val="2243"/>
              </a:lnSpc>
            </a:pPr>
            <a:r>
              <a:rPr lang="en-US" sz="1602" dirty="0">
                <a:solidFill>
                  <a:srgbClr val="FFFFFF"/>
                </a:solidFill>
                <a:latin typeface="Times New Roman" panose="02020603050405020304" pitchFamily="18" charset="0"/>
                <a:ea typeface="Arial"/>
                <a:cs typeface="Times New Roman" panose="02020603050405020304" pitchFamily="18" charset="0"/>
                <a:sym typeface="Arial"/>
              </a:rPr>
              <a:t>Roll out of B&amp;P Policy and Process -How are writing support and SMEs requested for help with proposals, when writers and reviewers are needed from Sector operations teams? </a:t>
            </a:r>
          </a:p>
        </p:txBody>
      </p:sp>
      <p:sp>
        <p:nvSpPr>
          <p:cNvPr id="35" name="TextBox 35"/>
          <p:cNvSpPr txBox="1"/>
          <p:nvPr/>
        </p:nvSpPr>
        <p:spPr>
          <a:xfrm>
            <a:off x="8215678" y="7123577"/>
            <a:ext cx="2178449" cy="1959809"/>
          </a:xfrm>
          <a:prstGeom prst="rect">
            <a:avLst/>
          </a:prstGeom>
        </p:spPr>
        <p:txBody>
          <a:bodyPr lIns="0" tIns="0" rIns="0" bIns="0" rtlCol="0" anchor="t">
            <a:spAutoFit/>
          </a:bodyPr>
          <a:lstStyle/>
          <a:p>
            <a:pPr algn="l">
              <a:lnSpc>
                <a:spcPts val="2243"/>
              </a:lnSpc>
            </a:pPr>
            <a:r>
              <a:rPr lang="en-US" sz="1602" b="1" dirty="0">
                <a:solidFill>
                  <a:srgbClr val="FFFFFF"/>
                </a:solidFill>
                <a:latin typeface="Times New Roman" panose="02020603050405020304" pitchFamily="18" charset="0"/>
                <a:ea typeface="Arial Bold"/>
                <a:cs typeface="Times New Roman" panose="02020603050405020304" pitchFamily="18" charset="0"/>
                <a:sym typeface="Arial Bold"/>
              </a:rPr>
              <a:t>KPIs: </a:t>
            </a:r>
          </a:p>
          <a:p>
            <a:pPr algn="l">
              <a:lnSpc>
                <a:spcPts val="2243"/>
              </a:lnSpc>
            </a:pPr>
            <a:r>
              <a:rPr lang="en-US" sz="1602" dirty="0">
                <a:solidFill>
                  <a:srgbClr val="FFFFFF"/>
                </a:solidFill>
                <a:latin typeface="Times New Roman" panose="02020603050405020304" pitchFamily="18" charset="0"/>
                <a:ea typeface="Arial"/>
                <a:cs typeface="Times New Roman" panose="02020603050405020304" pitchFamily="18" charset="0"/>
                <a:sym typeface="Arial"/>
              </a:rPr>
              <a:t>Establish measurable KPIs to track progress (e.g., win rates, customer meetings, call plans, pipeline growth, proposal quality).</a:t>
            </a:r>
          </a:p>
        </p:txBody>
      </p:sp>
      <p:sp>
        <p:nvSpPr>
          <p:cNvPr id="36" name="TextBox 36"/>
          <p:cNvSpPr txBox="1"/>
          <p:nvPr/>
        </p:nvSpPr>
        <p:spPr>
          <a:xfrm>
            <a:off x="11599611" y="3594144"/>
            <a:ext cx="2071961" cy="1683547"/>
          </a:xfrm>
          <a:prstGeom prst="rect">
            <a:avLst/>
          </a:prstGeom>
        </p:spPr>
        <p:txBody>
          <a:bodyPr lIns="0" tIns="0" rIns="0" bIns="0" rtlCol="0" anchor="t">
            <a:spAutoFit/>
          </a:bodyPr>
          <a:lstStyle/>
          <a:p>
            <a:pPr algn="l">
              <a:lnSpc>
                <a:spcPts val="2243"/>
              </a:lnSpc>
            </a:pPr>
            <a:r>
              <a:rPr lang="en-US" sz="1602" b="1" dirty="0">
                <a:solidFill>
                  <a:srgbClr val="FFFFFF"/>
                </a:solidFill>
                <a:latin typeface="Times New Roman" panose="02020603050405020304" pitchFamily="18" charset="0"/>
                <a:ea typeface="Arial Bold"/>
                <a:cs typeface="Times New Roman" panose="02020603050405020304" pitchFamily="18" charset="0"/>
                <a:sym typeface="Arial Bold"/>
              </a:rPr>
              <a:t>Check-ins: </a:t>
            </a:r>
          </a:p>
          <a:p>
            <a:pPr algn="l">
              <a:lnSpc>
                <a:spcPts val="2243"/>
              </a:lnSpc>
            </a:pPr>
            <a:r>
              <a:rPr lang="en-US" sz="1602" dirty="0">
                <a:solidFill>
                  <a:srgbClr val="FFFFFF"/>
                </a:solidFill>
                <a:latin typeface="Times New Roman" panose="02020603050405020304" pitchFamily="18" charset="0"/>
                <a:ea typeface="Arial"/>
                <a:cs typeface="Times New Roman" panose="02020603050405020304" pitchFamily="18" charset="0"/>
                <a:sym typeface="Arial"/>
              </a:rPr>
              <a:t>Implement a monthly and quarterly check-in cadence to assess performance and adjust strategies.</a:t>
            </a:r>
          </a:p>
        </p:txBody>
      </p:sp>
      <p:sp>
        <p:nvSpPr>
          <p:cNvPr id="37" name="TextBox 37"/>
          <p:cNvSpPr txBox="1"/>
          <p:nvPr/>
        </p:nvSpPr>
        <p:spPr>
          <a:xfrm>
            <a:off x="15039211" y="7024888"/>
            <a:ext cx="2071961" cy="824008"/>
          </a:xfrm>
          <a:prstGeom prst="rect">
            <a:avLst/>
          </a:prstGeom>
        </p:spPr>
        <p:txBody>
          <a:bodyPr lIns="0" tIns="0" rIns="0" bIns="0" rtlCol="0" anchor="t">
            <a:spAutoFit/>
          </a:bodyPr>
          <a:lstStyle/>
          <a:p>
            <a:pPr algn="l">
              <a:lnSpc>
                <a:spcPts val="2243"/>
              </a:lnSpc>
            </a:pPr>
            <a:r>
              <a:rPr lang="en-US" sz="1602" b="1" dirty="0">
                <a:solidFill>
                  <a:srgbClr val="FFFFFF"/>
                </a:solidFill>
                <a:latin typeface="Times New Roman" panose="02020603050405020304" pitchFamily="18" charset="0"/>
                <a:ea typeface="Arial Bold"/>
                <a:cs typeface="Times New Roman" panose="02020603050405020304" pitchFamily="18" charset="0"/>
                <a:sym typeface="Arial Bold"/>
              </a:rPr>
              <a:t>Accountability: </a:t>
            </a:r>
            <a:r>
              <a:rPr lang="en-US" sz="1602" dirty="0">
                <a:solidFill>
                  <a:srgbClr val="FFFFFF"/>
                </a:solidFill>
                <a:latin typeface="Times New Roman" panose="02020603050405020304" pitchFamily="18" charset="0"/>
                <a:ea typeface="Arial"/>
                <a:cs typeface="Times New Roman" panose="02020603050405020304" pitchFamily="18" charset="0"/>
                <a:sym typeface="Arial"/>
              </a:rPr>
              <a:t>Assign ownership for specific roadmap tasks.</a:t>
            </a:r>
          </a:p>
        </p:txBody>
      </p:sp>
    </p:spTree>
    <p:extLst>
      <p:ext uri="{BB962C8B-B14F-4D97-AF65-F5344CB8AC3E}">
        <p14:creationId xmlns:p14="http://schemas.microsoft.com/office/powerpoint/2010/main" val="154456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3739326" y="1262652"/>
            <a:ext cx="5126139" cy="1903373"/>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3189083" y="2157928"/>
            <a:ext cx="3675689" cy="884486"/>
            <a:chOff x="0" y="0"/>
            <a:chExt cx="2902779" cy="698500"/>
          </a:xfrm>
        </p:grpSpPr>
        <p:sp>
          <p:nvSpPr>
            <p:cNvPr id="7" name="Freeform 7"/>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4977693" y="1102309"/>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0" name="TextBox 10"/>
          <p:cNvSpPr txBox="1"/>
          <p:nvPr/>
        </p:nvSpPr>
        <p:spPr>
          <a:xfrm>
            <a:off x="1110249" y="967145"/>
            <a:ext cx="5736683" cy="1076000"/>
          </a:xfrm>
          <a:prstGeom prst="rect">
            <a:avLst/>
          </a:prstGeom>
        </p:spPr>
        <p:txBody>
          <a:bodyPr lIns="0" tIns="0" rIns="0" bIns="0" rtlCol="0" anchor="t">
            <a:spAutoFit/>
          </a:bodyPr>
          <a:lstStyle/>
          <a:p>
            <a:pPr algn="l">
              <a:lnSpc>
                <a:spcPts val="9474"/>
              </a:lnSpc>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INDUSTRY</a:t>
            </a:r>
            <a:endPar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endParaRPr>
          </a:p>
        </p:txBody>
      </p:sp>
      <p:grpSp>
        <p:nvGrpSpPr>
          <p:cNvPr id="11" name="Group 11"/>
          <p:cNvGrpSpPr/>
          <p:nvPr/>
        </p:nvGrpSpPr>
        <p:grpSpPr>
          <a:xfrm>
            <a:off x="9531893" y="4748086"/>
            <a:ext cx="6682313" cy="1744606"/>
            <a:chOff x="0" y="0"/>
            <a:chExt cx="716005" cy="186933"/>
          </a:xfrm>
        </p:grpSpPr>
        <p:sp>
          <p:nvSpPr>
            <p:cNvPr id="12" name="Freeform 12"/>
            <p:cNvSpPr/>
            <p:nvPr/>
          </p:nvSpPr>
          <p:spPr>
            <a:xfrm>
              <a:off x="0" y="0"/>
              <a:ext cx="716005" cy="186933"/>
            </a:xfrm>
            <a:custGeom>
              <a:avLst/>
              <a:gdLst/>
              <a:ahLst/>
              <a:cxnLst/>
              <a:rect l="l" t="t" r="r" b="b"/>
              <a:pathLst>
                <a:path w="716005" h="186933">
                  <a:moveTo>
                    <a:pt x="32440" y="0"/>
                  </a:moveTo>
                  <a:lnTo>
                    <a:pt x="683566" y="0"/>
                  </a:lnTo>
                  <a:cubicBezTo>
                    <a:pt x="692169" y="0"/>
                    <a:pt x="700420" y="3418"/>
                    <a:pt x="706504" y="9501"/>
                  </a:cubicBezTo>
                  <a:cubicBezTo>
                    <a:pt x="712588" y="15585"/>
                    <a:pt x="716005" y="23836"/>
                    <a:pt x="716005" y="32440"/>
                  </a:cubicBezTo>
                  <a:lnTo>
                    <a:pt x="716005" y="154493"/>
                  </a:lnTo>
                  <a:cubicBezTo>
                    <a:pt x="716005" y="163097"/>
                    <a:pt x="712588" y="171348"/>
                    <a:pt x="706504" y="177432"/>
                  </a:cubicBezTo>
                  <a:cubicBezTo>
                    <a:pt x="700420" y="183516"/>
                    <a:pt x="692169" y="186933"/>
                    <a:pt x="683566" y="186933"/>
                  </a:cubicBezTo>
                  <a:lnTo>
                    <a:pt x="32440" y="186933"/>
                  </a:lnTo>
                  <a:cubicBezTo>
                    <a:pt x="14524" y="186933"/>
                    <a:pt x="0" y="172410"/>
                    <a:pt x="0" y="154493"/>
                  </a:cubicBezTo>
                  <a:lnTo>
                    <a:pt x="0" y="32440"/>
                  </a:lnTo>
                  <a:cubicBezTo>
                    <a:pt x="0" y="23836"/>
                    <a:pt x="3418" y="15585"/>
                    <a:pt x="9501" y="9501"/>
                  </a:cubicBezTo>
                  <a:cubicBezTo>
                    <a:pt x="15585" y="3418"/>
                    <a:pt x="23836" y="0"/>
                    <a:pt x="3244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3" name="TextBox 13"/>
            <p:cNvSpPr txBox="1"/>
            <p:nvPr/>
          </p:nvSpPr>
          <p:spPr>
            <a:xfrm>
              <a:off x="0" y="-38100"/>
              <a:ext cx="716005" cy="225033"/>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9531893" y="4172870"/>
            <a:ext cx="6682313" cy="468508"/>
            <a:chOff x="0" y="0"/>
            <a:chExt cx="9962684" cy="698500"/>
          </a:xfrm>
        </p:grpSpPr>
        <p:sp>
          <p:nvSpPr>
            <p:cNvPr id="15" name="Freeform 15"/>
            <p:cNvSpPr/>
            <p:nvPr/>
          </p:nvSpPr>
          <p:spPr>
            <a:xfrm>
              <a:off x="1112" y="0"/>
              <a:ext cx="9960459" cy="698500"/>
            </a:xfrm>
            <a:custGeom>
              <a:avLst/>
              <a:gdLst/>
              <a:ahLst/>
              <a:cxnLst/>
              <a:rect l="l" t="t" r="r" b="b"/>
              <a:pathLst>
                <a:path w="9960459" h="698500">
                  <a:moveTo>
                    <a:pt x="9958659" y="354257"/>
                  </a:moveTo>
                  <a:lnTo>
                    <a:pt x="9761285" y="693493"/>
                  </a:lnTo>
                  <a:cubicBezTo>
                    <a:pt x="9759481" y="696593"/>
                    <a:pt x="9756166" y="698500"/>
                    <a:pt x="9752579" y="698500"/>
                  </a:cubicBezTo>
                  <a:lnTo>
                    <a:pt x="207881" y="698500"/>
                  </a:lnTo>
                  <a:cubicBezTo>
                    <a:pt x="204294" y="698500"/>
                    <a:pt x="200978" y="696593"/>
                    <a:pt x="199175" y="693493"/>
                  </a:cubicBezTo>
                  <a:lnTo>
                    <a:pt x="1801" y="354257"/>
                  </a:lnTo>
                  <a:cubicBezTo>
                    <a:pt x="0" y="351162"/>
                    <a:pt x="0" y="347338"/>
                    <a:pt x="1801" y="344243"/>
                  </a:cubicBezTo>
                  <a:lnTo>
                    <a:pt x="199175" y="5007"/>
                  </a:lnTo>
                  <a:cubicBezTo>
                    <a:pt x="200978" y="1907"/>
                    <a:pt x="204294" y="0"/>
                    <a:pt x="207881" y="0"/>
                  </a:cubicBezTo>
                  <a:lnTo>
                    <a:pt x="9752579" y="0"/>
                  </a:lnTo>
                  <a:cubicBezTo>
                    <a:pt x="9756166" y="0"/>
                    <a:pt x="9759481" y="1907"/>
                    <a:pt x="9761285" y="5007"/>
                  </a:cubicBezTo>
                  <a:lnTo>
                    <a:pt x="9958659" y="344243"/>
                  </a:lnTo>
                  <a:cubicBezTo>
                    <a:pt x="9960460" y="347338"/>
                    <a:pt x="9960460" y="351162"/>
                    <a:pt x="9958659" y="35425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6" name="TextBox 16"/>
            <p:cNvSpPr txBox="1"/>
            <p:nvPr/>
          </p:nvSpPr>
          <p:spPr>
            <a:xfrm>
              <a:off x="114300" y="-38100"/>
              <a:ext cx="973408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4552488" y="3731413"/>
            <a:ext cx="3323435" cy="2856077"/>
            <a:chOff x="0" y="0"/>
            <a:chExt cx="812800" cy="698500"/>
          </a:xfrm>
        </p:grpSpPr>
        <p:sp>
          <p:nvSpPr>
            <p:cNvPr id="18" name="Freeform 18"/>
            <p:cNvSpPr/>
            <p:nvPr/>
          </p:nvSpPr>
          <p:spPr>
            <a:xfrm>
              <a:off x="12078" y="0"/>
              <a:ext cx="788645" cy="698500"/>
            </a:xfrm>
            <a:custGeom>
              <a:avLst/>
              <a:gdLst/>
              <a:ahLst/>
              <a:cxnLst/>
              <a:rect l="l" t="t" r="r" b="b"/>
              <a:pathLst>
                <a:path w="788645" h="698500">
                  <a:moveTo>
                    <a:pt x="769092" y="403614"/>
                  </a:moveTo>
                  <a:lnTo>
                    <a:pt x="629152" y="644136"/>
                  </a:lnTo>
                  <a:cubicBezTo>
                    <a:pt x="609569" y="677794"/>
                    <a:pt x="573566" y="698500"/>
                    <a:pt x="534626" y="698500"/>
                  </a:cubicBezTo>
                  <a:lnTo>
                    <a:pt x="254018" y="698500"/>
                  </a:lnTo>
                  <a:cubicBezTo>
                    <a:pt x="215078" y="698500"/>
                    <a:pt x="179075" y="677794"/>
                    <a:pt x="159492" y="644136"/>
                  </a:cubicBezTo>
                  <a:lnTo>
                    <a:pt x="19552" y="403614"/>
                  </a:lnTo>
                  <a:cubicBezTo>
                    <a:pt x="0" y="370009"/>
                    <a:pt x="0" y="328491"/>
                    <a:pt x="19552" y="294886"/>
                  </a:cubicBezTo>
                  <a:lnTo>
                    <a:pt x="159492" y="54364"/>
                  </a:lnTo>
                  <a:cubicBezTo>
                    <a:pt x="179075" y="20706"/>
                    <a:pt x="215078" y="0"/>
                    <a:pt x="254018" y="0"/>
                  </a:cubicBezTo>
                  <a:lnTo>
                    <a:pt x="534626" y="0"/>
                  </a:lnTo>
                  <a:cubicBezTo>
                    <a:pt x="573566" y="0"/>
                    <a:pt x="609569" y="20706"/>
                    <a:pt x="629152" y="54364"/>
                  </a:cubicBezTo>
                  <a:lnTo>
                    <a:pt x="769092" y="294886"/>
                  </a:lnTo>
                  <a:cubicBezTo>
                    <a:pt x="788644" y="328491"/>
                    <a:pt x="788644" y="370009"/>
                    <a:pt x="769092" y="40361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4681463" y="3842251"/>
            <a:ext cx="3065485" cy="2634401"/>
            <a:chOff x="0" y="0"/>
            <a:chExt cx="812800" cy="698500"/>
          </a:xfrm>
        </p:grpSpPr>
        <p:sp>
          <p:nvSpPr>
            <p:cNvPr id="21" name="Freeform 21"/>
            <p:cNvSpPr/>
            <p:nvPr/>
          </p:nvSpPr>
          <p:spPr>
            <a:xfrm>
              <a:off x="13094" y="0"/>
              <a:ext cx="786612" cy="698500"/>
            </a:xfrm>
            <a:custGeom>
              <a:avLst/>
              <a:gdLst/>
              <a:ahLst/>
              <a:cxnLst/>
              <a:rect l="l" t="t" r="r" b="b"/>
              <a:pathLst>
                <a:path w="786612" h="698500">
                  <a:moveTo>
                    <a:pt x="765414" y="408189"/>
                  </a:moveTo>
                  <a:lnTo>
                    <a:pt x="630798" y="639561"/>
                  </a:lnTo>
                  <a:cubicBezTo>
                    <a:pt x="609567" y="676051"/>
                    <a:pt x="570534" y="698500"/>
                    <a:pt x="528317" y="698500"/>
                  </a:cubicBezTo>
                  <a:lnTo>
                    <a:pt x="258295" y="698500"/>
                  </a:lnTo>
                  <a:cubicBezTo>
                    <a:pt x="216078" y="698500"/>
                    <a:pt x="177045" y="676051"/>
                    <a:pt x="155814" y="639561"/>
                  </a:cubicBezTo>
                  <a:lnTo>
                    <a:pt x="21198" y="408189"/>
                  </a:lnTo>
                  <a:cubicBezTo>
                    <a:pt x="0" y="371755"/>
                    <a:pt x="0" y="326745"/>
                    <a:pt x="21198" y="290311"/>
                  </a:cubicBezTo>
                  <a:lnTo>
                    <a:pt x="155814" y="58939"/>
                  </a:lnTo>
                  <a:cubicBezTo>
                    <a:pt x="177045" y="22449"/>
                    <a:pt x="216078" y="0"/>
                    <a:pt x="258295" y="0"/>
                  </a:cubicBezTo>
                  <a:lnTo>
                    <a:pt x="528317" y="0"/>
                  </a:lnTo>
                  <a:cubicBezTo>
                    <a:pt x="570534" y="0"/>
                    <a:pt x="609567" y="22449"/>
                    <a:pt x="630798" y="58939"/>
                  </a:cubicBezTo>
                  <a:lnTo>
                    <a:pt x="765414" y="290311"/>
                  </a:lnTo>
                  <a:cubicBezTo>
                    <a:pt x="786612" y="326745"/>
                    <a:pt x="786612" y="371755"/>
                    <a:pt x="765414" y="408189"/>
                  </a:cubicBezTo>
                  <a:close/>
                </a:path>
              </a:pathLst>
            </a:custGeom>
            <a:blipFill>
              <a:blip r:embed="rId5"/>
              <a:stretch>
                <a:fillRect l="-32731" r="-2370"/>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22" name="TextBox 22"/>
          <p:cNvSpPr txBox="1"/>
          <p:nvPr/>
        </p:nvSpPr>
        <p:spPr>
          <a:xfrm>
            <a:off x="9833300" y="4872469"/>
            <a:ext cx="4794634" cy="1705595"/>
          </a:xfrm>
          <a:prstGeom prst="rect">
            <a:avLst/>
          </a:prstGeom>
        </p:spPr>
        <p:txBody>
          <a:bodyPr lIns="0" tIns="0" rIns="0" bIns="0" rtlCol="0" anchor="t">
            <a:spAutoFit/>
          </a:bodyPr>
          <a:lstStyle/>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Develop robust capture plans with measurable goals (e.g., P-win, pipeline ratios).​</a:t>
            </a:r>
          </a:p>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Engage early with clients to understand their needs and tailor solutions.​</a:t>
            </a:r>
          </a:p>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Have KPIs that are part of the capture and proposal process.</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23" name="TextBox 23"/>
          <p:cNvSpPr txBox="1"/>
          <p:nvPr/>
        </p:nvSpPr>
        <p:spPr>
          <a:xfrm>
            <a:off x="9886829" y="4287293"/>
            <a:ext cx="4346665" cy="521297"/>
          </a:xfrm>
          <a:prstGeom prst="rect">
            <a:avLst/>
          </a:prstGeom>
        </p:spPr>
        <p:txBody>
          <a:bodyPr lIns="0" tIns="0" rIns="0" bIns="0" rtlCol="0" anchor="t">
            <a:spAutoFit/>
          </a:bodyPr>
          <a:lstStyle/>
          <a:p>
            <a:pPr algn="l">
              <a:lnSpc>
                <a:spcPts val="2056"/>
              </a:lnSpc>
            </a:pPr>
            <a:r>
              <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rPr>
              <a:t>Implement Capture Best Practices:​</a:t>
            </a: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grpSp>
        <p:nvGrpSpPr>
          <p:cNvPr id="24" name="Group 24"/>
          <p:cNvGrpSpPr/>
          <p:nvPr/>
        </p:nvGrpSpPr>
        <p:grpSpPr>
          <a:xfrm>
            <a:off x="1149056" y="4748086"/>
            <a:ext cx="6682313" cy="1744606"/>
            <a:chOff x="0" y="0"/>
            <a:chExt cx="716005" cy="186933"/>
          </a:xfrm>
        </p:grpSpPr>
        <p:sp>
          <p:nvSpPr>
            <p:cNvPr id="25" name="Freeform 25"/>
            <p:cNvSpPr/>
            <p:nvPr/>
          </p:nvSpPr>
          <p:spPr>
            <a:xfrm>
              <a:off x="0" y="0"/>
              <a:ext cx="716005" cy="186933"/>
            </a:xfrm>
            <a:custGeom>
              <a:avLst/>
              <a:gdLst/>
              <a:ahLst/>
              <a:cxnLst/>
              <a:rect l="l" t="t" r="r" b="b"/>
              <a:pathLst>
                <a:path w="716005" h="186933">
                  <a:moveTo>
                    <a:pt x="32440" y="0"/>
                  </a:moveTo>
                  <a:lnTo>
                    <a:pt x="683566" y="0"/>
                  </a:lnTo>
                  <a:cubicBezTo>
                    <a:pt x="692169" y="0"/>
                    <a:pt x="700420" y="3418"/>
                    <a:pt x="706504" y="9501"/>
                  </a:cubicBezTo>
                  <a:cubicBezTo>
                    <a:pt x="712588" y="15585"/>
                    <a:pt x="716005" y="23836"/>
                    <a:pt x="716005" y="32440"/>
                  </a:cubicBezTo>
                  <a:lnTo>
                    <a:pt x="716005" y="154493"/>
                  </a:lnTo>
                  <a:cubicBezTo>
                    <a:pt x="716005" y="163097"/>
                    <a:pt x="712588" y="171348"/>
                    <a:pt x="706504" y="177432"/>
                  </a:cubicBezTo>
                  <a:cubicBezTo>
                    <a:pt x="700420" y="183516"/>
                    <a:pt x="692169" y="186933"/>
                    <a:pt x="683566" y="186933"/>
                  </a:cubicBezTo>
                  <a:lnTo>
                    <a:pt x="32440" y="186933"/>
                  </a:lnTo>
                  <a:cubicBezTo>
                    <a:pt x="14524" y="186933"/>
                    <a:pt x="0" y="172410"/>
                    <a:pt x="0" y="154493"/>
                  </a:cubicBezTo>
                  <a:lnTo>
                    <a:pt x="0" y="32440"/>
                  </a:lnTo>
                  <a:cubicBezTo>
                    <a:pt x="0" y="23836"/>
                    <a:pt x="3418" y="15585"/>
                    <a:pt x="9501" y="9501"/>
                  </a:cubicBezTo>
                  <a:cubicBezTo>
                    <a:pt x="15585" y="3418"/>
                    <a:pt x="23836" y="0"/>
                    <a:pt x="3244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6" name="TextBox 26"/>
            <p:cNvSpPr txBox="1"/>
            <p:nvPr/>
          </p:nvSpPr>
          <p:spPr>
            <a:xfrm>
              <a:off x="0" y="-38100"/>
              <a:ext cx="716005" cy="225033"/>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1149056" y="4172870"/>
            <a:ext cx="6682313" cy="468508"/>
            <a:chOff x="0" y="0"/>
            <a:chExt cx="9962684" cy="698500"/>
          </a:xfrm>
        </p:grpSpPr>
        <p:sp>
          <p:nvSpPr>
            <p:cNvPr id="28" name="Freeform 28"/>
            <p:cNvSpPr/>
            <p:nvPr/>
          </p:nvSpPr>
          <p:spPr>
            <a:xfrm>
              <a:off x="1112" y="0"/>
              <a:ext cx="9960459" cy="698500"/>
            </a:xfrm>
            <a:custGeom>
              <a:avLst/>
              <a:gdLst/>
              <a:ahLst/>
              <a:cxnLst/>
              <a:rect l="l" t="t" r="r" b="b"/>
              <a:pathLst>
                <a:path w="9960459" h="698500">
                  <a:moveTo>
                    <a:pt x="9958659" y="354257"/>
                  </a:moveTo>
                  <a:lnTo>
                    <a:pt x="9761285" y="693493"/>
                  </a:lnTo>
                  <a:cubicBezTo>
                    <a:pt x="9759481" y="696593"/>
                    <a:pt x="9756166" y="698500"/>
                    <a:pt x="9752579" y="698500"/>
                  </a:cubicBezTo>
                  <a:lnTo>
                    <a:pt x="207881" y="698500"/>
                  </a:lnTo>
                  <a:cubicBezTo>
                    <a:pt x="204294" y="698500"/>
                    <a:pt x="200978" y="696593"/>
                    <a:pt x="199175" y="693493"/>
                  </a:cubicBezTo>
                  <a:lnTo>
                    <a:pt x="1801" y="354257"/>
                  </a:lnTo>
                  <a:cubicBezTo>
                    <a:pt x="0" y="351162"/>
                    <a:pt x="0" y="347338"/>
                    <a:pt x="1801" y="344243"/>
                  </a:cubicBezTo>
                  <a:lnTo>
                    <a:pt x="199175" y="5007"/>
                  </a:lnTo>
                  <a:cubicBezTo>
                    <a:pt x="200978" y="1907"/>
                    <a:pt x="204294" y="0"/>
                    <a:pt x="207881" y="0"/>
                  </a:cubicBezTo>
                  <a:lnTo>
                    <a:pt x="9752579" y="0"/>
                  </a:lnTo>
                  <a:cubicBezTo>
                    <a:pt x="9756166" y="0"/>
                    <a:pt x="9759481" y="1907"/>
                    <a:pt x="9761285" y="5007"/>
                  </a:cubicBezTo>
                  <a:lnTo>
                    <a:pt x="9958659" y="344243"/>
                  </a:lnTo>
                  <a:cubicBezTo>
                    <a:pt x="9960460" y="347338"/>
                    <a:pt x="9960460" y="351162"/>
                    <a:pt x="9958659" y="35425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9" name="TextBox 29"/>
            <p:cNvSpPr txBox="1"/>
            <p:nvPr/>
          </p:nvSpPr>
          <p:spPr>
            <a:xfrm>
              <a:off x="114300" y="-38100"/>
              <a:ext cx="973408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6169651" y="3731413"/>
            <a:ext cx="3323435" cy="2856077"/>
            <a:chOff x="0" y="0"/>
            <a:chExt cx="812800" cy="698500"/>
          </a:xfrm>
        </p:grpSpPr>
        <p:sp>
          <p:nvSpPr>
            <p:cNvPr id="31" name="Freeform 31"/>
            <p:cNvSpPr/>
            <p:nvPr/>
          </p:nvSpPr>
          <p:spPr>
            <a:xfrm>
              <a:off x="12078" y="0"/>
              <a:ext cx="788645" cy="698500"/>
            </a:xfrm>
            <a:custGeom>
              <a:avLst/>
              <a:gdLst/>
              <a:ahLst/>
              <a:cxnLst/>
              <a:rect l="l" t="t" r="r" b="b"/>
              <a:pathLst>
                <a:path w="788645" h="698500">
                  <a:moveTo>
                    <a:pt x="769092" y="403614"/>
                  </a:moveTo>
                  <a:lnTo>
                    <a:pt x="629152" y="644136"/>
                  </a:lnTo>
                  <a:cubicBezTo>
                    <a:pt x="609569" y="677794"/>
                    <a:pt x="573566" y="698500"/>
                    <a:pt x="534626" y="698500"/>
                  </a:cubicBezTo>
                  <a:lnTo>
                    <a:pt x="254018" y="698500"/>
                  </a:lnTo>
                  <a:cubicBezTo>
                    <a:pt x="215078" y="698500"/>
                    <a:pt x="179075" y="677794"/>
                    <a:pt x="159492" y="644136"/>
                  </a:cubicBezTo>
                  <a:lnTo>
                    <a:pt x="19552" y="403614"/>
                  </a:lnTo>
                  <a:cubicBezTo>
                    <a:pt x="0" y="370009"/>
                    <a:pt x="0" y="328491"/>
                    <a:pt x="19552" y="294886"/>
                  </a:cubicBezTo>
                  <a:lnTo>
                    <a:pt x="159492" y="54364"/>
                  </a:lnTo>
                  <a:cubicBezTo>
                    <a:pt x="179075" y="20706"/>
                    <a:pt x="215078" y="0"/>
                    <a:pt x="254018" y="0"/>
                  </a:cubicBezTo>
                  <a:lnTo>
                    <a:pt x="534626" y="0"/>
                  </a:lnTo>
                  <a:cubicBezTo>
                    <a:pt x="573566" y="0"/>
                    <a:pt x="609569" y="20706"/>
                    <a:pt x="629152" y="54364"/>
                  </a:cubicBezTo>
                  <a:lnTo>
                    <a:pt x="769092" y="294886"/>
                  </a:lnTo>
                  <a:cubicBezTo>
                    <a:pt x="788644" y="328491"/>
                    <a:pt x="788644" y="370009"/>
                    <a:pt x="769092" y="40361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2" name="TextBox 3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a:off x="6298626" y="3842251"/>
            <a:ext cx="3065485" cy="2634401"/>
            <a:chOff x="0" y="0"/>
            <a:chExt cx="812800" cy="698500"/>
          </a:xfrm>
        </p:grpSpPr>
        <p:sp>
          <p:nvSpPr>
            <p:cNvPr id="34" name="Freeform 34"/>
            <p:cNvSpPr/>
            <p:nvPr/>
          </p:nvSpPr>
          <p:spPr>
            <a:xfrm>
              <a:off x="13094" y="0"/>
              <a:ext cx="786612" cy="698500"/>
            </a:xfrm>
            <a:custGeom>
              <a:avLst/>
              <a:gdLst/>
              <a:ahLst/>
              <a:cxnLst/>
              <a:rect l="l" t="t" r="r" b="b"/>
              <a:pathLst>
                <a:path w="786612" h="698500">
                  <a:moveTo>
                    <a:pt x="765414" y="408189"/>
                  </a:moveTo>
                  <a:lnTo>
                    <a:pt x="630798" y="639561"/>
                  </a:lnTo>
                  <a:cubicBezTo>
                    <a:pt x="609567" y="676051"/>
                    <a:pt x="570534" y="698500"/>
                    <a:pt x="528317" y="698500"/>
                  </a:cubicBezTo>
                  <a:lnTo>
                    <a:pt x="258295" y="698500"/>
                  </a:lnTo>
                  <a:cubicBezTo>
                    <a:pt x="216078" y="698500"/>
                    <a:pt x="177045" y="676051"/>
                    <a:pt x="155814" y="639561"/>
                  </a:cubicBezTo>
                  <a:lnTo>
                    <a:pt x="21198" y="408189"/>
                  </a:lnTo>
                  <a:cubicBezTo>
                    <a:pt x="0" y="371755"/>
                    <a:pt x="0" y="326745"/>
                    <a:pt x="21198" y="290311"/>
                  </a:cubicBezTo>
                  <a:lnTo>
                    <a:pt x="155814" y="58939"/>
                  </a:lnTo>
                  <a:cubicBezTo>
                    <a:pt x="177045" y="22449"/>
                    <a:pt x="216078" y="0"/>
                    <a:pt x="258295" y="0"/>
                  </a:cubicBezTo>
                  <a:lnTo>
                    <a:pt x="528317" y="0"/>
                  </a:lnTo>
                  <a:cubicBezTo>
                    <a:pt x="570534" y="0"/>
                    <a:pt x="609567" y="22449"/>
                    <a:pt x="630798" y="58939"/>
                  </a:cubicBezTo>
                  <a:lnTo>
                    <a:pt x="765414" y="290311"/>
                  </a:lnTo>
                  <a:cubicBezTo>
                    <a:pt x="786612" y="326745"/>
                    <a:pt x="786612" y="371755"/>
                    <a:pt x="765414" y="408189"/>
                  </a:cubicBezTo>
                  <a:close/>
                </a:path>
              </a:pathLst>
            </a:custGeom>
            <a:blipFill>
              <a:blip r:embed="rId6"/>
              <a:stretch>
                <a:fillRect l="-17550" r="-17550"/>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35" name="TextBox 35"/>
          <p:cNvSpPr txBox="1"/>
          <p:nvPr/>
        </p:nvSpPr>
        <p:spPr>
          <a:xfrm>
            <a:off x="1333605" y="4908425"/>
            <a:ext cx="4936799" cy="1461939"/>
          </a:xfrm>
          <a:prstGeom prst="rect">
            <a:avLst/>
          </a:prstGeom>
        </p:spPr>
        <p:txBody>
          <a:bodyPr lIns="0" tIns="0" rIns="0" bIns="0" rtlCol="0" anchor="t">
            <a:spAutoFit/>
          </a:bodyPr>
          <a:lstStyle/>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Leverage existing contracts and customers for organic growth while strategically pursuing adjacent opportunities in current markets.​</a:t>
            </a:r>
          </a:p>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Target multi-year contracts and GWACs (e.g., Alliant 3, SEWP, </a:t>
            </a:r>
            <a:r>
              <a:rPr lang="en-US" sz="1599" spc="-15" dirty="0" err="1">
                <a:solidFill>
                  <a:srgbClr val="FFFFFF"/>
                </a:solidFill>
                <a:latin typeface="Times New Roman" panose="02020603050405020304" pitchFamily="18" charset="0"/>
                <a:ea typeface="Open Sauce"/>
                <a:cs typeface="Times New Roman" panose="02020603050405020304" pitchFamily="18" charset="0"/>
                <a:sym typeface="Open Sauce"/>
              </a:rPr>
              <a:t>etc</a:t>
            </a: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 to secure large-scale opportunities.</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36" name="TextBox 36"/>
          <p:cNvSpPr txBox="1"/>
          <p:nvPr/>
        </p:nvSpPr>
        <p:spPr>
          <a:xfrm>
            <a:off x="1503992" y="4287293"/>
            <a:ext cx="4346665" cy="521297"/>
          </a:xfrm>
          <a:prstGeom prst="rect">
            <a:avLst/>
          </a:prstGeom>
        </p:spPr>
        <p:txBody>
          <a:bodyPr lIns="0" tIns="0" rIns="0" bIns="0" rtlCol="0" anchor="t">
            <a:spAutoFit/>
          </a:bodyPr>
          <a:lstStyle/>
          <a:p>
            <a:pPr algn="l">
              <a:lnSpc>
                <a:spcPts val="2056"/>
              </a:lnSpc>
            </a:pPr>
            <a:r>
              <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rPr>
              <a:t>Focus on High-Value Opportunities:​</a:t>
            </a: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grpSp>
        <p:nvGrpSpPr>
          <p:cNvPr id="37" name="Group 37"/>
          <p:cNvGrpSpPr/>
          <p:nvPr/>
        </p:nvGrpSpPr>
        <p:grpSpPr>
          <a:xfrm>
            <a:off x="9551296" y="7830830"/>
            <a:ext cx="6682313" cy="1744606"/>
            <a:chOff x="0" y="0"/>
            <a:chExt cx="716005" cy="186933"/>
          </a:xfrm>
        </p:grpSpPr>
        <p:sp>
          <p:nvSpPr>
            <p:cNvPr id="38" name="Freeform 38"/>
            <p:cNvSpPr/>
            <p:nvPr/>
          </p:nvSpPr>
          <p:spPr>
            <a:xfrm>
              <a:off x="0" y="0"/>
              <a:ext cx="716005" cy="186933"/>
            </a:xfrm>
            <a:custGeom>
              <a:avLst/>
              <a:gdLst/>
              <a:ahLst/>
              <a:cxnLst/>
              <a:rect l="l" t="t" r="r" b="b"/>
              <a:pathLst>
                <a:path w="716005" h="186933">
                  <a:moveTo>
                    <a:pt x="32440" y="0"/>
                  </a:moveTo>
                  <a:lnTo>
                    <a:pt x="683566" y="0"/>
                  </a:lnTo>
                  <a:cubicBezTo>
                    <a:pt x="692169" y="0"/>
                    <a:pt x="700420" y="3418"/>
                    <a:pt x="706504" y="9501"/>
                  </a:cubicBezTo>
                  <a:cubicBezTo>
                    <a:pt x="712588" y="15585"/>
                    <a:pt x="716005" y="23836"/>
                    <a:pt x="716005" y="32440"/>
                  </a:cubicBezTo>
                  <a:lnTo>
                    <a:pt x="716005" y="154493"/>
                  </a:lnTo>
                  <a:cubicBezTo>
                    <a:pt x="716005" y="163097"/>
                    <a:pt x="712588" y="171348"/>
                    <a:pt x="706504" y="177432"/>
                  </a:cubicBezTo>
                  <a:cubicBezTo>
                    <a:pt x="700420" y="183516"/>
                    <a:pt x="692169" y="186933"/>
                    <a:pt x="683566" y="186933"/>
                  </a:cubicBezTo>
                  <a:lnTo>
                    <a:pt x="32440" y="186933"/>
                  </a:lnTo>
                  <a:cubicBezTo>
                    <a:pt x="14524" y="186933"/>
                    <a:pt x="0" y="172410"/>
                    <a:pt x="0" y="154493"/>
                  </a:cubicBezTo>
                  <a:lnTo>
                    <a:pt x="0" y="32440"/>
                  </a:lnTo>
                  <a:cubicBezTo>
                    <a:pt x="0" y="23836"/>
                    <a:pt x="3418" y="15585"/>
                    <a:pt x="9501" y="9501"/>
                  </a:cubicBezTo>
                  <a:cubicBezTo>
                    <a:pt x="15585" y="3418"/>
                    <a:pt x="23836" y="0"/>
                    <a:pt x="3244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9" name="TextBox 39"/>
            <p:cNvSpPr txBox="1"/>
            <p:nvPr/>
          </p:nvSpPr>
          <p:spPr>
            <a:xfrm>
              <a:off x="0" y="-38100"/>
              <a:ext cx="716005" cy="225033"/>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a:off x="9551296" y="7238497"/>
            <a:ext cx="6682313" cy="468508"/>
            <a:chOff x="0" y="0"/>
            <a:chExt cx="9962684" cy="698500"/>
          </a:xfrm>
        </p:grpSpPr>
        <p:sp>
          <p:nvSpPr>
            <p:cNvPr id="41" name="Freeform 41"/>
            <p:cNvSpPr/>
            <p:nvPr/>
          </p:nvSpPr>
          <p:spPr>
            <a:xfrm>
              <a:off x="1112" y="0"/>
              <a:ext cx="9960459" cy="698500"/>
            </a:xfrm>
            <a:custGeom>
              <a:avLst/>
              <a:gdLst/>
              <a:ahLst/>
              <a:cxnLst/>
              <a:rect l="l" t="t" r="r" b="b"/>
              <a:pathLst>
                <a:path w="9960459" h="698500">
                  <a:moveTo>
                    <a:pt x="9958659" y="354257"/>
                  </a:moveTo>
                  <a:lnTo>
                    <a:pt x="9761285" y="693493"/>
                  </a:lnTo>
                  <a:cubicBezTo>
                    <a:pt x="9759481" y="696593"/>
                    <a:pt x="9756166" y="698500"/>
                    <a:pt x="9752579" y="698500"/>
                  </a:cubicBezTo>
                  <a:lnTo>
                    <a:pt x="207881" y="698500"/>
                  </a:lnTo>
                  <a:cubicBezTo>
                    <a:pt x="204294" y="698500"/>
                    <a:pt x="200978" y="696593"/>
                    <a:pt x="199175" y="693493"/>
                  </a:cubicBezTo>
                  <a:lnTo>
                    <a:pt x="1801" y="354257"/>
                  </a:lnTo>
                  <a:cubicBezTo>
                    <a:pt x="0" y="351162"/>
                    <a:pt x="0" y="347338"/>
                    <a:pt x="1801" y="344243"/>
                  </a:cubicBezTo>
                  <a:lnTo>
                    <a:pt x="199175" y="5007"/>
                  </a:lnTo>
                  <a:cubicBezTo>
                    <a:pt x="200978" y="1907"/>
                    <a:pt x="204294" y="0"/>
                    <a:pt x="207881" y="0"/>
                  </a:cubicBezTo>
                  <a:lnTo>
                    <a:pt x="9752579" y="0"/>
                  </a:lnTo>
                  <a:cubicBezTo>
                    <a:pt x="9756166" y="0"/>
                    <a:pt x="9759481" y="1907"/>
                    <a:pt x="9761285" y="5007"/>
                  </a:cubicBezTo>
                  <a:lnTo>
                    <a:pt x="9958659" y="344243"/>
                  </a:lnTo>
                  <a:cubicBezTo>
                    <a:pt x="9960460" y="347338"/>
                    <a:pt x="9960460" y="351162"/>
                    <a:pt x="9958659" y="35425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42" name="TextBox 42"/>
            <p:cNvSpPr txBox="1"/>
            <p:nvPr/>
          </p:nvSpPr>
          <p:spPr>
            <a:xfrm>
              <a:off x="114300" y="-38100"/>
              <a:ext cx="973408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43"/>
          <p:cNvGrpSpPr/>
          <p:nvPr/>
        </p:nvGrpSpPr>
        <p:grpSpPr>
          <a:xfrm>
            <a:off x="14571891" y="6797040"/>
            <a:ext cx="3323435" cy="2856077"/>
            <a:chOff x="0" y="0"/>
            <a:chExt cx="812800" cy="698500"/>
          </a:xfrm>
        </p:grpSpPr>
        <p:sp>
          <p:nvSpPr>
            <p:cNvPr id="44" name="Freeform 44"/>
            <p:cNvSpPr/>
            <p:nvPr/>
          </p:nvSpPr>
          <p:spPr>
            <a:xfrm>
              <a:off x="12078" y="0"/>
              <a:ext cx="788645" cy="698500"/>
            </a:xfrm>
            <a:custGeom>
              <a:avLst/>
              <a:gdLst/>
              <a:ahLst/>
              <a:cxnLst/>
              <a:rect l="l" t="t" r="r" b="b"/>
              <a:pathLst>
                <a:path w="788645" h="698500">
                  <a:moveTo>
                    <a:pt x="769092" y="403614"/>
                  </a:moveTo>
                  <a:lnTo>
                    <a:pt x="629152" y="644136"/>
                  </a:lnTo>
                  <a:cubicBezTo>
                    <a:pt x="609569" y="677794"/>
                    <a:pt x="573566" y="698500"/>
                    <a:pt x="534626" y="698500"/>
                  </a:cubicBezTo>
                  <a:lnTo>
                    <a:pt x="254018" y="698500"/>
                  </a:lnTo>
                  <a:cubicBezTo>
                    <a:pt x="215078" y="698500"/>
                    <a:pt x="179075" y="677794"/>
                    <a:pt x="159492" y="644136"/>
                  </a:cubicBezTo>
                  <a:lnTo>
                    <a:pt x="19552" y="403614"/>
                  </a:lnTo>
                  <a:cubicBezTo>
                    <a:pt x="0" y="370009"/>
                    <a:pt x="0" y="328491"/>
                    <a:pt x="19552" y="294886"/>
                  </a:cubicBezTo>
                  <a:lnTo>
                    <a:pt x="159492" y="54364"/>
                  </a:lnTo>
                  <a:cubicBezTo>
                    <a:pt x="179075" y="20706"/>
                    <a:pt x="215078" y="0"/>
                    <a:pt x="254018" y="0"/>
                  </a:cubicBezTo>
                  <a:lnTo>
                    <a:pt x="534626" y="0"/>
                  </a:lnTo>
                  <a:cubicBezTo>
                    <a:pt x="573566" y="0"/>
                    <a:pt x="609569" y="20706"/>
                    <a:pt x="629152" y="54364"/>
                  </a:cubicBezTo>
                  <a:lnTo>
                    <a:pt x="769092" y="294886"/>
                  </a:lnTo>
                  <a:cubicBezTo>
                    <a:pt x="788644" y="328491"/>
                    <a:pt x="788644" y="370009"/>
                    <a:pt x="769092" y="40361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45" name="TextBox 4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6" name="Group 46"/>
          <p:cNvGrpSpPr/>
          <p:nvPr/>
        </p:nvGrpSpPr>
        <p:grpSpPr>
          <a:xfrm>
            <a:off x="14700866" y="6907878"/>
            <a:ext cx="3065485" cy="2634401"/>
            <a:chOff x="0" y="0"/>
            <a:chExt cx="812800" cy="698500"/>
          </a:xfrm>
        </p:grpSpPr>
        <p:sp>
          <p:nvSpPr>
            <p:cNvPr id="47" name="Freeform 47"/>
            <p:cNvSpPr/>
            <p:nvPr/>
          </p:nvSpPr>
          <p:spPr>
            <a:xfrm>
              <a:off x="13094" y="0"/>
              <a:ext cx="786612" cy="698500"/>
            </a:xfrm>
            <a:custGeom>
              <a:avLst/>
              <a:gdLst/>
              <a:ahLst/>
              <a:cxnLst/>
              <a:rect l="l" t="t" r="r" b="b"/>
              <a:pathLst>
                <a:path w="786612" h="698500">
                  <a:moveTo>
                    <a:pt x="765414" y="408189"/>
                  </a:moveTo>
                  <a:lnTo>
                    <a:pt x="630798" y="639561"/>
                  </a:lnTo>
                  <a:cubicBezTo>
                    <a:pt x="609567" y="676051"/>
                    <a:pt x="570534" y="698500"/>
                    <a:pt x="528317" y="698500"/>
                  </a:cubicBezTo>
                  <a:lnTo>
                    <a:pt x="258295" y="698500"/>
                  </a:lnTo>
                  <a:cubicBezTo>
                    <a:pt x="216078" y="698500"/>
                    <a:pt x="177045" y="676051"/>
                    <a:pt x="155814" y="639561"/>
                  </a:cubicBezTo>
                  <a:lnTo>
                    <a:pt x="21198" y="408189"/>
                  </a:lnTo>
                  <a:cubicBezTo>
                    <a:pt x="0" y="371755"/>
                    <a:pt x="0" y="326745"/>
                    <a:pt x="21198" y="290311"/>
                  </a:cubicBezTo>
                  <a:lnTo>
                    <a:pt x="155814" y="58939"/>
                  </a:lnTo>
                  <a:cubicBezTo>
                    <a:pt x="177045" y="22449"/>
                    <a:pt x="216078" y="0"/>
                    <a:pt x="258295" y="0"/>
                  </a:cubicBezTo>
                  <a:lnTo>
                    <a:pt x="528317" y="0"/>
                  </a:lnTo>
                  <a:cubicBezTo>
                    <a:pt x="570534" y="0"/>
                    <a:pt x="609567" y="22449"/>
                    <a:pt x="630798" y="58939"/>
                  </a:cubicBezTo>
                  <a:lnTo>
                    <a:pt x="765414" y="290311"/>
                  </a:lnTo>
                  <a:cubicBezTo>
                    <a:pt x="786612" y="326745"/>
                    <a:pt x="786612" y="371755"/>
                    <a:pt x="765414" y="408189"/>
                  </a:cubicBezTo>
                  <a:close/>
                </a:path>
              </a:pathLst>
            </a:custGeom>
            <a:blipFill>
              <a:blip r:embed="rId7"/>
              <a:stretch>
                <a:fillRect l="-17677" r="-17677"/>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48" name="TextBox 48"/>
          <p:cNvSpPr txBox="1"/>
          <p:nvPr/>
        </p:nvSpPr>
        <p:spPr>
          <a:xfrm>
            <a:off x="9833300" y="7975117"/>
            <a:ext cx="4646256" cy="1218282"/>
          </a:xfrm>
          <a:prstGeom prst="rect">
            <a:avLst/>
          </a:prstGeom>
        </p:spPr>
        <p:txBody>
          <a:bodyPr lIns="0" tIns="0" rIns="0" bIns="0" rtlCol="0" anchor="t">
            <a:spAutoFit/>
          </a:bodyPr>
          <a:lstStyle/>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Actively participate in industry events and panels to position </a:t>
            </a:r>
            <a:r>
              <a:rPr lang="en-US" sz="1599" spc="-15" dirty="0" err="1">
                <a:solidFill>
                  <a:srgbClr val="FFFFFF"/>
                </a:solidFill>
                <a:latin typeface="Times New Roman" panose="02020603050405020304" pitchFamily="18" charset="0"/>
                <a:ea typeface="Open Sauce"/>
                <a:cs typeface="Times New Roman" panose="02020603050405020304" pitchFamily="18" charset="0"/>
                <a:sym typeface="Open Sauce"/>
              </a:rPr>
              <a:t>Aretum</a:t>
            </a: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 as a trusted advisor in key markets.​</a:t>
            </a:r>
          </a:p>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Enhance marketing efforts through targeted campaigns and social media presence.</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49" name="TextBox 49"/>
          <p:cNvSpPr txBox="1"/>
          <p:nvPr/>
        </p:nvSpPr>
        <p:spPr>
          <a:xfrm>
            <a:off x="9906233" y="7352920"/>
            <a:ext cx="4346665" cy="521297"/>
          </a:xfrm>
          <a:prstGeom prst="rect">
            <a:avLst/>
          </a:prstGeom>
        </p:spPr>
        <p:txBody>
          <a:bodyPr lIns="0" tIns="0" rIns="0" bIns="0" rtlCol="0" anchor="t">
            <a:spAutoFit/>
          </a:bodyPr>
          <a:lstStyle/>
          <a:p>
            <a:pPr algn="l">
              <a:lnSpc>
                <a:spcPts val="2056"/>
              </a:lnSpc>
            </a:pPr>
            <a:r>
              <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rPr>
              <a:t>Increase Visibility:​</a:t>
            </a: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grpSp>
        <p:nvGrpSpPr>
          <p:cNvPr id="50" name="Group 50"/>
          <p:cNvGrpSpPr/>
          <p:nvPr/>
        </p:nvGrpSpPr>
        <p:grpSpPr>
          <a:xfrm>
            <a:off x="1168459" y="7830830"/>
            <a:ext cx="6682313" cy="1744606"/>
            <a:chOff x="0" y="0"/>
            <a:chExt cx="716005" cy="186933"/>
          </a:xfrm>
        </p:grpSpPr>
        <p:sp>
          <p:nvSpPr>
            <p:cNvPr id="51" name="Freeform 51"/>
            <p:cNvSpPr/>
            <p:nvPr/>
          </p:nvSpPr>
          <p:spPr>
            <a:xfrm>
              <a:off x="0" y="0"/>
              <a:ext cx="716005" cy="186933"/>
            </a:xfrm>
            <a:custGeom>
              <a:avLst/>
              <a:gdLst/>
              <a:ahLst/>
              <a:cxnLst/>
              <a:rect l="l" t="t" r="r" b="b"/>
              <a:pathLst>
                <a:path w="716005" h="186933">
                  <a:moveTo>
                    <a:pt x="32440" y="0"/>
                  </a:moveTo>
                  <a:lnTo>
                    <a:pt x="683566" y="0"/>
                  </a:lnTo>
                  <a:cubicBezTo>
                    <a:pt x="692169" y="0"/>
                    <a:pt x="700420" y="3418"/>
                    <a:pt x="706504" y="9501"/>
                  </a:cubicBezTo>
                  <a:cubicBezTo>
                    <a:pt x="712588" y="15585"/>
                    <a:pt x="716005" y="23836"/>
                    <a:pt x="716005" y="32440"/>
                  </a:cubicBezTo>
                  <a:lnTo>
                    <a:pt x="716005" y="154493"/>
                  </a:lnTo>
                  <a:cubicBezTo>
                    <a:pt x="716005" y="163097"/>
                    <a:pt x="712588" y="171348"/>
                    <a:pt x="706504" y="177432"/>
                  </a:cubicBezTo>
                  <a:cubicBezTo>
                    <a:pt x="700420" y="183516"/>
                    <a:pt x="692169" y="186933"/>
                    <a:pt x="683566" y="186933"/>
                  </a:cubicBezTo>
                  <a:lnTo>
                    <a:pt x="32440" y="186933"/>
                  </a:lnTo>
                  <a:cubicBezTo>
                    <a:pt x="14524" y="186933"/>
                    <a:pt x="0" y="172410"/>
                    <a:pt x="0" y="154493"/>
                  </a:cubicBezTo>
                  <a:lnTo>
                    <a:pt x="0" y="32440"/>
                  </a:lnTo>
                  <a:cubicBezTo>
                    <a:pt x="0" y="23836"/>
                    <a:pt x="3418" y="15585"/>
                    <a:pt x="9501" y="9501"/>
                  </a:cubicBezTo>
                  <a:cubicBezTo>
                    <a:pt x="15585" y="3418"/>
                    <a:pt x="23836" y="0"/>
                    <a:pt x="3244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2" name="TextBox 52"/>
            <p:cNvSpPr txBox="1"/>
            <p:nvPr/>
          </p:nvSpPr>
          <p:spPr>
            <a:xfrm>
              <a:off x="0" y="-38100"/>
              <a:ext cx="716005" cy="225033"/>
            </a:xfrm>
            <a:prstGeom prst="rect">
              <a:avLst/>
            </a:prstGeom>
          </p:spPr>
          <p:txBody>
            <a:bodyPr lIns="50800" tIns="50800" rIns="50800" bIns="50800" rtlCol="0" anchor="ctr"/>
            <a:lstStyle/>
            <a:p>
              <a:pPr algn="ctr">
                <a:lnSpc>
                  <a:spcPts val="2659"/>
                </a:lnSpc>
                <a:spcBef>
                  <a:spcPct val="0"/>
                </a:spcBef>
              </a:pPr>
              <a:endParaRPr/>
            </a:p>
          </p:txBody>
        </p:sp>
      </p:grpSp>
      <p:grpSp>
        <p:nvGrpSpPr>
          <p:cNvPr id="53" name="Group 53"/>
          <p:cNvGrpSpPr/>
          <p:nvPr/>
        </p:nvGrpSpPr>
        <p:grpSpPr>
          <a:xfrm>
            <a:off x="1168459" y="7238497"/>
            <a:ext cx="6682313" cy="468508"/>
            <a:chOff x="0" y="0"/>
            <a:chExt cx="9962684" cy="698500"/>
          </a:xfrm>
        </p:grpSpPr>
        <p:sp>
          <p:nvSpPr>
            <p:cNvPr id="54" name="Freeform 54"/>
            <p:cNvSpPr/>
            <p:nvPr/>
          </p:nvSpPr>
          <p:spPr>
            <a:xfrm>
              <a:off x="1112" y="0"/>
              <a:ext cx="9960459" cy="698500"/>
            </a:xfrm>
            <a:custGeom>
              <a:avLst/>
              <a:gdLst/>
              <a:ahLst/>
              <a:cxnLst/>
              <a:rect l="l" t="t" r="r" b="b"/>
              <a:pathLst>
                <a:path w="9960459" h="698500">
                  <a:moveTo>
                    <a:pt x="9958659" y="354257"/>
                  </a:moveTo>
                  <a:lnTo>
                    <a:pt x="9761285" y="693493"/>
                  </a:lnTo>
                  <a:cubicBezTo>
                    <a:pt x="9759481" y="696593"/>
                    <a:pt x="9756166" y="698500"/>
                    <a:pt x="9752579" y="698500"/>
                  </a:cubicBezTo>
                  <a:lnTo>
                    <a:pt x="207881" y="698500"/>
                  </a:lnTo>
                  <a:cubicBezTo>
                    <a:pt x="204294" y="698500"/>
                    <a:pt x="200978" y="696593"/>
                    <a:pt x="199175" y="693493"/>
                  </a:cubicBezTo>
                  <a:lnTo>
                    <a:pt x="1801" y="354257"/>
                  </a:lnTo>
                  <a:cubicBezTo>
                    <a:pt x="0" y="351162"/>
                    <a:pt x="0" y="347338"/>
                    <a:pt x="1801" y="344243"/>
                  </a:cubicBezTo>
                  <a:lnTo>
                    <a:pt x="199175" y="5007"/>
                  </a:lnTo>
                  <a:cubicBezTo>
                    <a:pt x="200978" y="1907"/>
                    <a:pt x="204294" y="0"/>
                    <a:pt x="207881" y="0"/>
                  </a:cubicBezTo>
                  <a:lnTo>
                    <a:pt x="9752579" y="0"/>
                  </a:lnTo>
                  <a:cubicBezTo>
                    <a:pt x="9756166" y="0"/>
                    <a:pt x="9759481" y="1907"/>
                    <a:pt x="9761285" y="5007"/>
                  </a:cubicBezTo>
                  <a:lnTo>
                    <a:pt x="9958659" y="344243"/>
                  </a:lnTo>
                  <a:cubicBezTo>
                    <a:pt x="9960460" y="347338"/>
                    <a:pt x="9960460" y="351162"/>
                    <a:pt x="9958659" y="35425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5" name="TextBox 55"/>
            <p:cNvSpPr txBox="1"/>
            <p:nvPr/>
          </p:nvSpPr>
          <p:spPr>
            <a:xfrm>
              <a:off x="114300" y="-38100"/>
              <a:ext cx="973408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6" name="Group 56"/>
          <p:cNvGrpSpPr/>
          <p:nvPr/>
        </p:nvGrpSpPr>
        <p:grpSpPr>
          <a:xfrm>
            <a:off x="6189054" y="6797040"/>
            <a:ext cx="3323435" cy="2856077"/>
            <a:chOff x="0" y="0"/>
            <a:chExt cx="812800" cy="698500"/>
          </a:xfrm>
        </p:grpSpPr>
        <p:sp>
          <p:nvSpPr>
            <p:cNvPr id="57" name="Freeform 57"/>
            <p:cNvSpPr/>
            <p:nvPr/>
          </p:nvSpPr>
          <p:spPr>
            <a:xfrm>
              <a:off x="12078" y="0"/>
              <a:ext cx="788645" cy="698500"/>
            </a:xfrm>
            <a:custGeom>
              <a:avLst/>
              <a:gdLst/>
              <a:ahLst/>
              <a:cxnLst/>
              <a:rect l="l" t="t" r="r" b="b"/>
              <a:pathLst>
                <a:path w="788645" h="698500">
                  <a:moveTo>
                    <a:pt x="769092" y="403614"/>
                  </a:moveTo>
                  <a:lnTo>
                    <a:pt x="629152" y="644136"/>
                  </a:lnTo>
                  <a:cubicBezTo>
                    <a:pt x="609569" y="677794"/>
                    <a:pt x="573566" y="698500"/>
                    <a:pt x="534626" y="698500"/>
                  </a:cubicBezTo>
                  <a:lnTo>
                    <a:pt x="254018" y="698500"/>
                  </a:lnTo>
                  <a:cubicBezTo>
                    <a:pt x="215078" y="698500"/>
                    <a:pt x="179075" y="677794"/>
                    <a:pt x="159492" y="644136"/>
                  </a:cubicBezTo>
                  <a:lnTo>
                    <a:pt x="19552" y="403614"/>
                  </a:lnTo>
                  <a:cubicBezTo>
                    <a:pt x="0" y="370009"/>
                    <a:pt x="0" y="328491"/>
                    <a:pt x="19552" y="294886"/>
                  </a:cubicBezTo>
                  <a:lnTo>
                    <a:pt x="159492" y="54364"/>
                  </a:lnTo>
                  <a:cubicBezTo>
                    <a:pt x="179075" y="20706"/>
                    <a:pt x="215078" y="0"/>
                    <a:pt x="254018" y="0"/>
                  </a:cubicBezTo>
                  <a:lnTo>
                    <a:pt x="534626" y="0"/>
                  </a:lnTo>
                  <a:cubicBezTo>
                    <a:pt x="573566" y="0"/>
                    <a:pt x="609569" y="20706"/>
                    <a:pt x="629152" y="54364"/>
                  </a:cubicBezTo>
                  <a:lnTo>
                    <a:pt x="769092" y="294886"/>
                  </a:lnTo>
                  <a:cubicBezTo>
                    <a:pt x="788644" y="328491"/>
                    <a:pt x="788644" y="370009"/>
                    <a:pt x="769092" y="40361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8" name="TextBox 5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9" name="Group 59"/>
          <p:cNvGrpSpPr/>
          <p:nvPr/>
        </p:nvGrpSpPr>
        <p:grpSpPr>
          <a:xfrm>
            <a:off x="6318029" y="6907878"/>
            <a:ext cx="3065485" cy="2634401"/>
            <a:chOff x="0" y="0"/>
            <a:chExt cx="812800" cy="698500"/>
          </a:xfrm>
        </p:grpSpPr>
        <p:sp>
          <p:nvSpPr>
            <p:cNvPr id="60" name="Freeform 60"/>
            <p:cNvSpPr/>
            <p:nvPr/>
          </p:nvSpPr>
          <p:spPr>
            <a:xfrm>
              <a:off x="13094" y="0"/>
              <a:ext cx="786612" cy="698500"/>
            </a:xfrm>
            <a:custGeom>
              <a:avLst/>
              <a:gdLst/>
              <a:ahLst/>
              <a:cxnLst/>
              <a:rect l="l" t="t" r="r" b="b"/>
              <a:pathLst>
                <a:path w="786612" h="698500">
                  <a:moveTo>
                    <a:pt x="765414" y="408189"/>
                  </a:moveTo>
                  <a:lnTo>
                    <a:pt x="630798" y="639561"/>
                  </a:lnTo>
                  <a:cubicBezTo>
                    <a:pt x="609567" y="676051"/>
                    <a:pt x="570534" y="698500"/>
                    <a:pt x="528317" y="698500"/>
                  </a:cubicBezTo>
                  <a:lnTo>
                    <a:pt x="258295" y="698500"/>
                  </a:lnTo>
                  <a:cubicBezTo>
                    <a:pt x="216078" y="698500"/>
                    <a:pt x="177045" y="676051"/>
                    <a:pt x="155814" y="639561"/>
                  </a:cubicBezTo>
                  <a:lnTo>
                    <a:pt x="21198" y="408189"/>
                  </a:lnTo>
                  <a:cubicBezTo>
                    <a:pt x="0" y="371755"/>
                    <a:pt x="0" y="326745"/>
                    <a:pt x="21198" y="290311"/>
                  </a:cubicBezTo>
                  <a:lnTo>
                    <a:pt x="155814" y="58939"/>
                  </a:lnTo>
                  <a:cubicBezTo>
                    <a:pt x="177045" y="22449"/>
                    <a:pt x="216078" y="0"/>
                    <a:pt x="258295" y="0"/>
                  </a:cubicBezTo>
                  <a:lnTo>
                    <a:pt x="528317" y="0"/>
                  </a:lnTo>
                  <a:cubicBezTo>
                    <a:pt x="570534" y="0"/>
                    <a:pt x="609567" y="22449"/>
                    <a:pt x="630798" y="58939"/>
                  </a:cubicBezTo>
                  <a:lnTo>
                    <a:pt x="765414" y="290311"/>
                  </a:lnTo>
                  <a:cubicBezTo>
                    <a:pt x="786612" y="326745"/>
                    <a:pt x="786612" y="371755"/>
                    <a:pt x="765414" y="408189"/>
                  </a:cubicBezTo>
                  <a:close/>
                </a:path>
              </a:pathLst>
            </a:custGeom>
            <a:blipFill>
              <a:blip r:embed="rId8"/>
              <a:stretch>
                <a:fillRect l="-10007" r="-10007"/>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61" name="TextBox 61"/>
          <p:cNvSpPr txBox="1"/>
          <p:nvPr/>
        </p:nvSpPr>
        <p:spPr>
          <a:xfrm>
            <a:off x="1406782" y="7975117"/>
            <a:ext cx="4641587" cy="1461939"/>
          </a:xfrm>
          <a:prstGeom prst="rect">
            <a:avLst/>
          </a:prstGeom>
        </p:spPr>
        <p:txBody>
          <a:bodyPr lIns="0" tIns="0" rIns="0" bIns="0" rtlCol="0" anchor="t">
            <a:spAutoFit/>
          </a:bodyPr>
          <a:lstStyle/>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Develop and market unique value propositions for </a:t>
            </a:r>
            <a:r>
              <a:rPr lang="en-US" sz="1599" spc="-15" dirty="0" err="1">
                <a:solidFill>
                  <a:srgbClr val="FFFFFF"/>
                </a:solidFill>
                <a:latin typeface="Times New Roman" panose="02020603050405020304" pitchFamily="18" charset="0"/>
                <a:ea typeface="Open Sauce"/>
                <a:cs typeface="Times New Roman" panose="02020603050405020304" pitchFamily="18" charset="0"/>
                <a:sym typeface="Open Sauce"/>
              </a:rPr>
              <a:t>Aretum’s</a:t>
            </a: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 core capabilities (e.g., Cyber, Data Intelligence).​</a:t>
            </a:r>
          </a:p>
          <a:p>
            <a:pPr marL="345439" lvl="1" indent="-172720" algn="l">
              <a:lnSpc>
                <a:spcPts val="1919"/>
              </a:lnSpc>
              <a:buFont typeface="Arial"/>
              <a:buChar char="•"/>
            </a:pPr>
            <a:r>
              <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rPr>
              <a:t>Publish thought leadership through white papers, webinars, and conference participation.</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62" name="TextBox 62"/>
          <p:cNvSpPr txBox="1"/>
          <p:nvPr/>
        </p:nvSpPr>
        <p:spPr>
          <a:xfrm>
            <a:off x="1523396" y="7352920"/>
            <a:ext cx="4346665" cy="521297"/>
          </a:xfrm>
          <a:prstGeom prst="rect">
            <a:avLst/>
          </a:prstGeom>
        </p:spPr>
        <p:txBody>
          <a:bodyPr lIns="0" tIns="0" rIns="0" bIns="0" rtlCol="0" anchor="t">
            <a:spAutoFit/>
          </a:bodyPr>
          <a:lstStyle/>
          <a:p>
            <a:pPr algn="l">
              <a:lnSpc>
                <a:spcPts val="2056"/>
              </a:lnSpc>
            </a:pPr>
            <a:r>
              <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rPr>
              <a:t>Strengthen Differentiators:​</a:t>
            </a: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
        <p:nvSpPr>
          <p:cNvPr id="63" name="TextBox 62">
            <a:extLst>
              <a:ext uri="{FF2B5EF4-FFF2-40B4-BE49-F238E27FC236}">
                <a16:creationId xmlns:a16="http://schemas.microsoft.com/office/drawing/2014/main" id="{03A804BF-A952-0C1F-22B2-DC8FD6944F44}"/>
              </a:ext>
            </a:extLst>
          </p:cNvPr>
          <p:cNvSpPr txBox="1"/>
          <p:nvPr/>
        </p:nvSpPr>
        <p:spPr>
          <a:xfrm>
            <a:off x="989815" y="1979630"/>
            <a:ext cx="5483934" cy="769441"/>
          </a:xfrm>
          <a:prstGeom prst="rect">
            <a:avLst/>
          </a:prstGeom>
          <a:noFill/>
        </p:spPr>
        <p:txBody>
          <a:bodyPr wrap="square" rtlCol="0">
            <a:spAutoFit/>
          </a:bodyPr>
          <a:lstStyle/>
          <a:p>
            <a:r>
              <a:rPr lang="en-US" sz="4400" b="1" dirty="0">
                <a:solidFill>
                  <a:srgbClr val="FFC60B"/>
                </a:solidFill>
                <a:latin typeface="Times New Roman" panose="02020603050405020304" pitchFamily="18" charset="0"/>
                <a:cs typeface="Times New Roman" panose="02020603050405020304" pitchFamily="18" charset="0"/>
              </a:rPr>
              <a:t>BEST PRACTICES</a:t>
            </a:r>
          </a:p>
        </p:txBody>
      </p:sp>
    </p:spTree>
    <p:extLst>
      <p:ext uri="{BB962C8B-B14F-4D97-AF65-F5344CB8AC3E}">
        <p14:creationId xmlns:p14="http://schemas.microsoft.com/office/powerpoint/2010/main" val="98187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3137420"/>
            <a:ext cx="9147990" cy="1438132"/>
            <a:chOff x="0" y="0"/>
            <a:chExt cx="7835748" cy="978935"/>
          </a:xfrm>
        </p:grpSpPr>
        <p:sp>
          <p:nvSpPr>
            <p:cNvPr id="4" name="Freeform 4"/>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11359125" y="5674341"/>
            <a:ext cx="4280261" cy="3647634"/>
            <a:chOff x="0" y="0"/>
            <a:chExt cx="2214539" cy="698500"/>
          </a:xfrm>
        </p:grpSpPr>
        <p:sp>
          <p:nvSpPr>
            <p:cNvPr id="10" name="Freeform 10"/>
            <p:cNvSpPr/>
            <p:nvPr/>
          </p:nvSpPr>
          <p:spPr>
            <a:xfrm>
              <a:off x="1286" y="0"/>
              <a:ext cx="2211968" cy="698500"/>
            </a:xfrm>
            <a:custGeom>
              <a:avLst/>
              <a:gdLst/>
              <a:ahLst/>
              <a:cxnLst/>
              <a:rect l="l" t="t" r="r" b="b"/>
              <a:pathLst>
                <a:path w="2211968" h="698500">
                  <a:moveTo>
                    <a:pt x="2209887" y="355036"/>
                  </a:moveTo>
                  <a:lnTo>
                    <a:pt x="2013420" y="692714"/>
                  </a:lnTo>
                  <a:cubicBezTo>
                    <a:pt x="2011336" y="696296"/>
                    <a:pt x="2007504" y="698500"/>
                    <a:pt x="2003359" y="698500"/>
                  </a:cubicBezTo>
                  <a:lnTo>
                    <a:pt x="208609" y="698500"/>
                  </a:lnTo>
                  <a:cubicBezTo>
                    <a:pt x="204464" y="698500"/>
                    <a:pt x="200632" y="696296"/>
                    <a:pt x="198547" y="692714"/>
                  </a:cubicBezTo>
                  <a:lnTo>
                    <a:pt x="2081" y="355036"/>
                  </a:lnTo>
                  <a:cubicBezTo>
                    <a:pt x="0" y="351459"/>
                    <a:pt x="0" y="347041"/>
                    <a:pt x="2081" y="343464"/>
                  </a:cubicBezTo>
                  <a:lnTo>
                    <a:pt x="198547" y="5786"/>
                  </a:lnTo>
                  <a:cubicBezTo>
                    <a:pt x="200632" y="2204"/>
                    <a:pt x="204464" y="0"/>
                    <a:pt x="208609" y="0"/>
                  </a:cubicBezTo>
                  <a:lnTo>
                    <a:pt x="2003359" y="0"/>
                  </a:lnTo>
                  <a:cubicBezTo>
                    <a:pt x="2007504" y="0"/>
                    <a:pt x="2011336" y="2204"/>
                    <a:pt x="2013420" y="5786"/>
                  </a:cubicBezTo>
                  <a:lnTo>
                    <a:pt x="2209887" y="343464"/>
                  </a:lnTo>
                  <a:cubicBezTo>
                    <a:pt x="2211968" y="347041"/>
                    <a:pt x="2211968" y="351459"/>
                    <a:pt x="2209887" y="35503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1" name="TextBox 11"/>
            <p:cNvSpPr txBox="1"/>
            <p:nvPr/>
          </p:nvSpPr>
          <p:spPr>
            <a:xfrm>
              <a:off x="114300" y="-38100"/>
              <a:ext cx="198593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11866370" y="1281491"/>
            <a:ext cx="6668263" cy="3963494"/>
            <a:chOff x="0" y="0"/>
            <a:chExt cx="1785332" cy="698500"/>
          </a:xfrm>
        </p:grpSpPr>
        <p:sp>
          <p:nvSpPr>
            <p:cNvPr id="13" name="Freeform 13"/>
            <p:cNvSpPr/>
            <p:nvPr/>
          </p:nvSpPr>
          <p:spPr>
            <a:xfrm>
              <a:off x="1467" y="0"/>
              <a:ext cx="1782397" cy="698500"/>
            </a:xfrm>
            <a:custGeom>
              <a:avLst/>
              <a:gdLst/>
              <a:ahLst/>
              <a:cxnLst/>
              <a:rect l="l" t="t" r="r" b="b"/>
              <a:pathLst>
                <a:path w="1782397" h="698500">
                  <a:moveTo>
                    <a:pt x="1780022" y="355856"/>
                  </a:moveTo>
                  <a:lnTo>
                    <a:pt x="1584508" y="691894"/>
                  </a:lnTo>
                  <a:cubicBezTo>
                    <a:pt x="1582129" y="695984"/>
                    <a:pt x="1577754" y="698500"/>
                    <a:pt x="1573023" y="698500"/>
                  </a:cubicBezTo>
                  <a:lnTo>
                    <a:pt x="209375" y="698500"/>
                  </a:lnTo>
                  <a:cubicBezTo>
                    <a:pt x="204644" y="698500"/>
                    <a:pt x="200269" y="695984"/>
                    <a:pt x="197890" y="691894"/>
                  </a:cubicBezTo>
                  <a:lnTo>
                    <a:pt x="2376" y="355856"/>
                  </a:lnTo>
                  <a:cubicBezTo>
                    <a:pt x="0" y="351772"/>
                    <a:pt x="0" y="346728"/>
                    <a:pt x="2376" y="342644"/>
                  </a:cubicBezTo>
                  <a:lnTo>
                    <a:pt x="197890" y="6606"/>
                  </a:lnTo>
                  <a:cubicBezTo>
                    <a:pt x="200269" y="2516"/>
                    <a:pt x="204644" y="0"/>
                    <a:pt x="209375" y="0"/>
                  </a:cubicBezTo>
                  <a:lnTo>
                    <a:pt x="1573023" y="0"/>
                  </a:lnTo>
                  <a:cubicBezTo>
                    <a:pt x="1577754" y="0"/>
                    <a:pt x="1582129" y="2516"/>
                    <a:pt x="1584508" y="6606"/>
                  </a:cubicBezTo>
                  <a:lnTo>
                    <a:pt x="1780022" y="342644"/>
                  </a:lnTo>
                  <a:cubicBezTo>
                    <a:pt x="1782397" y="346728"/>
                    <a:pt x="1782397" y="351772"/>
                    <a:pt x="1780022" y="35585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4" name="TextBox 14"/>
            <p:cNvSpPr txBox="1"/>
            <p:nvPr/>
          </p:nvSpPr>
          <p:spPr>
            <a:xfrm>
              <a:off x="114300" y="-38100"/>
              <a:ext cx="155673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7210721">
            <a:off x="8387419" y="1813374"/>
            <a:ext cx="5782705" cy="1887265"/>
            <a:chOff x="0" y="0"/>
            <a:chExt cx="3126277" cy="698500"/>
          </a:xfrm>
        </p:grpSpPr>
        <p:sp>
          <p:nvSpPr>
            <p:cNvPr id="16" name="Freeform 16"/>
            <p:cNvSpPr/>
            <p:nvPr/>
          </p:nvSpPr>
          <p:spPr>
            <a:xfrm>
              <a:off x="1760" y="0"/>
              <a:ext cx="3122756" cy="698500"/>
            </a:xfrm>
            <a:custGeom>
              <a:avLst/>
              <a:gdLst/>
              <a:ahLst/>
              <a:cxnLst/>
              <a:rect l="l" t="t" r="r" b="b"/>
              <a:pathLst>
                <a:path w="3122756" h="698500">
                  <a:moveTo>
                    <a:pt x="3119907" y="357172"/>
                  </a:moveTo>
                  <a:lnTo>
                    <a:pt x="2925926" y="690578"/>
                  </a:lnTo>
                  <a:cubicBezTo>
                    <a:pt x="2923072" y="695483"/>
                    <a:pt x="2917826" y="698500"/>
                    <a:pt x="2912151" y="698500"/>
                  </a:cubicBezTo>
                  <a:lnTo>
                    <a:pt x="210605" y="698500"/>
                  </a:lnTo>
                  <a:cubicBezTo>
                    <a:pt x="204931" y="698500"/>
                    <a:pt x="199684" y="695483"/>
                    <a:pt x="196831" y="690578"/>
                  </a:cubicBezTo>
                  <a:lnTo>
                    <a:pt x="2849" y="357172"/>
                  </a:lnTo>
                  <a:cubicBezTo>
                    <a:pt x="0" y="352275"/>
                    <a:pt x="0" y="346225"/>
                    <a:pt x="2849" y="341328"/>
                  </a:cubicBezTo>
                  <a:lnTo>
                    <a:pt x="196831" y="7922"/>
                  </a:lnTo>
                  <a:cubicBezTo>
                    <a:pt x="199684" y="3017"/>
                    <a:pt x="204931" y="0"/>
                    <a:pt x="210605" y="0"/>
                  </a:cubicBezTo>
                  <a:lnTo>
                    <a:pt x="2912151" y="0"/>
                  </a:lnTo>
                  <a:cubicBezTo>
                    <a:pt x="2917826" y="0"/>
                    <a:pt x="2923072" y="3017"/>
                    <a:pt x="2925926" y="7922"/>
                  </a:cubicBezTo>
                  <a:lnTo>
                    <a:pt x="3119907" y="341328"/>
                  </a:lnTo>
                  <a:cubicBezTo>
                    <a:pt x="3122756" y="346225"/>
                    <a:pt x="3122756" y="352275"/>
                    <a:pt x="3119907" y="35717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7" name="TextBox 17"/>
            <p:cNvSpPr txBox="1"/>
            <p:nvPr/>
          </p:nvSpPr>
          <p:spPr>
            <a:xfrm>
              <a:off x="114300" y="-38100"/>
              <a:ext cx="289767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1266631" y="1830607"/>
            <a:ext cx="7009896" cy="6418092"/>
            <a:chOff x="-50080" y="-38100"/>
            <a:chExt cx="804521" cy="736600"/>
          </a:xfrm>
        </p:grpSpPr>
        <p:sp>
          <p:nvSpPr>
            <p:cNvPr id="19" name="Freeform 19"/>
            <p:cNvSpPr/>
            <p:nvPr/>
          </p:nvSpPr>
          <p:spPr>
            <a:xfrm>
              <a:off x="-50080" y="0"/>
              <a:ext cx="804521" cy="698500"/>
            </a:xfrm>
            <a:custGeom>
              <a:avLst/>
              <a:gdLst/>
              <a:ahLst/>
              <a:cxnLst/>
              <a:rect l="l" t="t" r="r" b="b"/>
              <a:pathLst>
                <a:path w="804521" h="698500">
                  <a:moveTo>
                    <a:pt x="797821" y="367882"/>
                  </a:moveTo>
                  <a:lnTo>
                    <a:pt x="616301" y="679868"/>
                  </a:lnTo>
                  <a:cubicBezTo>
                    <a:pt x="609590" y="691403"/>
                    <a:pt x="597251" y="698500"/>
                    <a:pt x="583905" y="698500"/>
                  </a:cubicBezTo>
                  <a:lnTo>
                    <a:pt x="220617" y="698500"/>
                  </a:lnTo>
                  <a:cubicBezTo>
                    <a:pt x="207271" y="698500"/>
                    <a:pt x="194932" y="691403"/>
                    <a:pt x="188221" y="679868"/>
                  </a:cubicBezTo>
                  <a:lnTo>
                    <a:pt x="6701" y="367882"/>
                  </a:lnTo>
                  <a:cubicBezTo>
                    <a:pt x="0" y="356364"/>
                    <a:pt x="0" y="342136"/>
                    <a:pt x="6701" y="330618"/>
                  </a:cubicBezTo>
                  <a:lnTo>
                    <a:pt x="188221" y="18632"/>
                  </a:lnTo>
                  <a:cubicBezTo>
                    <a:pt x="194932" y="7097"/>
                    <a:pt x="207271" y="0"/>
                    <a:pt x="220617" y="0"/>
                  </a:cubicBezTo>
                  <a:lnTo>
                    <a:pt x="583905" y="0"/>
                  </a:lnTo>
                  <a:cubicBezTo>
                    <a:pt x="597251" y="0"/>
                    <a:pt x="609590" y="7097"/>
                    <a:pt x="616301" y="18632"/>
                  </a:cubicBezTo>
                  <a:lnTo>
                    <a:pt x="797821" y="330618"/>
                  </a:lnTo>
                  <a:cubicBezTo>
                    <a:pt x="804522" y="342136"/>
                    <a:pt x="804522" y="356364"/>
                    <a:pt x="797821" y="36788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1715225" y="2461668"/>
            <a:ext cx="6241353" cy="5363663"/>
            <a:chOff x="0" y="0"/>
            <a:chExt cx="812800" cy="698500"/>
          </a:xfrm>
        </p:grpSpPr>
        <p:sp>
          <p:nvSpPr>
            <p:cNvPr id="22" name="Freeform 22"/>
            <p:cNvSpPr/>
            <p:nvPr/>
          </p:nvSpPr>
          <p:spPr>
            <a:xfrm>
              <a:off x="4427" y="0"/>
              <a:ext cx="803947" cy="698500"/>
            </a:xfrm>
            <a:custGeom>
              <a:avLst/>
              <a:gdLst/>
              <a:ahLst/>
              <a:cxnLst/>
              <a:rect l="l" t="t" r="r" b="b"/>
              <a:pathLst>
                <a:path w="803947" h="698500">
                  <a:moveTo>
                    <a:pt x="796780" y="369175"/>
                  </a:moveTo>
                  <a:lnTo>
                    <a:pt x="616766" y="678575"/>
                  </a:lnTo>
                  <a:cubicBezTo>
                    <a:pt x="609588" y="690911"/>
                    <a:pt x="596393" y="698500"/>
                    <a:pt x="582121" y="698500"/>
                  </a:cubicBezTo>
                  <a:lnTo>
                    <a:pt x="221825" y="698500"/>
                  </a:lnTo>
                  <a:cubicBezTo>
                    <a:pt x="207553" y="698500"/>
                    <a:pt x="194358" y="690911"/>
                    <a:pt x="187180" y="678575"/>
                  </a:cubicBezTo>
                  <a:lnTo>
                    <a:pt x="7166" y="369175"/>
                  </a:lnTo>
                  <a:cubicBezTo>
                    <a:pt x="0" y="356858"/>
                    <a:pt x="0" y="341642"/>
                    <a:pt x="7166" y="329325"/>
                  </a:cubicBezTo>
                  <a:lnTo>
                    <a:pt x="187180" y="19925"/>
                  </a:lnTo>
                  <a:cubicBezTo>
                    <a:pt x="194358" y="7589"/>
                    <a:pt x="207553" y="0"/>
                    <a:pt x="221825" y="0"/>
                  </a:cubicBezTo>
                  <a:lnTo>
                    <a:pt x="582121" y="0"/>
                  </a:lnTo>
                  <a:cubicBezTo>
                    <a:pt x="596393" y="0"/>
                    <a:pt x="609588" y="7589"/>
                    <a:pt x="616766" y="19925"/>
                  </a:cubicBezTo>
                  <a:lnTo>
                    <a:pt x="796780" y="329325"/>
                  </a:lnTo>
                  <a:cubicBezTo>
                    <a:pt x="803946" y="341642"/>
                    <a:pt x="803946" y="356858"/>
                    <a:pt x="796780" y="369175"/>
                  </a:cubicBezTo>
                  <a:close/>
                </a:path>
              </a:pathLst>
            </a:custGeom>
            <a:blipFill>
              <a:blip r:embed="rId3"/>
              <a:stretch>
                <a:fillRect l="-9571" r="-9571"/>
              </a:stretch>
            </a:blipFill>
            <a:ln w="161925"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23" name="Group 23"/>
          <p:cNvGrpSpPr/>
          <p:nvPr/>
        </p:nvGrpSpPr>
        <p:grpSpPr>
          <a:xfrm>
            <a:off x="9731513" y="2542980"/>
            <a:ext cx="5938889" cy="5103733"/>
            <a:chOff x="0" y="0"/>
            <a:chExt cx="812800" cy="698500"/>
          </a:xfrm>
        </p:grpSpPr>
        <p:sp>
          <p:nvSpPr>
            <p:cNvPr id="24" name="Freeform 24"/>
            <p:cNvSpPr/>
            <p:nvPr/>
          </p:nvSpPr>
          <p:spPr>
            <a:xfrm>
              <a:off x="6759" y="0"/>
              <a:ext cx="799283" cy="698500"/>
            </a:xfrm>
            <a:custGeom>
              <a:avLst/>
              <a:gdLst/>
              <a:ahLst/>
              <a:cxnLst/>
              <a:rect l="l" t="t" r="r" b="b"/>
              <a:pathLst>
                <a:path w="799283" h="698500">
                  <a:moveTo>
                    <a:pt x="788341" y="379673"/>
                  </a:moveTo>
                  <a:lnTo>
                    <a:pt x="620541" y="668077"/>
                  </a:lnTo>
                  <a:cubicBezTo>
                    <a:pt x="609583" y="686913"/>
                    <a:pt x="589435" y="698500"/>
                    <a:pt x="567644" y="698500"/>
                  </a:cubicBezTo>
                  <a:lnTo>
                    <a:pt x="231638" y="698500"/>
                  </a:lnTo>
                  <a:cubicBezTo>
                    <a:pt x="209847" y="698500"/>
                    <a:pt x="189699" y="686913"/>
                    <a:pt x="178741" y="668077"/>
                  </a:cubicBezTo>
                  <a:lnTo>
                    <a:pt x="10941" y="379673"/>
                  </a:lnTo>
                  <a:cubicBezTo>
                    <a:pt x="0" y="360867"/>
                    <a:pt x="0" y="337633"/>
                    <a:pt x="10941" y="318827"/>
                  </a:cubicBezTo>
                  <a:lnTo>
                    <a:pt x="178741" y="30423"/>
                  </a:lnTo>
                  <a:cubicBezTo>
                    <a:pt x="189699" y="11587"/>
                    <a:pt x="209847" y="0"/>
                    <a:pt x="231638" y="0"/>
                  </a:cubicBezTo>
                  <a:lnTo>
                    <a:pt x="567644" y="0"/>
                  </a:lnTo>
                  <a:cubicBezTo>
                    <a:pt x="589435" y="0"/>
                    <a:pt x="609583" y="11587"/>
                    <a:pt x="620541" y="30423"/>
                  </a:cubicBezTo>
                  <a:lnTo>
                    <a:pt x="788341" y="318827"/>
                  </a:lnTo>
                  <a:cubicBezTo>
                    <a:pt x="799282" y="337633"/>
                    <a:pt x="799282" y="360867"/>
                    <a:pt x="788341" y="3796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7210721">
            <a:off x="8119182" y="2871007"/>
            <a:ext cx="4425277" cy="910023"/>
            <a:chOff x="0" y="0"/>
            <a:chExt cx="3396680" cy="698500"/>
          </a:xfrm>
        </p:grpSpPr>
        <p:sp>
          <p:nvSpPr>
            <p:cNvPr id="29" name="Freeform 29"/>
            <p:cNvSpPr/>
            <p:nvPr/>
          </p:nvSpPr>
          <p:spPr>
            <a:xfrm>
              <a:off x="3695" y="0"/>
              <a:ext cx="3389289" cy="698500"/>
            </a:xfrm>
            <a:custGeom>
              <a:avLst/>
              <a:gdLst/>
              <a:ahLst/>
              <a:cxnLst/>
              <a:rect l="l" t="t" r="r" b="b"/>
              <a:pathLst>
                <a:path w="3389289" h="698500">
                  <a:moveTo>
                    <a:pt x="3383307" y="365884"/>
                  </a:moveTo>
                  <a:lnTo>
                    <a:pt x="3199463" y="681866"/>
                  </a:lnTo>
                  <a:cubicBezTo>
                    <a:pt x="3193471" y="692165"/>
                    <a:pt x="3182455" y="698500"/>
                    <a:pt x="3170541" y="698500"/>
                  </a:cubicBezTo>
                  <a:lnTo>
                    <a:pt x="218749" y="698500"/>
                  </a:lnTo>
                  <a:cubicBezTo>
                    <a:pt x="206835" y="698500"/>
                    <a:pt x="195819" y="692165"/>
                    <a:pt x="189827" y="681866"/>
                  </a:cubicBezTo>
                  <a:lnTo>
                    <a:pt x="5983" y="365884"/>
                  </a:lnTo>
                  <a:cubicBezTo>
                    <a:pt x="0" y="355601"/>
                    <a:pt x="0" y="342899"/>
                    <a:pt x="5983" y="332616"/>
                  </a:cubicBezTo>
                  <a:lnTo>
                    <a:pt x="189827" y="16634"/>
                  </a:lnTo>
                  <a:cubicBezTo>
                    <a:pt x="195819" y="6335"/>
                    <a:pt x="206835" y="0"/>
                    <a:pt x="218749" y="0"/>
                  </a:cubicBezTo>
                  <a:lnTo>
                    <a:pt x="3170541" y="0"/>
                  </a:lnTo>
                  <a:cubicBezTo>
                    <a:pt x="3182455" y="0"/>
                    <a:pt x="3193471" y="6335"/>
                    <a:pt x="3199463" y="16634"/>
                  </a:cubicBezTo>
                  <a:lnTo>
                    <a:pt x="3383307" y="332616"/>
                  </a:lnTo>
                  <a:cubicBezTo>
                    <a:pt x="3389289" y="342899"/>
                    <a:pt x="3389289" y="355601"/>
                    <a:pt x="3383307" y="36588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38100"/>
              <a:ext cx="316808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rot="-7210721">
            <a:off x="10460084" y="7780625"/>
            <a:ext cx="3447019" cy="1854722"/>
            <a:chOff x="0" y="0"/>
            <a:chExt cx="1298169" cy="698500"/>
          </a:xfrm>
        </p:grpSpPr>
        <p:sp>
          <p:nvSpPr>
            <p:cNvPr id="32" name="Freeform 32"/>
            <p:cNvSpPr/>
            <p:nvPr/>
          </p:nvSpPr>
          <p:spPr>
            <a:xfrm>
              <a:off x="4744" y="0"/>
              <a:ext cx="1288681" cy="698500"/>
            </a:xfrm>
            <a:custGeom>
              <a:avLst/>
              <a:gdLst/>
              <a:ahLst/>
              <a:cxnLst/>
              <a:rect l="l" t="t" r="r" b="b"/>
              <a:pathLst>
                <a:path w="1288681" h="698500">
                  <a:moveTo>
                    <a:pt x="1281001" y="370604"/>
                  </a:moveTo>
                  <a:lnTo>
                    <a:pt x="1102650" y="677146"/>
                  </a:lnTo>
                  <a:cubicBezTo>
                    <a:pt x="1094957" y="690367"/>
                    <a:pt x="1080815" y="698500"/>
                    <a:pt x="1065520" y="698500"/>
                  </a:cubicBezTo>
                  <a:lnTo>
                    <a:pt x="223162" y="698500"/>
                  </a:lnTo>
                  <a:cubicBezTo>
                    <a:pt x="207866" y="698500"/>
                    <a:pt x="193724" y="690367"/>
                    <a:pt x="186032" y="677146"/>
                  </a:cubicBezTo>
                  <a:lnTo>
                    <a:pt x="7680" y="370604"/>
                  </a:lnTo>
                  <a:cubicBezTo>
                    <a:pt x="0" y="357404"/>
                    <a:pt x="0" y="341096"/>
                    <a:pt x="7680" y="327896"/>
                  </a:cubicBezTo>
                  <a:lnTo>
                    <a:pt x="186032" y="21354"/>
                  </a:lnTo>
                  <a:cubicBezTo>
                    <a:pt x="193724" y="8133"/>
                    <a:pt x="207866" y="0"/>
                    <a:pt x="223162" y="0"/>
                  </a:cubicBezTo>
                  <a:lnTo>
                    <a:pt x="1065520" y="0"/>
                  </a:lnTo>
                  <a:cubicBezTo>
                    <a:pt x="1080815" y="0"/>
                    <a:pt x="1094957" y="8133"/>
                    <a:pt x="1102650" y="21354"/>
                  </a:cubicBezTo>
                  <a:lnTo>
                    <a:pt x="1281001" y="327896"/>
                  </a:lnTo>
                  <a:cubicBezTo>
                    <a:pt x="1288681" y="341096"/>
                    <a:pt x="1288681" y="357404"/>
                    <a:pt x="1281001" y="37060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3" name="TextBox 33"/>
            <p:cNvSpPr txBox="1"/>
            <p:nvPr/>
          </p:nvSpPr>
          <p:spPr>
            <a:xfrm>
              <a:off x="114300" y="-38100"/>
              <a:ext cx="106956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0012253" y="2784241"/>
            <a:ext cx="5377409" cy="4621210"/>
            <a:chOff x="0" y="0"/>
            <a:chExt cx="812800" cy="698500"/>
          </a:xfrm>
        </p:grpSpPr>
        <p:sp>
          <p:nvSpPr>
            <p:cNvPr id="27" name="Freeform 27"/>
            <p:cNvSpPr/>
            <p:nvPr/>
          </p:nvSpPr>
          <p:spPr>
            <a:xfrm>
              <a:off x="7464" y="0"/>
              <a:ext cx="797871" cy="698500"/>
            </a:xfrm>
            <a:custGeom>
              <a:avLst/>
              <a:gdLst/>
              <a:ahLst/>
              <a:cxnLst/>
              <a:rect l="l" t="t" r="r" b="b"/>
              <a:pathLst>
                <a:path w="797871" h="698500">
                  <a:moveTo>
                    <a:pt x="785787" y="382849"/>
                  </a:moveTo>
                  <a:lnTo>
                    <a:pt x="621685" y="664901"/>
                  </a:lnTo>
                  <a:cubicBezTo>
                    <a:pt x="609582" y="685703"/>
                    <a:pt x="587330" y="698500"/>
                    <a:pt x="563264" y="698500"/>
                  </a:cubicBezTo>
                  <a:lnTo>
                    <a:pt x="234608" y="698500"/>
                  </a:lnTo>
                  <a:cubicBezTo>
                    <a:pt x="210542" y="698500"/>
                    <a:pt x="188290" y="685703"/>
                    <a:pt x="176187" y="664901"/>
                  </a:cubicBezTo>
                  <a:lnTo>
                    <a:pt x="12085" y="382849"/>
                  </a:lnTo>
                  <a:cubicBezTo>
                    <a:pt x="0" y="362080"/>
                    <a:pt x="0" y="336420"/>
                    <a:pt x="12085" y="315651"/>
                  </a:cubicBezTo>
                  <a:lnTo>
                    <a:pt x="176187" y="33599"/>
                  </a:lnTo>
                  <a:cubicBezTo>
                    <a:pt x="188290" y="12797"/>
                    <a:pt x="210542" y="0"/>
                    <a:pt x="234608" y="0"/>
                  </a:cubicBezTo>
                  <a:lnTo>
                    <a:pt x="563264" y="0"/>
                  </a:lnTo>
                  <a:cubicBezTo>
                    <a:pt x="587330" y="0"/>
                    <a:pt x="609582" y="12797"/>
                    <a:pt x="621685" y="33599"/>
                  </a:cubicBezTo>
                  <a:lnTo>
                    <a:pt x="785787" y="315651"/>
                  </a:lnTo>
                  <a:cubicBezTo>
                    <a:pt x="797872" y="336420"/>
                    <a:pt x="797872" y="362080"/>
                    <a:pt x="785787" y="382849"/>
                  </a:cubicBezTo>
                  <a:close/>
                </a:path>
              </a:pathLst>
            </a:custGeom>
            <a:blipFill>
              <a:blip r:embed="rId4"/>
              <a:stretch>
                <a:fillRect l="-9203" r="-9203"/>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34" name="TextBox 34"/>
          <p:cNvSpPr txBox="1"/>
          <p:nvPr/>
        </p:nvSpPr>
        <p:spPr>
          <a:xfrm>
            <a:off x="832030" y="1203321"/>
            <a:ext cx="17798967" cy="1489575"/>
          </a:xfrm>
          <a:prstGeom prst="rect">
            <a:avLst/>
          </a:prstGeom>
        </p:spPr>
        <p:txBody>
          <a:bodyPr lIns="0" tIns="0" rIns="0" bIns="0" rtlCol="0" anchor="t">
            <a:spAutoFit/>
          </a:bodyPr>
          <a:lstStyle/>
          <a:p>
            <a:pPr algn="l">
              <a:lnSpc>
                <a:spcPts val="13794"/>
              </a:lnSpc>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Q&amp;A</a:t>
            </a:r>
            <a:endParaRPr lang="en-US" sz="5400" b="1" dirty="0">
              <a:solidFill>
                <a:srgbClr val="FFFFFF"/>
              </a:solidFill>
              <a:latin typeface="Times New Roman" panose="02020603050405020304" pitchFamily="18" charset="0"/>
              <a:ea typeface="Big Shoulders Display Bold"/>
              <a:cs typeface="Times New Roman" panose="02020603050405020304" pitchFamily="18" charset="0"/>
            </a:endParaRPr>
          </a:p>
        </p:txBody>
      </p:sp>
      <p:grpSp>
        <p:nvGrpSpPr>
          <p:cNvPr id="35" name="Group 3">
            <a:extLst>
              <a:ext uri="{FF2B5EF4-FFF2-40B4-BE49-F238E27FC236}">
                <a16:creationId xmlns:a16="http://schemas.microsoft.com/office/drawing/2014/main" id="{145A47F3-3E5C-15C7-3F19-B6F3130BA198}"/>
              </a:ext>
            </a:extLst>
          </p:cNvPr>
          <p:cNvGrpSpPr/>
          <p:nvPr/>
        </p:nvGrpSpPr>
        <p:grpSpPr>
          <a:xfrm>
            <a:off x="0" y="4735436"/>
            <a:ext cx="9147310" cy="1494104"/>
            <a:chOff x="464" y="-38100"/>
            <a:chExt cx="7834821" cy="1017035"/>
          </a:xfrm>
        </p:grpSpPr>
        <p:sp>
          <p:nvSpPr>
            <p:cNvPr id="36" name="Freeform 4">
              <a:extLst>
                <a:ext uri="{FF2B5EF4-FFF2-40B4-BE49-F238E27FC236}">
                  <a16:creationId xmlns:a16="http://schemas.microsoft.com/office/drawing/2014/main" id="{0D0B629F-936E-8A18-D806-A671FADD7186}"/>
                </a:ext>
              </a:extLst>
            </p:cNvPr>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7" name="TextBox 5">
              <a:extLst>
                <a:ext uri="{FF2B5EF4-FFF2-40B4-BE49-F238E27FC236}">
                  <a16:creationId xmlns:a16="http://schemas.microsoft.com/office/drawing/2014/main" id="{8D6677A0-FE9B-E8F8-5E6E-FC50BB08C296}"/>
                </a:ext>
              </a:extLst>
            </p:cNvPr>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grpSp>
        <p:nvGrpSpPr>
          <p:cNvPr id="38" name="Group 3">
            <a:extLst>
              <a:ext uri="{FF2B5EF4-FFF2-40B4-BE49-F238E27FC236}">
                <a16:creationId xmlns:a16="http://schemas.microsoft.com/office/drawing/2014/main" id="{25BFAA21-C842-F10D-FE52-7B427A6882D6}"/>
              </a:ext>
            </a:extLst>
          </p:cNvPr>
          <p:cNvGrpSpPr/>
          <p:nvPr/>
        </p:nvGrpSpPr>
        <p:grpSpPr>
          <a:xfrm>
            <a:off x="0" y="6389424"/>
            <a:ext cx="9147310" cy="1494104"/>
            <a:chOff x="464" y="-38100"/>
            <a:chExt cx="7834821" cy="1017035"/>
          </a:xfrm>
        </p:grpSpPr>
        <p:sp>
          <p:nvSpPr>
            <p:cNvPr id="39" name="Freeform 4">
              <a:extLst>
                <a:ext uri="{FF2B5EF4-FFF2-40B4-BE49-F238E27FC236}">
                  <a16:creationId xmlns:a16="http://schemas.microsoft.com/office/drawing/2014/main" id="{0BE8D556-3A51-57AB-3185-49A5DB4FCB34}"/>
                </a:ext>
              </a:extLst>
            </p:cNvPr>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40" name="TextBox 5">
              <a:extLst>
                <a:ext uri="{FF2B5EF4-FFF2-40B4-BE49-F238E27FC236}">
                  <a16:creationId xmlns:a16="http://schemas.microsoft.com/office/drawing/2014/main" id="{E13EFD79-CF43-7AB7-A514-4802E0483BBB}"/>
                </a:ext>
              </a:extLst>
            </p:cNvPr>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3">
            <a:extLst>
              <a:ext uri="{FF2B5EF4-FFF2-40B4-BE49-F238E27FC236}">
                <a16:creationId xmlns:a16="http://schemas.microsoft.com/office/drawing/2014/main" id="{A5AC69E8-347F-D7D3-CC5F-BD7C3652177A}"/>
              </a:ext>
            </a:extLst>
          </p:cNvPr>
          <p:cNvGrpSpPr/>
          <p:nvPr/>
        </p:nvGrpSpPr>
        <p:grpSpPr>
          <a:xfrm>
            <a:off x="-1" y="7989624"/>
            <a:ext cx="9147311" cy="1494104"/>
            <a:chOff x="464" y="-38100"/>
            <a:chExt cx="7834821" cy="1017035"/>
          </a:xfrm>
        </p:grpSpPr>
        <p:sp>
          <p:nvSpPr>
            <p:cNvPr id="42" name="Freeform 4">
              <a:extLst>
                <a:ext uri="{FF2B5EF4-FFF2-40B4-BE49-F238E27FC236}">
                  <a16:creationId xmlns:a16="http://schemas.microsoft.com/office/drawing/2014/main" id="{C82C4CCC-48C4-03E3-496E-7B80657DEE28}"/>
                </a:ext>
              </a:extLst>
            </p:cNvPr>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43" name="TextBox 5">
              <a:extLst>
                <a:ext uri="{FF2B5EF4-FFF2-40B4-BE49-F238E27FC236}">
                  <a16:creationId xmlns:a16="http://schemas.microsoft.com/office/drawing/2014/main" id="{D128C17A-C16B-1ACB-A81D-2D14437C3173}"/>
                </a:ext>
              </a:extLst>
            </p:cNvPr>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61">
            <a:extLst>
              <a:ext uri="{FF2B5EF4-FFF2-40B4-BE49-F238E27FC236}">
                <a16:creationId xmlns:a16="http://schemas.microsoft.com/office/drawing/2014/main" id="{3A20E7B8-E360-1FD0-C310-9327217A204C}"/>
              </a:ext>
            </a:extLst>
          </p:cNvPr>
          <p:cNvSpPr txBox="1"/>
          <p:nvPr/>
        </p:nvSpPr>
        <p:spPr>
          <a:xfrm>
            <a:off x="922688" y="3994787"/>
            <a:ext cx="4641587" cy="487313"/>
          </a:xfrm>
          <a:prstGeom prst="rect">
            <a:avLst/>
          </a:prstGeom>
        </p:spPr>
        <p:txBody>
          <a:bodyPr lIns="0" tIns="0" rIns="0" bIns="0" rtlCol="0" anchor="t">
            <a:spAutoFit/>
          </a:bodyPr>
          <a:lstStyle/>
          <a:p>
            <a:pPr marL="172085" lvl="1" algn="l">
              <a:lnSpc>
                <a:spcPts val="1919"/>
              </a:lnSpc>
            </a:pPr>
            <a:r>
              <a:rPr lang="en-US" sz="1550" spc="-15" dirty="0">
                <a:solidFill>
                  <a:srgbClr val="FFFFFF"/>
                </a:solidFill>
                <a:latin typeface="Times New Roman" panose="02020603050405020304" pitchFamily="18" charset="0"/>
                <a:ea typeface="Open Sauce"/>
                <a:cs typeface="Times New Roman" panose="02020603050405020304" pitchFamily="18" charset="0"/>
              </a:rPr>
              <a:t>Answer</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47" name="TextBox 62">
            <a:extLst>
              <a:ext uri="{FF2B5EF4-FFF2-40B4-BE49-F238E27FC236}">
                <a16:creationId xmlns:a16="http://schemas.microsoft.com/office/drawing/2014/main" id="{5396F330-DE65-455A-217C-F05A50C6A8F4}"/>
              </a:ext>
            </a:extLst>
          </p:cNvPr>
          <p:cNvSpPr txBox="1"/>
          <p:nvPr/>
        </p:nvSpPr>
        <p:spPr>
          <a:xfrm>
            <a:off x="1066196" y="3332249"/>
            <a:ext cx="4346665" cy="521810"/>
          </a:xfrm>
          <a:prstGeom prst="rect">
            <a:avLst/>
          </a:prstGeom>
        </p:spPr>
        <p:txBody>
          <a:bodyPr lIns="0" tIns="0" rIns="0" bIns="0" rtlCol="0" anchor="t">
            <a:spAutoFit/>
          </a:bodyPr>
          <a:lstStyle/>
          <a:p>
            <a:pPr algn="l">
              <a:lnSpc>
                <a:spcPts val="2056"/>
              </a:lnSpc>
            </a:pPr>
            <a:r>
              <a:rPr lang="en-US" sz="2000" b="1" spc="-17" dirty="0">
                <a:solidFill>
                  <a:srgbClr val="FFFFFF"/>
                </a:solidFill>
                <a:latin typeface="Times New Roman" panose="02020603050405020304" pitchFamily="18" charset="0"/>
                <a:cs typeface="Times New Roman" panose="02020603050405020304" pitchFamily="18" charset="0"/>
                <a:sym typeface="Open Sauce Bold"/>
              </a:rPr>
              <a:t>Question</a:t>
            </a:r>
            <a:endParaRPr lang="en-US" sz="2000" dirty="0">
              <a:latin typeface="Times New Roman" panose="02020603050405020304" pitchFamily="18" charset="0"/>
              <a:cs typeface="Times New Roman" panose="02020603050405020304" pitchFamily="18" charset="0"/>
            </a:endParaRP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
        <p:nvSpPr>
          <p:cNvPr id="48" name="TextBox 61">
            <a:extLst>
              <a:ext uri="{FF2B5EF4-FFF2-40B4-BE49-F238E27FC236}">
                <a16:creationId xmlns:a16="http://schemas.microsoft.com/office/drawing/2014/main" id="{9BBC8316-14A6-ABEC-9AF7-77A2FBEA5FBC}"/>
              </a:ext>
            </a:extLst>
          </p:cNvPr>
          <p:cNvSpPr txBox="1"/>
          <p:nvPr/>
        </p:nvSpPr>
        <p:spPr>
          <a:xfrm>
            <a:off x="949581" y="5689116"/>
            <a:ext cx="4641587" cy="487313"/>
          </a:xfrm>
          <a:prstGeom prst="rect">
            <a:avLst/>
          </a:prstGeom>
        </p:spPr>
        <p:txBody>
          <a:bodyPr lIns="0" tIns="0" rIns="0" bIns="0" rtlCol="0" anchor="t">
            <a:spAutoFit/>
          </a:bodyPr>
          <a:lstStyle/>
          <a:p>
            <a:pPr marL="172085" lvl="1" algn="l">
              <a:lnSpc>
                <a:spcPts val="1919"/>
              </a:lnSpc>
            </a:pPr>
            <a:r>
              <a:rPr lang="en-US" sz="1550" spc="-15" dirty="0">
                <a:solidFill>
                  <a:srgbClr val="FFFFFF"/>
                </a:solidFill>
                <a:latin typeface="Times New Roman" panose="02020603050405020304" pitchFamily="18" charset="0"/>
                <a:ea typeface="Open Sauce"/>
                <a:cs typeface="Times New Roman" panose="02020603050405020304" pitchFamily="18" charset="0"/>
              </a:rPr>
              <a:t>Answer</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49" name="TextBox 62">
            <a:extLst>
              <a:ext uri="{FF2B5EF4-FFF2-40B4-BE49-F238E27FC236}">
                <a16:creationId xmlns:a16="http://schemas.microsoft.com/office/drawing/2014/main" id="{6BF91B3E-996F-16FC-F0D7-1DAC9E7AFEB4}"/>
              </a:ext>
            </a:extLst>
          </p:cNvPr>
          <p:cNvSpPr txBox="1"/>
          <p:nvPr/>
        </p:nvSpPr>
        <p:spPr>
          <a:xfrm>
            <a:off x="1093089" y="5026578"/>
            <a:ext cx="4346665" cy="521810"/>
          </a:xfrm>
          <a:prstGeom prst="rect">
            <a:avLst/>
          </a:prstGeom>
        </p:spPr>
        <p:txBody>
          <a:bodyPr lIns="0" tIns="0" rIns="0" bIns="0" rtlCol="0" anchor="t">
            <a:spAutoFit/>
          </a:bodyPr>
          <a:lstStyle/>
          <a:p>
            <a:pPr algn="l">
              <a:lnSpc>
                <a:spcPts val="2056"/>
              </a:lnSpc>
            </a:pPr>
            <a:r>
              <a:rPr lang="en-US" sz="2000" b="1" spc="-17" dirty="0">
                <a:solidFill>
                  <a:srgbClr val="FFFFFF"/>
                </a:solidFill>
                <a:latin typeface="Times New Roman" panose="02020603050405020304" pitchFamily="18" charset="0"/>
                <a:cs typeface="Times New Roman" panose="02020603050405020304" pitchFamily="18" charset="0"/>
                <a:sym typeface="Open Sauce Bold"/>
              </a:rPr>
              <a:t>Question</a:t>
            </a:r>
            <a:endParaRPr lang="en-US" sz="2000" dirty="0">
              <a:latin typeface="Times New Roman" panose="02020603050405020304" pitchFamily="18" charset="0"/>
              <a:cs typeface="Times New Roman" panose="02020603050405020304" pitchFamily="18" charset="0"/>
            </a:endParaRP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
        <p:nvSpPr>
          <p:cNvPr id="50" name="TextBox 61">
            <a:extLst>
              <a:ext uri="{FF2B5EF4-FFF2-40B4-BE49-F238E27FC236}">
                <a16:creationId xmlns:a16="http://schemas.microsoft.com/office/drawing/2014/main" id="{BC946C6C-EE04-3502-D341-284BA0D2CA76}"/>
              </a:ext>
            </a:extLst>
          </p:cNvPr>
          <p:cNvSpPr txBox="1"/>
          <p:nvPr/>
        </p:nvSpPr>
        <p:spPr>
          <a:xfrm>
            <a:off x="989922" y="7302762"/>
            <a:ext cx="4641587" cy="487313"/>
          </a:xfrm>
          <a:prstGeom prst="rect">
            <a:avLst/>
          </a:prstGeom>
        </p:spPr>
        <p:txBody>
          <a:bodyPr lIns="0" tIns="0" rIns="0" bIns="0" rtlCol="0" anchor="t">
            <a:spAutoFit/>
          </a:bodyPr>
          <a:lstStyle/>
          <a:p>
            <a:pPr marL="172085" lvl="1" algn="l">
              <a:lnSpc>
                <a:spcPts val="1919"/>
              </a:lnSpc>
            </a:pPr>
            <a:r>
              <a:rPr lang="en-US" sz="1550" spc="-15" dirty="0">
                <a:solidFill>
                  <a:srgbClr val="FFFFFF"/>
                </a:solidFill>
                <a:latin typeface="Times New Roman" panose="02020603050405020304" pitchFamily="18" charset="0"/>
                <a:ea typeface="Open Sauce"/>
                <a:cs typeface="Times New Roman" panose="02020603050405020304" pitchFamily="18" charset="0"/>
              </a:rPr>
              <a:t>Answer</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51" name="TextBox 62">
            <a:extLst>
              <a:ext uri="{FF2B5EF4-FFF2-40B4-BE49-F238E27FC236}">
                <a16:creationId xmlns:a16="http://schemas.microsoft.com/office/drawing/2014/main" id="{85F42C94-C169-C4C0-005E-343BA954DAF9}"/>
              </a:ext>
            </a:extLst>
          </p:cNvPr>
          <p:cNvSpPr txBox="1"/>
          <p:nvPr/>
        </p:nvSpPr>
        <p:spPr>
          <a:xfrm>
            <a:off x="1133430" y="6640224"/>
            <a:ext cx="4346665" cy="521810"/>
          </a:xfrm>
          <a:prstGeom prst="rect">
            <a:avLst/>
          </a:prstGeom>
        </p:spPr>
        <p:txBody>
          <a:bodyPr lIns="0" tIns="0" rIns="0" bIns="0" rtlCol="0" anchor="t">
            <a:spAutoFit/>
          </a:bodyPr>
          <a:lstStyle/>
          <a:p>
            <a:pPr algn="l">
              <a:lnSpc>
                <a:spcPts val="2056"/>
              </a:lnSpc>
            </a:pPr>
            <a:r>
              <a:rPr lang="en-US" sz="2000" b="1" spc="-17" dirty="0">
                <a:solidFill>
                  <a:srgbClr val="FFFFFF"/>
                </a:solidFill>
                <a:latin typeface="Times New Roman" panose="02020603050405020304" pitchFamily="18" charset="0"/>
                <a:cs typeface="Times New Roman" panose="02020603050405020304" pitchFamily="18" charset="0"/>
                <a:sym typeface="Open Sauce Bold"/>
              </a:rPr>
              <a:t>Question</a:t>
            </a:r>
            <a:endParaRPr lang="en-US" sz="2000" dirty="0">
              <a:latin typeface="Times New Roman" panose="02020603050405020304" pitchFamily="18" charset="0"/>
              <a:cs typeface="Times New Roman" panose="02020603050405020304" pitchFamily="18" charset="0"/>
            </a:endParaRP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
        <p:nvSpPr>
          <p:cNvPr id="52" name="TextBox 61">
            <a:extLst>
              <a:ext uri="{FF2B5EF4-FFF2-40B4-BE49-F238E27FC236}">
                <a16:creationId xmlns:a16="http://schemas.microsoft.com/office/drawing/2014/main" id="{CF049CDB-7B5D-2CF0-CA16-D813FD693043}"/>
              </a:ext>
            </a:extLst>
          </p:cNvPr>
          <p:cNvSpPr txBox="1"/>
          <p:nvPr/>
        </p:nvSpPr>
        <p:spPr>
          <a:xfrm>
            <a:off x="1016816" y="8876069"/>
            <a:ext cx="4641587" cy="487313"/>
          </a:xfrm>
          <a:prstGeom prst="rect">
            <a:avLst/>
          </a:prstGeom>
        </p:spPr>
        <p:txBody>
          <a:bodyPr lIns="0" tIns="0" rIns="0" bIns="0" rtlCol="0" anchor="t">
            <a:spAutoFit/>
          </a:bodyPr>
          <a:lstStyle/>
          <a:p>
            <a:pPr marL="172085" lvl="1" algn="l">
              <a:lnSpc>
                <a:spcPts val="1919"/>
              </a:lnSpc>
            </a:pPr>
            <a:r>
              <a:rPr lang="en-US" sz="1550" spc="-15" dirty="0">
                <a:solidFill>
                  <a:srgbClr val="FFFFFF"/>
                </a:solidFill>
                <a:latin typeface="Times New Roman" panose="02020603050405020304" pitchFamily="18" charset="0"/>
                <a:ea typeface="Open Sauce"/>
                <a:cs typeface="Times New Roman" panose="02020603050405020304" pitchFamily="18" charset="0"/>
              </a:rPr>
              <a:t>Answer</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53" name="TextBox 62">
            <a:extLst>
              <a:ext uri="{FF2B5EF4-FFF2-40B4-BE49-F238E27FC236}">
                <a16:creationId xmlns:a16="http://schemas.microsoft.com/office/drawing/2014/main" id="{5C50D8B8-0645-691A-0131-A50F49CFA75C}"/>
              </a:ext>
            </a:extLst>
          </p:cNvPr>
          <p:cNvSpPr txBox="1"/>
          <p:nvPr/>
        </p:nvSpPr>
        <p:spPr>
          <a:xfrm>
            <a:off x="1160324" y="8213531"/>
            <a:ext cx="4346665" cy="521810"/>
          </a:xfrm>
          <a:prstGeom prst="rect">
            <a:avLst/>
          </a:prstGeom>
        </p:spPr>
        <p:txBody>
          <a:bodyPr lIns="0" tIns="0" rIns="0" bIns="0" rtlCol="0" anchor="t">
            <a:spAutoFit/>
          </a:bodyPr>
          <a:lstStyle/>
          <a:p>
            <a:pPr algn="l">
              <a:lnSpc>
                <a:spcPts val="2056"/>
              </a:lnSpc>
            </a:pPr>
            <a:r>
              <a:rPr lang="en-US" sz="2000" b="1" spc="-17" dirty="0">
                <a:solidFill>
                  <a:srgbClr val="FFFFFF"/>
                </a:solidFill>
                <a:latin typeface="Times New Roman" panose="02020603050405020304" pitchFamily="18" charset="0"/>
                <a:cs typeface="Times New Roman" panose="02020603050405020304" pitchFamily="18" charset="0"/>
                <a:sym typeface="Open Sauce Bold"/>
              </a:rPr>
              <a:t>Question</a:t>
            </a:r>
            <a:endParaRPr lang="en-US" sz="2000" dirty="0">
              <a:latin typeface="Times New Roman" panose="02020603050405020304" pitchFamily="18" charset="0"/>
              <a:cs typeface="Times New Roman" panose="02020603050405020304" pitchFamily="18" charset="0"/>
            </a:endParaRP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Tree>
    <p:extLst>
      <p:ext uri="{BB962C8B-B14F-4D97-AF65-F5344CB8AC3E}">
        <p14:creationId xmlns:p14="http://schemas.microsoft.com/office/powerpoint/2010/main" val="100326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1" name="Group 31"/>
          <p:cNvGrpSpPr/>
          <p:nvPr/>
        </p:nvGrpSpPr>
        <p:grpSpPr>
          <a:xfrm rot="-7210721">
            <a:off x="10816438" y="7780626"/>
            <a:ext cx="3447019" cy="1854722"/>
            <a:chOff x="0" y="0"/>
            <a:chExt cx="1298169" cy="698500"/>
          </a:xfrm>
        </p:grpSpPr>
        <p:sp>
          <p:nvSpPr>
            <p:cNvPr id="32" name="Freeform 32"/>
            <p:cNvSpPr/>
            <p:nvPr/>
          </p:nvSpPr>
          <p:spPr>
            <a:xfrm>
              <a:off x="4744" y="0"/>
              <a:ext cx="1288681" cy="698500"/>
            </a:xfrm>
            <a:custGeom>
              <a:avLst/>
              <a:gdLst/>
              <a:ahLst/>
              <a:cxnLst/>
              <a:rect l="l" t="t" r="r" b="b"/>
              <a:pathLst>
                <a:path w="1288681" h="698500">
                  <a:moveTo>
                    <a:pt x="1281001" y="370604"/>
                  </a:moveTo>
                  <a:lnTo>
                    <a:pt x="1102650" y="677146"/>
                  </a:lnTo>
                  <a:cubicBezTo>
                    <a:pt x="1094957" y="690367"/>
                    <a:pt x="1080815" y="698500"/>
                    <a:pt x="1065520" y="698500"/>
                  </a:cubicBezTo>
                  <a:lnTo>
                    <a:pt x="223162" y="698500"/>
                  </a:lnTo>
                  <a:cubicBezTo>
                    <a:pt x="207866" y="698500"/>
                    <a:pt x="193724" y="690367"/>
                    <a:pt x="186032" y="677146"/>
                  </a:cubicBezTo>
                  <a:lnTo>
                    <a:pt x="7680" y="370604"/>
                  </a:lnTo>
                  <a:cubicBezTo>
                    <a:pt x="0" y="357404"/>
                    <a:pt x="0" y="341096"/>
                    <a:pt x="7680" y="327896"/>
                  </a:cubicBezTo>
                  <a:lnTo>
                    <a:pt x="186032" y="21354"/>
                  </a:lnTo>
                  <a:cubicBezTo>
                    <a:pt x="193724" y="8133"/>
                    <a:pt x="207866" y="0"/>
                    <a:pt x="223162" y="0"/>
                  </a:cubicBezTo>
                  <a:lnTo>
                    <a:pt x="1065520" y="0"/>
                  </a:lnTo>
                  <a:cubicBezTo>
                    <a:pt x="1080815" y="0"/>
                    <a:pt x="1094957" y="8133"/>
                    <a:pt x="1102650" y="21354"/>
                  </a:cubicBezTo>
                  <a:lnTo>
                    <a:pt x="1281001" y="327896"/>
                  </a:lnTo>
                  <a:cubicBezTo>
                    <a:pt x="1288681" y="341096"/>
                    <a:pt x="1288681" y="357404"/>
                    <a:pt x="1281001" y="37060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3" name="TextBox 33"/>
            <p:cNvSpPr txBox="1"/>
            <p:nvPr/>
          </p:nvSpPr>
          <p:spPr>
            <a:xfrm>
              <a:off x="114300" y="-38100"/>
              <a:ext cx="106956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3"/>
          <p:cNvGrpSpPr/>
          <p:nvPr/>
        </p:nvGrpSpPr>
        <p:grpSpPr>
          <a:xfrm>
            <a:off x="0" y="3137420"/>
            <a:ext cx="9147990" cy="1438132"/>
            <a:chOff x="0" y="0"/>
            <a:chExt cx="7835748" cy="978935"/>
          </a:xfrm>
        </p:grpSpPr>
        <p:sp>
          <p:nvSpPr>
            <p:cNvPr id="4" name="Freeform 4"/>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10035805" y="5714293"/>
            <a:ext cx="7477640" cy="2358563"/>
            <a:chOff x="0" y="0"/>
            <a:chExt cx="2214539" cy="698500"/>
          </a:xfrm>
        </p:grpSpPr>
        <p:sp>
          <p:nvSpPr>
            <p:cNvPr id="10" name="Freeform 10"/>
            <p:cNvSpPr/>
            <p:nvPr/>
          </p:nvSpPr>
          <p:spPr>
            <a:xfrm>
              <a:off x="1286" y="0"/>
              <a:ext cx="2211968" cy="698500"/>
            </a:xfrm>
            <a:custGeom>
              <a:avLst/>
              <a:gdLst/>
              <a:ahLst/>
              <a:cxnLst/>
              <a:rect l="l" t="t" r="r" b="b"/>
              <a:pathLst>
                <a:path w="2211968" h="698500">
                  <a:moveTo>
                    <a:pt x="2209887" y="355036"/>
                  </a:moveTo>
                  <a:lnTo>
                    <a:pt x="2013420" y="692714"/>
                  </a:lnTo>
                  <a:cubicBezTo>
                    <a:pt x="2011336" y="696296"/>
                    <a:pt x="2007504" y="698500"/>
                    <a:pt x="2003359" y="698500"/>
                  </a:cubicBezTo>
                  <a:lnTo>
                    <a:pt x="208609" y="698500"/>
                  </a:lnTo>
                  <a:cubicBezTo>
                    <a:pt x="204464" y="698500"/>
                    <a:pt x="200632" y="696296"/>
                    <a:pt x="198547" y="692714"/>
                  </a:cubicBezTo>
                  <a:lnTo>
                    <a:pt x="2081" y="355036"/>
                  </a:lnTo>
                  <a:cubicBezTo>
                    <a:pt x="0" y="351459"/>
                    <a:pt x="0" y="347041"/>
                    <a:pt x="2081" y="343464"/>
                  </a:cubicBezTo>
                  <a:lnTo>
                    <a:pt x="198547" y="5786"/>
                  </a:lnTo>
                  <a:cubicBezTo>
                    <a:pt x="200632" y="2204"/>
                    <a:pt x="204464" y="0"/>
                    <a:pt x="208609" y="0"/>
                  </a:cubicBezTo>
                  <a:lnTo>
                    <a:pt x="2003359" y="0"/>
                  </a:lnTo>
                  <a:cubicBezTo>
                    <a:pt x="2007504" y="0"/>
                    <a:pt x="2011336" y="2204"/>
                    <a:pt x="2013420" y="5786"/>
                  </a:cubicBezTo>
                  <a:lnTo>
                    <a:pt x="2209887" y="343464"/>
                  </a:lnTo>
                  <a:cubicBezTo>
                    <a:pt x="2211968" y="347041"/>
                    <a:pt x="2211968" y="351459"/>
                    <a:pt x="2209887" y="35503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1" name="TextBox 11"/>
            <p:cNvSpPr txBox="1"/>
            <p:nvPr/>
          </p:nvSpPr>
          <p:spPr>
            <a:xfrm>
              <a:off x="114300" y="-38100"/>
              <a:ext cx="198593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11037304" y="2742250"/>
            <a:ext cx="8472778" cy="3075012"/>
            <a:chOff x="0" y="0"/>
            <a:chExt cx="1785332" cy="698500"/>
          </a:xfrm>
        </p:grpSpPr>
        <p:sp>
          <p:nvSpPr>
            <p:cNvPr id="13" name="Freeform 13"/>
            <p:cNvSpPr/>
            <p:nvPr/>
          </p:nvSpPr>
          <p:spPr>
            <a:xfrm>
              <a:off x="1467" y="0"/>
              <a:ext cx="1782397" cy="698500"/>
            </a:xfrm>
            <a:custGeom>
              <a:avLst/>
              <a:gdLst/>
              <a:ahLst/>
              <a:cxnLst/>
              <a:rect l="l" t="t" r="r" b="b"/>
              <a:pathLst>
                <a:path w="1782397" h="698500">
                  <a:moveTo>
                    <a:pt x="1780022" y="355856"/>
                  </a:moveTo>
                  <a:lnTo>
                    <a:pt x="1584508" y="691894"/>
                  </a:lnTo>
                  <a:cubicBezTo>
                    <a:pt x="1582129" y="695984"/>
                    <a:pt x="1577754" y="698500"/>
                    <a:pt x="1573023" y="698500"/>
                  </a:cubicBezTo>
                  <a:lnTo>
                    <a:pt x="209375" y="698500"/>
                  </a:lnTo>
                  <a:cubicBezTo>
                    <a:pt x="204644" y="698500"/>
                    <a:pt x="200269" y="695984"/>
                    <a:pt x="197890" y="691894"/>
                  </a:cubicBezTo>
                  <a:lnTo>
                    <a:pt x="2376" y="355856"/>
                  </a:lnTo>
                  <a:cubicBezTo>
                    <a:pt x="0" y="351772"/>
                    <a:pt x="0" y="346728"/>
                    <a:pt x="2376" y="342644"/>
                  </a:cubicBezTo>
                  <a:lnTo>
                    <a:pt x="197890" y="6606"/>
                  </a:lnTo>
                  <a:cubicBezTo>
                    <a:pt x="200269" y="2516"/>
                    <a:pt x="204644" y="0"/>
                    <a:pt x="209375" y="0"/>
                  </a:cubicBezTo>
                  <a:lnTo>
                    <a:pt x="1573023" y="0"/>
                  </a:lnTo>
                  <a:cubicBezTo>
                    <a:pt x="1577754" y="0"/>
                    <a:pt x="1582129" y="2516"/>
                    <a:pt x="1584508" y="6606"/>
                  </a:cubicBezTo>
                  <a:lnTo>
                    <a:pt x="1780022" y="342644"/>
                  </a:lnTo>
                  <a:cubicBezTo>
                    <a:pt x="1782397" y="346728"/>
                    <a:pt x="1782397" y="351772"/>
                    <a:pt x="1780022" y="35585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4" name="TextBox 14"/>
            <p:cNvSpPr txBox="1"/>
            <p:nvPr/>
          </p:nvSpPr>
          <p:spPr>
            <a:xfrm>
              <a:off x="114300" y="-38100"/>
              <a:ext cx="155673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7210721">
            <a:off x="7943030" y="2728753"/>
            <a:ext cx="8446833" cy="1887265"/>
            <a:chOff x="0" y="0"/>
            <a:chExt cx="3126277" cy="698500"/>
          </a:xfrm>
        </p:grpSpPr>
        <p:sp>
          <p:nvSpPr>
            <p:cNvPr id="16" name="Freeform 16"/>
            <p:cNvSpPr/>
            <p:nvPr/>
          </p:nvSpPr>
          <p:spPr>
            <a:xfrm>
              <a:off x="1760" y="0"/>
              <a:ext cx="3122756" cy="698500"/>
            </a:xfrm>
            <a:custGeom>
              <a:avLst/>
              <a:gdLst/>
              <a:ahLst/>
              <a:cxnLst/>
              <a:rect l="l" t="t" r="r" b="b"/>
              <a:pathLst>
                <a:path w="3122756" h="698500">
                  <a:moveTo>
                    <a:pt x="3119907" y="357172"/>
                  </a:moveTo>
                  <a:lnTo>
                    <a:pt x="2925926" y="690578"/>
                  </a:lnTo>
                  <a:cubicBezTo>
                    <a:pt x="2923072" y="695483"/>
                    <a:pt x="2917826" y="698500"/>
                    <a:pt x="2912151" y="698500"/>
                  </a:cubicBezTo>
                  <a:lnTo>
                    <a:pt x="210605" y="698500"/>
                  </a:lnTo>
                  <a:cubicBezTo>
                    <a:pt x="204931" y="698500"/>
                    <a:pt x="199684" y="695483"/>
                    <a:pt x="196831" y="690578"/>
                  </a:cubicBezTo>
                  <a:lnTo>
                    <a:pt x="2849" y="357172"/>
                  </a:lnTo>
                  <a:cubicBezTo>
                    <a:pt x="0" y="352275"/>
                    <a:pt x="0" y="346225"/>
                    <a:pt x="2849" y="341328"/>
                  </a:cubicBezTo>
                  <a:lnTo>
                    <a:pt x="196831" y="7922"/>
                  </a:lnTo>
                  <a:cubicBezTo>
                    <a:pt x="199684" y="3017"/>
                    <a:pt x="204931" y="0"/>
                    <a:pt x="210605" y="0"/>
                  </a:cubicBezTo>
                  <a:lnTo>
                    <a:pt x="2912151" y="0"/>
                  </a:lnTo>
                  <a:cubicBezTo>
                    <a:pt x="2917826" y="0"/>
                    <a:pt x="2923072" y="3017"/>
                    <a:pt x="2925926" y="7922"/>
                  </a:cubicBezTo>
                  <a:lnTo>
                    <a:pt x="3119907" y="341328"/>
                  </a:lnTo>
                  <a:cubicBezTo>
                    <a:pt x="3122756" y="346225"/>
                    <a:pt x="3122756" y="352275"/>
                    <a:pt x="3119907" y="35717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7" name="TextBox 17"/>
            <p:cNvSpPr txBox="1"/>
            <p:nvPr/>
          </p:nvSpPr>
          <p:spPr>
            <a:xfrm>
              <a:off x="114300" y="-38100"/>
              <a:ext cx="289767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2122462" y="2659716"/>
            <a:ext cx="6107103" cy="5248292"/>
            <a:chOff x="0" y="0"/>
            <a:chExt cx="812800" cy="698500"/>
          </a:xfrm>
        </p:grpSpPr>
        <p:sp>
          <p:nvSpPr>
            <p:cNvPr id="19" name="Freeform 19"/>
            <p:cNvSpPr/>
            <p:nvPr/>
          </p:nvSpPr>
          <p:spPr>
            <a:xfrm>
              <a:off x="4139" y="0"/>
              <a:ext cx="804521" cy="698500"/>
            </a:xfrm>
            <a:custGeom>
              <a:avLst/>
              <a:gdLst/>
              <a:ahLst/>
              <a:cxnLst/>
              <a:rect l="l" t="t" r="r" b="b"/>
              <a:pathLst>
                <a:path w="804521" h="698500">
                  <a:moveTo>
                    <a:pt x="797821" y="367882"/>
                  </a:moveTo>
                  <a:lnTo>
                    <a:pt x="616301" y="679868"/>
                  </a:lnTo>
                  <a:cubicBezTo>
                    <a:pt x="609590" y="691403"/>
                    <a:pt x="597251" y="698500"/>
                    <a:pt x="583905" y="698500"/>
                  </a:cubicBezTo>
                  <a:lnTo>
                    <a:pt x="220617" y="698500"/>
                  </a:lnTo>
                  <a:cubicBezTo>
                    <a:pt x="207271" y="698500"/>
                    <a:pt x="194932" y="691403"/>
                    <a:pt x="188221" y="679868"/>
                  </a:cubicBezTo>
                  <a:lnTo>
                    <a:pt x="6701" y="367882"/>
                  </a:lnTo>
                  <a:cubicBezTo>
                    <a:pt x="0" y="356364"/>
                    <a:pt x="0" y="342136"/>
                    <a:pt x="6701" y="330618"/>
                  </a:cubicBezTo>
                  <a:lnTo>
                    <a:pt x="188221" y="18632"/>
                  </a:lnTo>
                  <a:cubicBezTo>
                    <a:pt x="194932" y="7097"/>
                    <a:pt x="207271" y="0"/>
                    <a:pt x="220617" y="0"/>
                  </a:cubicBezTo>
                  <a:lnTo>
                    <a:pt x="583905" y="0"/>
                  </a:lnTo>
                  <a:cubicBezTo>
                    <a:pt x="597251" y="0"/>
                    <a:pt x="609590" y="7097"/>
                    <a:pt x="616301" y="18632"/>
                  </a:cubicBezTo>
                  <a:lnTo>
                    <a:pt x="797821" y="330618"/>
                  </a:lnTo>
                  <a:cubicBezTo>
                    <a:pt x="804522" y="342136"/>
                    <a:pt x="804522" y="356364"/>
                    <a:pt x="797821" y="36788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2289854" y="2863407"/>
            <a:ext cx="5710830" cy="4907745"/>
            <a:chOff x="0" y="0"/>
            <a:chExt cx="812800" cy="698500"/>
          </a:xfrm>
        </p:grpSpPr>
        <p:sp>
          <p:nvSpPr>
            <p:cNvPr id="22" name="Freeform 22"/>
            <p:cNvSpPr/>
            <p:nvPr/>
          </p:nvSpPr>
          <p:spPr>
            <a:xfrm>
              <a:off x="4427" y="0"/>
              <a:ext cx="803947" cy="698500"/>
            </a:xfrm>
            <a:custGeom>
              <a:avLst/>
              <a:gdLst/>
              <a:ahLst/>
              <a:cxnLst/>
              <a:rect l="l" t="t" r="r" b="b"/>
              <a:pathLst>
                <a:path w="803947" h="698500">
                  <a:moveTo>
                    <a:pt x="796780" y="369175"/>
                  </a:moveTo>
                  <a:lnTo>
                    <a:pt x="616766" y="678575"/>
                  </a:lnTo>
                  <a:cubicBezTo>
                    <a:pt x="609588" y="690911"/>
                    <a:pt x="596393" y="698500"/>
                    <a:pt x="582121" y="698500"/>
                  </a:cubicBezTo>
                  <a:lnTo>
                    <a:pt x="221825" y="698500"/>
                  </a:lnTo>
                  <a:cubicBezTo>
                    <a:pt x="207553" y="698500"/>
                    <a:pt x="194358" y="690911"/>
                    <a:pt x="187180" y="678575"/>
                  </a:cubicBezTo>
                  <a:lnTo>
                    <a:pt x="7166" y="369175"/>
                  </a:lnTo>
                  <a:cubicBezTo>
                    <a:pt x="0" y="356858"/>
                    <a:pt x="0" y="341642"/>
                    <a:pt x="7166" y="329325"/>
                  </a:cubicBezTo>
                  <a:lnTo>
                    <a:pt x="187180" y="19925"/>
                  </a:lnTo>
                  <a:cubicBezTo>
                    <a:pt x="194358" y="7589"/>
                    <a:pt x="207553" y="0"/>
                    <a:pt x="221825" y="0"/>
                  </a:cubicBezTo>
                  <a:lnTo>
                    <a:pt x="582121" y="0"/>
                  </a:lnTo>
                  <a:cubicBezTo>
                    <a:pt x="596393" y="0"/>
                    <a:pt x="609588" y="7589"/>
                    <a:pt x="616766" y="19925"/>
                  </a:cubicBezTo>
                  <a:lnTo>
                    <a:pt x="796780" y="329325"/>
                  </a:lnTo>
                  <a:cubicBezTo>
                    <a:pt x="803946" y="341642"/>
                    <a:pt x="803946" y="356858"/>
                    <a:pt x="796780" y="369175"/>
                  </a:cubicBezTo>
                  <a:close/>
                </a:path>
              </a:pathLst>
            </a:custGeom>
            <a:blipFill>
              <a:blip r:embed="rId3"/>
              <a:stretch>
                <a:fillRect l="-9571" r="-9571"/>
              </a:stretch>
            </a:blipFill>
            <a:ln w="161925"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23" name="Group 23"/>
          <p:cNvGrpSpPr/>
          <p:nvPr/>
        </p:nvGrpSpPr>
        <p:grpSpPr>
          <a:xfrm>
            <a:off x="9731513" y="2542980"/>
            <a:ext cx="5938889" cy="5103733"/>
            <a:chOff x="0" y="0"/>
            <a:chExt cx="812800" cy="698500"/>
          </a:xfrm>
        </p:grpSpPr>
        <p:sp>
          <p:nvSpPr>
            <p:cNvPr id="24" name="Freeform 24"/>
            <p:cNvSpPr/>
            <p:nvPr/>
          </p:nvSpPr>
          <p:spPr>
            <a:xfrm>
              <a:off x="6759" y="0"/>
              <a:ext cx="799283" cy="698500"/>
            </a:xfrm>
            <a:custGeom>
              <a:avLst/>
              <a:gdLst/>
              <a:ahLst/>
              <a:cxnLst/>
              <a:rect l="l" t="t" r="r" b="b"/>
              <a:pathLst>
                <a:path w="799283" h="698500">
                  <a:moveTo>
                    <a:pt x="788341" y="379673"/>
                  </a:moveTo>
                  <a:lnTo>
                    <a:pt x="620541" y="668077"/>
                  </a:lnTo>
                  <a:cubicBezTo>
                    <a:pt x="609583" y="686913"/>
                    <a:pt x="589435" y="698500"/>
                    <a:pt x="567644" y="698500"/>
                  </a:cubicBezTo>
                  <a:lnTo>
                    <a:pt x="231638" y="698500"/>
                  </a:lnTo>
                  <a:cubicBezTo>
                    <a:pt x="209847" y="698500"/>
                    <a:pt x="189699" y="686913"/>
                    <a:pt x="178741" y="668077"/>
                  </a:cubicBezTo>
                  <a:lnTo>
                    <a:pt x="10941" y="379673"/>
                  </a:lnTo>
                  <a:cubicBezTo>
                    <a:pt x="0" y="360867"/>
                    <a:pt x="0" y="337633"/>
                    <a:pt x="10941" y="318827"/>
                  </a:cubicBezTo>
                  <a:lnTo>
                    <a:pt x="178741" y="30423"/>
                  </a:lnTo>
                  <a:cubicBezTo>
                    <a:pt x="189699" y="11587"/>
                    <a:pt x="209847" y="0"/>
                    <a:pt x="231638" y="0"/>
                  </a:cubicBezTo>
                  <a:lnTo>
                    <a:pt x="567644" y="0"/>
                  </a:lnTo>
                  <a:cubicBezTo>
                    <a:pt x="589435" y="0"/>
                    <a:pt x="609583" y="11587"/>
                    <a:pt x="620541" y="30423"/>
                  </a:cubicBezTo>
                  <a:lnTo>
                    <a:pt x="788341" y="318827"/>
                  </a:lnTo>
                  <a:cubicBezTo>
                    <a:pt x="799282" y="337633"/>
                    <a:pt x="799282" y="360867"/>
                    <a:pt x="788341" y="3796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7210721">
            <a:off x="7718543" y="1787045"/>
            <a:ext cx="4425277" cy="910023"/>
            <a:chOff x="0" y="0"/>
            <a:chExt cx="3396680" cy="698500"/>
          </a:xfrm>
        </p:grpSpPr>
        <p:sp>
          <p:nvSpPr>
            <p:cNvPr id="29" name="Freeform 29"/>
            <p:cNvSpPr/>
            <p:nvPr/>
          </p:nvSpPr>
          <p:spPr>
            <a:xfrm>
              <a:off x="3695" y="0"/>
              <a:ext cx="3389289" cy="698500"/>
            </a:xfrm>
            <a:custGeom>
              <a:avLst/>
              <a:gdLst/>
              <a:ahLst/>
              <a:cxnLst/>
              <a:rect l="l" t="t" r="r" b="b"/>
              <a:pathLst>
                <a:path w="3389289" h="698500">
                  <a:moveTo>
                    <a:pt x="3383307" y="365884"/>
                  </a:moveTo>
                  <a:lnTo>
                    <a:pt x="3199463" y="681866"/>
                  </a:lnTo>
                  <a:cubicBezTo>
                    <a:pt x="3193471" y="692165"/>
                    <a:pt x="3182455" y="698500"/>
                    <a:pt x="3170541" y="698500"/>
                  </a:cubicBezTo>
                  <a:lnTo>
                    <a:pt x="218749" y="698500"/>
                  </a:lnTo>
                  <a:cubicBezTo>
                    <a:pt x="206835" y="698500"/>
                    <a:pt x="195819" y="692165"/>
                    <a:pt x="189827" y="681866"/>
                  </a:cubicBezTo>
                  <a:lnTo>
                    <a:pt x="5983" y="365884"/>
                  </a:lnTo>
                  <a:cubicBezTo>
                    <a:pt x="0" y="355601"/>
                    <a:pt x="0" y="342899"/>
                    <a:pt x="5983" y="332616"/>
                  </a:cubicBezTo>
                  <a:lnTo>
                    <a:pt x="189827" y="16634"/>
                  </a:lnTo>
                  <a:cubicBezTo>
                    <a:pt x="195819" y="6335"/>
                    <a:pt x="206835" y="0"/>
                    <a:pt x="218749" y="0"/>
                  </a:cubicBezTo>
                  <a:lnTo>
                    <a:pt x="3170541" y="0"/>
                  </a:lnTo>
                  <a:cubicBezTo>
                    <a:pt x="3182455" y="0"/>
                    <a:pt x="3193471" y="6335"/>
                    <a:pt x="3199463" y="16634"/>
                  </a:cubicBezTo>
                  <a:lnTo>
                    <a:pt x="3383307" y="332616"/>
                  </a:lnTo>
                  <a:cubicBezTo>
                    <a:pt x="3389289" y="342899"/>
                    <a:pt x="3389289" y="355601"/>
                    <a:pt x="3383307" y="36588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38100"/>
              <a:ext cx="316808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0012253" y="2784241"/>
            <a:ext cx="5377409" cy="4621210"/>
            <a:chOff x="0" y="0"/>
            <a:chExt cx="812800" cy="698500"/>
          </a:xfrm>
        </p:grpSpPr>
        <p:sp>
          <p:nvSpPr>
            <p:cNvPr id="27" name="Freeform 27"/>
            <p:cNvSpPr/>
            <p:nvPr/>
          </p:nvSpPr>
          <p:spPr>
            <a:xfrm>
              <a:off x="7464" y="0"/>
              <a:ext cx="797871" cy="698500"/>
            </a:xfrm>
            <a:custGeom>
              <a:avLst/>
              <a:gdLst/>
              <a:ahLst/>
              <a:cxnLst/>
              <a:rect l="l" t="t" r="r" b="b"/>
              <a:pathLst>
                <a:path w="797871" h="698500">
                  <a:moveTo>
                    <a:pt x="785787" y="382849"/>
                  </a:moveTo>
                  <a:lnTo>
                    <a:pt x="621685" y="664901"/>
                  </a:lnTo>
                  <a:cubicBezTo>
                    <a:pt x="609582" y="685703"/>
                    <a:pt x="587330" y="698500"/>
                    <a:pt x="563264" y="698500"/>
                  </a:cubicBezTo>
                  <a:lnTo>
                    <a:pt x="234608" y="698500"/>
                  </a:lnTo>
                  <a:cubicBezTo>
                    <a:pt x="210542" y="698500"/>
                    <a:pt x="188290" y="685703"/>
                    <a:pt x="176187" y="664901"/>
                  </a:cubicBezTo>
                  <a:lnTo>
                    <a:pt x="12085" y="382849"/>
                  </a:lnTo>
                  <a:cubicBezTo>
                    <a:pt x="0" y="362080"/>
                    <a:pt x="0" y="336420"/>
                    <a:pt x="12085" y="315651"/>
                  </a:cubicBezTo>
                  <a:lnTo>
                    <a:pt x="176187" y="33599"/>
                  </a:lnTo>
                  <a:cubicBezTo>
                    <a:pt x="188290" y="12797"/>
                    <a:pt x="210542" y="0"/>
                    <a:pt x="234608" y="0"/>
                  </a:cubicBezTo>
                  <a:lnTo>
                    <a:pt x="563264" y="0"/>
                  </a:lnTo>
                  <a:cubicBezTo>
                    <a:pt x="587330" y="0"/>
                    <a:pt x="609582" y="12797"/>
                    <a:pt x="621685" y="33599"/>
                  </a:cubicBezTo>
                  <a:lnTo>
                    <a:pt x="785787" y="315651"/>
                  </a:lnTo>
                  <a:cubicBezTo>
                    <a:pt x="797872" y="336420"/>
                    <a:pt x="797872" y="362080"/>
                    <a:pt x="785787" y="382849"/>
                  </a:cubicBezTo>
                  <a:close/>
                </a:path>
              </a:pathLst>
            </a:custGeom>
            <a:blipFill>
              <a:blip r:embed="rId4"/>
              <a:stretch>
                <a:fillRect l="-9203" r="-9203"/>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34" name="TextBox 34"/>
          <p:cNvSpPr txBox="1"/>
          <p:nvPr/>
        </p:nvSpPr>
        <p:spPr>
          <a:xfrm>
            <a:off x="832030" y="1203321"/>
            <a:ext cx="17798967" cy="1489575"/>
          </a:xfrm>
          <a:prstGeom prst="rect">
            <a:avLst/>
          </a:prstGeom>
        </p:spPr>
        <p:txBody>
          <a:bodyPr lIns="0" tIns="0" rIns="0" bIns="0" rtlCol="0" anchor="t">
            <a:spAutoFit/>
          </a:bodyPr>
          <a:lstStyle/>
          <a:p>
            <a:pPr algn="l">
              <a:lnSpc>
                <a:spcPts val="13794"/>
              </a:lnSpc>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Q&amp;A</a:t>
            </a:r>
            <a:endParaRPr lang="en-US" sz="5400" b="1" dirty="0">
              <a:solidFill>
                <a:srgbClr val="FFFFFF"/>
              </a:solidFill>
              <a:latin typeface="Times New Roman" panose="02020603050405020304" pitchFamily="18" charset="0"/>
              <a:ea typeface="Big Shoulders Display Bold"/>
              <a:cs typeface="Times New Roman" panose="02020603050405020304" pitchFamily="18" charset="0"/>
            </a:endParaRPr>
          </a:p>
        </p:txBody>
      </p:sp>
      <p:grpSp>
        <p:nvGrpSpPr>
          <p:cNvPr id="35" name="Group 3">
            <a:extLst>
              <a:ext uri="{FF2B5EF4-FFF2-40B4-BE49-F238E27FC236}">
                <a16:creationId xmlns:a16="http://schemas.microsoft.com/office/drawing/2014/main" id="{145A47F3-3E5C-15C7-3F19-B6F3130BA198}"/>
              </a:ext>
            </a:extLst>
          </p:cNvPr>
          <p:cNvGrpSpPr/>
          <p:nvPr/>
        </p:nvGrpSpPr>
        <p:grpSpPr>
          <a:xfrm>
            <a:off x="133442" y="4735436"/>
            <a:ext cx="9013868" cy="1494104"/>
            <a:chOff x="464" y="-38100"/>
            <a:chExt cx="7834821" cy="1017035"/>
          </a:xfrm>
        </p:grpSpPr>
        <p:sp>
          <p:nvSpPr>
            <p:cNvPr id="36" name="Freeform 4">
              <a:extLst>
                <a:ext uri="{FF2B5EF4-FFF2-40B4-BE49-F238E27FC236}">
                  <a16:creationId xmlns:a16="http://schemas.microsoft.com/office/drawing/2014/main" id="{0D0B629F-936E-8A18-D806-A671FADD7186}"/>
                </a:ext>
              </a:extLst>
            </p:cNvPr>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7" name="TextBox 5">
              <a:extLst>
                <a:ext uri="{FF2B5EF4-FFF2-40B4-BE49-F238E27FC236}">
                  <a16:creationId xmlns:a16="http://schemas.microsoft.com/office/drawing/2014/main" id="{8D6677A0-FE9B-E8F8-5E6E-FC50BB08C296}"/>
                </a:ext>
              </a:extLst>
            </p:cNvPr>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grpSp>
        <p:nvGrpSpPr>
          <p:cNvPr id="38" name="Group 3">
            <a:extLst>
              <a:ext uri="{FF2B5EF4-FFF2-40B4-BE49-F238E27FC236}">
                <a16:creationId xmlns:a16="http://schemas.microsoft.com/office/drawing/2014/main" id="{25BFAA21-C842-F10D-FE52-7B427A6882D6}"/>
              </a:ext>
            </a:extLst>
          </p:cNvPr>
          <p:cNvGrpSpPr/>
          <p:nvPr/>
        </p:nvGrpSpPr>
        <p:grpSpPr>
          <a:xfrm>
            <a:off x="133442" y="6389424"/>
            <a:ext cx="9013868" cy="1494104"/>
            <a:chOff x="464" y="-38100"/>
            <a:chExt cx="7834821" cy="1017035"/>
          </a:xfrm>
        </p:grpSpPr>
        <p:sp>
          <p:nvSpPr>
            <p:cNvPr id="39" name="Freeform 4">
              <a:extLst>
                <a:ext uri="{FF2B5EF4-FFF2-40B4-BE49-F238E27FC236}">
                  <a16:creationId xmlns:a16="http://schemas.microsoft.com/office/drawing/2014/main" id="{0BE8D556-3A51-57AB-3185-49A5DB4FCB34}"/>
                </a:ext>
              </a:extLst>
            </p:cNvPr>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40" name="TextBox 5">
              <a:extLst>
                <a:ext uri="{FF2B5EF4-FFF2-40B4-BE49-F238E27FC236}">
                  <a16:creationId xmlns:a16="http://schemas.microsoft.com/office/drawing/2014/main" id="{E13EFD79-CF43-7AB7-A514-4802E0483BBB}"/>
                </a:ext>
              </a:extLst>
            </p:cNvPr>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3">
            <a:extLst>
              <a:ext uri="{FF2B5EF4-FFF2-40B4-BE49-F238E27FC236}">
                <a16:creationId xmlns:a16="http://schemas.microsoft.com/office/drawing/2014/main" id="{A5AC69E8-347F-D7D3-CC5F-BD7C3652177A}"/>
              </a:ext>
            </a:extLst>
          </p:cNvPr>
          <p:cNvGrpSpPr/>
          <p:nvPr/>
        </p:nvGrpSpPr>
        <p:grpSpPr>
          <a:xfrm>
            <a:off x="264409" y="7989624"/>
            <a:ext cx="8882902" cy="1494104"/>
            <a:chOff x="464" y="-38100"/>
            <a:chExt cx="7834821" cy="1017035"/>
          </a:xfrm>
        </p:grpSpPr>
        <p:sp>
          <p:nvSpPr>
            <p:cNvPr id="42" name="Freeform 4">
              <a:extLst>
                <a:ext uri="{FF2B5EF4-FFF2-40B4-BE49-F238E27FC236}">
                  <a16:creationId xmlns:a16="http://schemas.microsoft.com/office/drawing/2014/main" id="{C82C4CCC-48C4-03E3-496E-7B80657DEE28}"/>
                </a:ext>
              </a:extLst>
            </p:cNvPr>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43" name="TextBox 5">
              <a:extLst>
                <a:ext uri="{FF2B5EF4-FFF2-40B4-BE49-F238E27FC236}">
                  <a16:creationId xmlns:a16="http://schemas.microsoft.com/office/drawing/2014/main" id="{D128C17A-C16B-1ACB-A81D-2D14437C3173}"/>
                </a:ext>
              </a:extLst>
            </p:cNvPr>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61">
            <a:extLst>
              <a:ext uri="{FF2B5EF4-FFF2-40B4-BE49-F238E27FC236}">
                <a16:creationId xmlns:a16="http://schemas.microsoft.com/office/drawing/2014/main" id="{3A20E7B8-E360-1FD0-C310-9327217A204C}"/>
              </a:ext>
            </a:extLst>
          </p:cNvPr>
          <p:cNvSpPr txBox="1"/>
          <p:nvPr/>
        </p:nvSpPr>
        <p:spPr>
          <a:xfrm>
            <a:off x="922688" y="3994787"/>
            <a:ext cx="4641587" cy="487313"/>
          </a:xfrm>
          <a:prstGeom prst="rect">
            <a:avLst/>
          </a:prstGeom>
        </p:spPr>
        <p:txBody>
          <a:bodyPr lIns="0" tIns="0" rIns="0" bIns="0" rtlCol="0" anchor="t">
            <a:spAutoFit/>
          </a:bodyPr>
          <a:lstStyle/>
          <a:p>
            <a:pPr marL="172085" lvl="1" algn="l">
              <a:lnSpc>
                <a:spcPts val="1919"/>
              </a:lnSpc>
            </a:pPr>
            <a:r>
              <a:rPr lang="en-US" sz="1550" spc="-15" dirty="0">
                <a:solidFill>
                  <a:srgbClr val="FFFFFF"/>
                </a:solidFill>
                <a:latin typeface="Times New Roman" panose="02020603050405020304" pitchFamily="18" charset="0"/>
                <a:ea typeface="Open Sauce"/>
                <a:cs typeface="Times New Roman" panose="02020603050405020304" pitchFamily="18" charset="0"/>
              </a:rPr>
              <a:t>Answer</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47" name="TextBox 62">
            <a:extLst>
              <a:ext uri="{FF2B5EF4-FFF2-40B4-BE49-F238E27FC236}">
                <a16:creationId xmlns:a16="http://schemas.microsoft.com/office/drawing/2014/main" id="{5396F330-DE65-455A-217C-F05A50C6A8F4}"/>
              </a:ext>
            </a:extLst>
          </p:cNvPr>
          <p:cNvSpPr txBox="1"/>
          <p:nvPr/>
        </p:nvSpPr>
        <p:spPr>
          <a:xfrm>
            <a:off x="1066196" y="3332249"/>
            <a:ext cx="4346665" cy="521810"/>
          </a:xfrm>
          <a:prstGeom prst="rect">
            <a:avLst/>
          </a:prstGeom>
        </p:spPr>
        <p:txBody>
          <a:bodyPr lIns="0" tIns="0" rIns="0" bIns="0" rtlCol="0" anchor="t">
            <a:spAutoFit/>
          </a:bodyPr>
          <a:lstStyle/>
          <a:p>
            <a:pPr algn="l">
              <a:lnSpc>
                <a:spcPts val="2056"/>
              </a:lnSpc>
            </a:pPr>
            <a:r>
              <a:rPr lang="en-US" sz="2000" b="1" spc="-17" dirty="0">
                <a:solidFill>
                  <a:srgbClr val="FFFFFF"/>
                </a:solidFill>
                <a:latin typeface="Times New Roman" panose="02020603050405020304" pitchFamily="18" charset="0"/>
                <a:cs typeface="Times New Roman" panose="02020603050405020304" pitchFamily="18" charset="0"/>
                <a:sym typeface="Open Sauce Bold"/>
              </a:rPr>
              <a:t>Question</a:t>
            </a:r>
            <a:endParaRPr lang="en-US" sz="2000" dirty="0">
              <a:latin typeface="Times New Roman" panose="02020603050405020304" pitchFamily="18" charset="0"/>
              <a:cs typeface="Times New Roman" panose="02020603050405020304" pitchFamily="18" charset="0"/>
            </a:endParaRP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
        <p:nvSpPr>
          <p:cNvPr id="48" name="TextBox 61">
            <a:extLst>
              <a:ext uri="{FF2B5EF4-FFF2-40B4-BE49-F238E27FC236}">
                <a16:creationId xmlns:a16="http://schemas.microsoft.com/office/drawing/2014/main" id="{9BBC8316-14A6-ABEC-9AF7-77A2FBEA5FBC}"/>
              </a:ext>
            </a:extLst>
          </p:cNvPr>
          <p:cNvSpPr txBox="1"/>
          <p:nvPr/>
        </p:nvSpPr>
        <p:spPr>
          <a:xfrm>
            <a:off x="949581" y="5689116"/>
            <a:ext cx="4641587" cy="487313"/>
          </a:xfrm>
          <a:prstGeom prst="rect">
            <a:avLst/>
          </a:prstGeom>
        </p:spPr>
        <p:txBody>
          <a:bodyPr lIns="0" tIns="0" rIns="0" bIns="0" rtlCol="0" anchor="t">
            <a:spAutoFit/>
          </a:bodyPr>
          <a:lstStyle/>
          <a:p>
            <a:pPr marL="172085" lvl="1" algn="l">
              <a:lnSpc>
                <a:spcPts val="1919"/>
              </a:lnSpc>
            </a:pPr>
            <a:r>
              <a:rPr lang="en-US" sz="1550" spc="-15" dirty="0">
                <a:solidFill>
                  <a:srgbClr val="FFFFFF"/>
                </a:solidFill>
                <a:latin typeface="Times New Roman" panose="02020603050405020304" pitchFamily="18" charset="0"/>
                <a:ea typeface="Open Sauce"/>
                <a:cs typeface="Times New Roman" panose="02020603050405020304" pitchFamily="18" charset="0"/>
              </a:rPr>
              <a:t>Answer</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49" name="TextBox 62">
            <a:extLst>
              <a:ext uri="{FF2B5EF4-FFF2-40B4-BE49-F238E27FC236}">
                <a16:creationId xmlns:a16="http://schemas.microsoft.com/office/drawing/2014/main" id="{6BF91B3E-996F-16FC-F0D7-1DAC9E7AFEB4}"/>
              </a:ext>
            </a:extLst>
          </p:cNvPr>
          <p:cNvSpPr txBox="1"/>
          <p:nvPr/>
        </p:nvSpPr>
        <p:spPr>
          <a:xfrm>
            <a:off x="1093089" y="5026578"/>
            <a:ext cx="4346665" cy="521810"/>
          </a:xfrm>
          <a:prstGeom prst="rect">
            <a:avLst/>
          </a:prstGeom>
        </p:spPr>
        <p:txBody>
          <a:bodyPr lIns="0" tIns="0" rIns="0" bIns="0" rtlCol="0" anchor="t">
            <a:spAutoFit/>
          </a:bodyPr>
          <a:lstStyle/>
          <a:p>
            <a:pPr algn="l">
              <a:lnSpc>
                <a:spcPts val="2056"/>
              </a:lnSpc>
            </a:pPr>
            <a:r>
              <a:rPr lang="en-US" sz="2000" b="1" spc="-17" dirty="0">
                <a:solidFill>
                  <a:srgbClr val="FFFFFF"/>
                </a:solidFill>
                <a:latin typeface="Times New Roman" panose="02020603050405020304" pitchFamily="18" charset="0"/>
                <a:cs typeface="Times New Roman" panose="02020603050405020304" pitchFamily="18" charset="0"/>
                <a:sym typeface="Open Sauce Bold"/>
              </a:rPr>
              <a:t>Question</a:t>
            </a:r>
            <a:endParaRPr lang="en-US" sz="2000" dirty="0">
              <a:latin typeface="Times New Roman" panose="02020603050405020304" pitchFamily="18" charset="0"/>
              <a:cs typeface="Times New Roman" panose="02020603050405020304" pitchFamily="18" charset="0"/>
            </a:endParaRP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
        <p:nvSpPr>
          <p:cNvPr id="50" name="TextBox 61">
            <a:extLst>
              <a:ext uri="{FF2B5EF4-FFF2-40B4-BE49-F238E27FC236}">
                <a16:creationId xmlns:a16="http://schemas.microsoft.com/office/drawing/2014/main" id="{BC946C6C-EE04-3502-D341-284BA0D2CA76}"/>
              </a:ext>
            </a:extLst>
          </p:cNvPr>
          <p:cNvSpPr txBox="1"/>
          <p:nvPr/>
        </p:nvSpPr>
        <p:spPr>
          <a:xfrm>
            <a:off x="989922" y="7302762"/>
            <a:ext cx="4641587" cy="487313"/>
          </a:xfrm>
          <a:prstGeom prst="rect">
            <a:avLst/>
          </a:prstGeom>
        </p:spPr>
        <p:txBody>
          <a:bodyPr lIns="0" tIns="0" rIns="0" bIns="0" rtlCol="0" anchor="t">
            <a:spAutoFit/>
          </a:bodyPr>
          <a:lstStyle/>
          <a:p>
            <a:pPr marL="172085" lvl="1" algn="l">
              <a:lnSpc>
                <a:spcPts val="1919"/>
              </a:lnSpc>
            </a:pPr>
            <a:r>
              <a:rPr lang="en-US" sz="1550" spc="-15" dirty="0">
                <a:solidFill>
                  <a:srgbClr val="FFFFFF"/>
                </a:solidFill>
                <a:latin typeface="Times New Roman" panose="02020603050405020304" pitchFamily="18" charset="0"/>
                <a:ea typeface="Open Sauce"/>
                <a:cs typeface="Times New Roman" panose="02020603050405020304" pitchFamily="18" charset="0"/>
              </a:rPr>
              <a:t>Answer</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51" name="TextBox 62">
            <a:extLst>
              <a:ext uri="{FF2B5EF4-FFF2-40B4-BE49-F238E27FC236}">
                <a16:creationId xmlns:a16="http://schemas.microsoft.com/office/drawing/2014/main" id="{85F42C94-C169-C4C0-005E-343BA954DAF9}"/>
              </a:ext>
            </a:extLst>
          </p:cNvPr>
          <p:cNvSpPr txBox="1"/>
          <p:nvPr/>
        </p:nvSpPr>
        <p:spPr>
          <a:xfrm>
            <a:off x="1133430" y="6640224"/>
            <a:ext cx="4346665" cy="521810"/>
          </a:xfrm>
          <a:prstGeom prst="rect">
            <a:avLst/>
          </a:prstGeom>
        </p:spPr>
        <p:txBody>
          <a:bodyPr lIns="0" tIns="0" rIns="0" bIns="0" rtlCol="0" anchor="t">
            <a:spAutoFit/>
          </a:bodyPr>
          <a:lstStyle/>
          <a:p>
            <a:pPr algn="l">
              <a:lnSpc>
                <a:spcPts val="2056"/>
              </a:lnSpc>
            </a:pPr>
            <a:r>
              <a:rPr lang="en-US" sz="2000" b="1" spc="-17" dirty="0">
                <a:solidFill>
                  <a:srgbClr val="FFFFFF"/>
                </a:solidFill>
                <a:latin typeface="Times New Roman" panose="02020603050405020304" pitchFamily="18" charset="0"/>
                <a:cs typeface="Times New Roman" panose="02020603050405020304" pitchFamily="18" charset="0"/>
                <a:sym typeface="Open Sauce Bold"/>
              </a:rPr>
              <a:t>Question</a:t>
            </a:r>
            <a:endParaRPr lang="en-US" sz="2000" dirty="0">
              <a:latin typeface="Times New Roman" panose="02020603050405020304" pitchFamily="18" charset="0"/>
              <a:cs typeface="Times New Roman" panose="02020603050405020304" pitchFamily="18" charset="0"/>
            </a:endParaRP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
        <p:nvSpPr>
          <p:cNvPr id="52" name="TextBox 61">
            <a:extLst>
              <a:ext uri="{FF2B5EF4-FFF2-40B4-BE49-F238E27FC236}">
                <a16:creationId xmlns:a16="http://schemas.microsoft.com/office/drawing/2014/main" id="{CF049CDB-7B5D-2CF0-CA16-D813FD693043}"/>
              </a:ext>
            </a:extLst>
          </p:cNvPr>
          <p:cNvSpPr txBox="1"/>
          <p:nvPr/>
        </p:nvSpPr>
        <p:spPr>
          <a:xfrm>
            <a:off x="1016816" y="8876069"/>
            <a:ext cx="4641587" cy="487313"/>
          </a:xfrm>
          <a:prstGeom prst="rect">
            <a:avLst/>
          </a:prstGeom>
        </p:spPr>
        <p:txBody>
          <a:bodyPr lIns="0" tIns="0" rIns="0" bIns="0" rtlCol="0" anchor="t">
            <a:spAutoFit/>
          </a:bodyPr>
          <a:lstStyle/>
          <a:p>
            <a:pPr marL="172085" lvl="1" algn="l">
              <a:lnSpc>
                <a:spcPts val="1919"/>
              </a:lnSpc>
            </a:pPr>
            <a:r>
              <a:rPr lang="en-US" sz="1550" spc="-15" dirty="0">
                <a:solidFill>
                  <a:srgbClr val="FFFFFF"/>
                </a:solidFill>
                <a:latin typeface="Times New Roman" panose="02020603050405020304" pitchFamily="18" charset="0"/>
                <a:ea typeface="Open Sauce"/>
                <a:cs typeface="Times New Roman" panose="02020603050405020304" pitchFamily="18" charset="0"/>
              </a:rPr>
              <a:t>Answer</a:t>
            </a:r>
          </a:p>
          <a:p>
            <a:pPr algn="l">
              <a:lnSpc>
                <a:spcPts val="1919"/>
              </a:lnSpc>
            </a:pPr>
            <a:endParaRPr lang="en-US" sz="1599" spc="-15" dirty="0">
              <a:solidFill>
                <a:srgbClr val="FFFFFF"/>
              </a:solidFill>
              <a:latin typeface="Times New Roman" panose="02020603050405020304" pitchFamily="18" charset="0"/>
              <a:ea typeface="Open Sauce"/>
              <a:cs typeface="Times New Roman" panose="02020603050405020304" pitchFamily="18" charset="0"/>
              <a:sym typeface="Open Sauce"/>
            </a:endParaRPr>
          </a:p>
        </p:txBody>
      </p:sp>
      <p:sp>
        <p:nvSpPr>
          <p:cNvPr id="53" name="TextBox 62">
            <a:extLst>
              <a:ext uri="{FF2B5EF4-FFF2-40B4-BE49-F238E27FC236}">
                <a16:creationId xmlns:a16="http://schemas.microsoft.com/office/drawing/2014/main" id="{5C50D8B8-0645-691A-0131-A50F49CFA75C}"/>
              </a:ext>
            </a:extLst>
          </p:cNvPr>
          <p:cNvSpPr txBox="1"/>
          <p:nvPr/>
        </p:nvSpPr>
        <p:spPr>
          <a:xfrm>
            <a:off x="1160324" y="8213531"/>
            <a:ext cx="4346665" cy="521810"/>
          </a:xfrm>
          <a:prstGeom prst="rect">
            <a:avLst/>
          </a:prstGeom>
        </p:spPr>
        <p:txBody>
          <a:bodyPr lIns="0" tIns="0" rIns="0" bIns="0" rtlCol="0" anchor="t">
            <a:spAutoFit/>
          </a:bodyPr>
          <a:lstStyle/>
          <a:p>
            <a:pPr algn="l">
              <a:lnSpc>
                <a:spcPts val="2056"/>
              </a:lnSpc>
            </a:pPr>
            <a:r>
              <a:rPr lang="en-US" sz="2000" b="1" spc="-17" dirty="0">
                <a:solidFill>
                  <a:srgbClr val="FFFFFF"/>
                </a:solidFill>
                <a:latin typeface="Times New Roman" panose="02020603050405020304" pitchFamily="18" charset="0"/>
                <a:cs typeface="Times New Roman" panose="02020603050405020304" pitchFamily="18" charset="0"/>
                <a:sym typeface="Open Sauce Bold"/>
              </a:rPr>
              <a:t>Question</a:t>
            </a:r>
            <a:endParaRPr lang="en-US" sz="2000" dirty="0">
              <a:latin typeface="Times New Roman" panose="02020603050405020304" pitchFamily="18" charset="0"/>
              <a:cs typeface="Times New Roman" panose="02020603050405020304" pitchFamily="18" charset="0"/>
            </a:endParaRPr>
          </a:p>
          <a:p>
            <a:pPr algn="l">
              <a:lnSpc>
                <a:spcPts val="2056"/>
              </a:lnSpc>
            </a:pPr>
            <a:endParaRPr lang="en-US" sz="1713" b="1" spc="-17" dirty="0">
              <a:solidFill>
                <a:srgbClr val="FFFFFF"/>
              </a:solidFill>
              <a:latin typeface="Times New Roman" panose="02020603050405020304" pitchFamily="18" charset="0"/>
              <a:ea typeface="Open Sauce Bold"/>
              <a:cs typeface="Times New Roman" panose="02020603050405020304" pitchFamily="18" charset="0"/>
              <a:sym typeface="Open Sauce Bold"/>
            </a:endParaRPr>
          </a:p>
        </p:txBody>
      </p:sp>
    </p:spTree>
    <p:extLst>
      <p:ext uri="{BB962C8B-B14F-4D97-AF65-F5344CB8AC3E}">
        <p14:creationId xmlns:p14="http://schemas.microsoft.com/office/powerpoint/2010/main" val="304698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96" b="-9296"/>
            </a:stretch>
          </a:blipFill>
        </p:spPr>
        <p:txBody>
          <a:bodyPr/>
          <a:lstStyle/>
          <a:p>
            <a:endParaRPr lang="en-US"/>
          </a:p>
        </p:txBody>
      </p:sp>
      <p:sp>
        <p:nvSpPr>
          <p:cNvPr id="3" name="Freeform 3"/>
          <p:cNvSpPr/>
          <p:nvPr/>
        </p:nvSpPr>
        <p:spPr>
          <a:xfrm>
            <a:off x="15688807" y="961773"/>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7799112" y="6544203"/>
            <a:ext cx="6915011" cy="856727"/>
            <a:chOff x="0" y="0"/>
            <a:chExt cx="7000555" cy="867325"/>
          </a:xfrm>
        </p:grpSpPr>
        <p:sp>
          <p:nvSpPr>
            <p:cNvPr id="5" name="Freeform 5"/>
            <p:cNvSpPr/>
            <p:nvPr/>
          </p:nvSpPr>
          <p:spPr>
            <a:xfrm>
              <a:off x="870" y="0"/>
              <a:ext cx="6998814" cy="867325"/>
            </a:xfrm>
            <a:custGeom>
              <a:avLst/>
              <a:gdLst/>
              <a:ahLst/>
              <a:cxnLst/>
              <a:rect l="l" t="t" r="r" b="b"/>
              <a:pathLst>
                <a:path w="6998814" h="867325">
                  <a:moveTo>
                    <a:pt x="6997310" y="438731"/>
                  </a:moveTo>
                  <a:lnTo>
                    <a:pt x="6798860" y="862256"/>
                  </a:lnTo>
                  <a:cubicBezTo>
                    <a:pt x="6797410" y="865349"/>
                    <a:pt x="6794303" y="867325"/>
                    <a:pt x="6790887" y="867325"/>
                  </a:cubicBezTo>
                  <a:lnTo>
                    <a:pt x="207928" y="867325"/>
                  </a:lnTo>
                  <a:cubicBezTo>
                    <a:pt x="204512" y="867325"/>
                    <a:pt x="201404" y="865349"/>
                    <a:pt x="199955" y="862256"/>
                  </a:cubicBezTo>
                  <a:lnTo>
                    <a:pt x="1505" y="438731"/>
                  </a:lnTo>
                  <a:cubicBezTo>
                    <a:pt x="0" y="435520"/>
                    <a:pt x="0" y="431805"/>
                    <a:pt x="1505" y="428593"/>
                  </a:cubicBezTo>
                  <a:lnTo>
                    <a:pt x="199955" y="5069"/>
                  </a:lnTo>
                  <a:cubicBezTo>
                    <a:pt x="201404" y="1976"/>
                    <a:pt x="204512" y="0"/>
                    <a:pt x="207928" y="0"/>
                  </a:cubicBezTo>
                  <a:lnTo>
                    <a:pt x="6790887" y="0"/>
                  </a:lnTo>
                  <a:cubicBezTo>
                    <a:pt x="6794303" y="0"/>
                    <a:pt x="6797410" y="1976"/>
                    <a:pt x="6798860" y="5069"/>
                  </a:cubicBezTo>
                  <a:lnTo>
                    <a:pt x="6997310" y="428593"/>
                  </a:lnTo>
                  <a:cubicBezTo>
                    <a:pt x="6998814" y="431805"/>
                    <a:pt x="6998814" y="435520"/>
                    <a:pt x="6997310" y="43873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6" name="TextBox 6"/>
            <p:cNvSpPr txBox="1"/>
            <p:nvPr/>
          </p:nvSpPr>
          <p:spPr>
            <a:xfrm>
              <a:off x="114300" y="-76200"/>
              <a:ext cx="6771955" cy="943525"/>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7799112" y="7584126"/>
            <a:ext cx="6915011" cy="856727"/>
            <a:chOff x="0" y="0"/>
            <a:chExt cx="7000555" cy="867325"/>
          </a:xfrm>
        </p:grpSpPr>
        <p:sp>
          <p:nvSpPr>
            <p:cNvPr id="8" name="Freeform 8"/>
            <p:cNvSpPr/>
            <p:nvPr/>
          </p:nvSpPr>
          <p:spPr>
            <a:xfrm>
              <a:off x="870" y="0"/>
              <a:ext cx="6998814" cy="867325"/>
            </a:xfrm>
            <a:custGeom>
              <a:avLst/>
              <a:gdLst/>
              <a:ahLst/>
              <a:cxnLst/>
              <a:rect l="l" t="t" r="r" b="b"/>
              <a:pathLst>
                <a:path w="6998814" h="867325">
                  <a:moveTo>
                    <a:pt x="6997310" y="438731"/>
                  </a:moveTo>
                  <a:lnTo>
                    <a:pt x="6798860" y="862256"/>
                  </a:lnTo>
                  <a:cubicBezTo>
                    <a:pt x="6797410" y="865349"/>
                    <a:pt x="6794303" y="867325"/>
                    <a:pt x="6790887" y="867325"/>
                  </a:cubicBezTo>
                  <a:lnTo>
                    <a:pt x="207928" y="867325"/>
                  </a:lnTo>
                  <a:cubicBezTo>
                    <a:pt x="204512" y="867325"/>
                    <a:pt x="201404" y="865349"/>
                    <a:pt x="199955" y="862256"/>
                  </a:cubicBezTo>
                  <a:lnTo>
                    <a:pt x="1505" y="438731"/>
                  </a:lnTo>
                  <a:cubicBezTo>
                    <a:pt x="0" y="435520"/>
                    <a:pt x="0" y="431805"/>
                    <a:pt x="1505" y="428593"/>
                  </a:cubicBezTo>
                  <a:lnTo>
                    <a:pt x="199955" y="5069"/>
                  </a:lnTo>
                  <a:cubicBezTo>
                    <a:pt x="201404" y="1976"/>
                    <a:pt x="204512" y="0"/>
                    <a:pt x="207928" y="0"/>
                  </a:cubicBezTo>
                  <a:lnTo>
                    <a:pt x="6790887" y="0"/>
                  </a:lnTo>
                  <a:cubicBezTo>
                    <a:pt x="6794303" y="0"/>
                    <a:pt x="6797410" y="1976"/>
                    <a:pt x="6798860" y="5069"/>
                  </a:cubicBezTo>
                  <a:lnTo>
                    <a:pt x="6997310" y="428593"/>
                  </a:lnTo>
                  <a:cubicBezTo>
                    <a:pt x="6998814" y="431805"/>
                    <a:pt x="6998814" y="435520"/>
                    <a:pt x="6997310" y="43873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9" name="TextBox 9"/>
            <p:cNvSpPr txBox="1"/>
            <p:nvPr/>
          </p:nvSpPr>
          <p:spPr>
            <a:xfrm>
              <a:off x="114300" y="-76200"/>
              <a:ext cx="6771955" cy="943525"/>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8358643" y="6755836"/>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8358643" y="7753959"/>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7799112" y="8624048"/>
            <a:ext cx="6915011" cy="856727"/>
            <a:chOff x="0" y="0"/>
            <a:chExt cx="7000555" cy="867325"/>
          </a:xfrm>
        </p:grpSpPr>
        <p:sp>
          <p:nvSpPr>
            <p:cNvPr id="13" name="Freeform 13"/>
            <p:cNvSpPr/>
            <p:nvPr/>
          </p:nvSpPr>
          <p:spPr>
            <a:xfrm>
              <a:off x="870" y="0"/>
              <a:ext cx="6998814" cy="867325"/>
            </a:xfrm>
            <a:custGeom>
              <a:avLst/>
              <a:gdLst/>
              <a:ahLst/>
              <a:cxnLst/>
              <a:rect l="l" t="t" r="r" b="b"/>
              <a:pathLst>
                <a:path w="6998814" h="867325">
                  <a:moveTo>
                    <a:pt x="6997310" y="438731"/>
                  </a:moveTo>
                  <a:lnTo>
                    <a:pt x="6798860" y="862256"/>
                  </a:lnTo>
                  <a:cubicBezTo>
                    <a:pt x="6797410" y="865349"/>
                    <a:pt x="6794303" y="867325"/>
                    <a:pt x="6790887" y="867325"/>
                  </a:cubicBezTo>
                  <a:lnTo>
                    <a:pt x="207928" y="867325"/>
                  </a:lnTo>
                  <a:cubicBezTo>
                    <a:pt x="204512" y="867325"/>
                    <a:pt x="201404" y="865349"/>
                    <a:pt x="199955" y="862256"/>
                  </a:cubicBezTo>
                  <a:lnTo>
                    <a:pt x="1505" y="438731"/>
                  </a:lnTo>
                  <a:cubicBezTo>
                    <a:pt x="0" y="435520"/>
                    <a:pt x="0" y="431805"/>
                    <a:pt x="1505" y="428593"/>
                  </a:cubicBezTo>
                  <a:lnTo>
                    <a:pt x="199955" y="5069"/>
                  </a:lnTo>
                  <a:cubicBezTo>
                    <a:pt x="201404" y="1976"/>
                    <a:pt x="204512" y="0"/>
                    <a:pt x="207928" y="0"/>
                  </a:cubicBezTo>
                  <a:lnTo>
                    <a:pt x="6790887" y="0"/>
                  </a:lnTo>
                  <a:cubicBezTo>
                    <a:pt x="6794303" y="0"/>
                    <a:pt x="6797410" y="1976"/>
                    <a:pt x="6798860" y="5069"/>
                  </a:cubicBezTo>
                  <a:lnTo>
                    <a:pt x="6997310" y="428593"/>
                  </a:lnTo>
                  <a:cubicBezTo>
                    <a:pt x="6998814" y="431805"/>
                    <a:pt x="6998814" y="435520"/>
                    <a:pt x="6997310" y="43873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4" name="TextBox 14"/>
            <p:cNvSpPr txBox="1"/>
            <p:nvPr/>
          </p:nvSpPr>
          <p:spPr>
            <a:xfrm>
              <a:off x="114300" y="-76200"/>
              <a:ext cx="6771955" cy="943525"/>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8358643" y="8782565"/>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AutoShape 16"/>
          <p:cNvSpPr/>
          <p:nvPr/>
        </p:nvSpPr>
        <p:spPr>
          <a:xfrm>
            <a:off x="14703518" y="6972567"/>
            <a:ext cx="0"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a:p>
        </p:txBody>
      </p:sp>
      <p:sp>
        <p:nvSpPr>
          <p:cNvPr id="17" name="AutoShape 17"/>
          <p:cNvSpPr/>
          <p:nvPr/>
        </p:nvSpPr>
        <p:spPr>
          <a:xfrm flipH="1">
            <a:off x="14703518" y="8012489"/>
            <a:ext cx="0"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a:p>
        </p:txBody>
      </p:sp>
      <p:grpSp>
        <p:nvGrpSpPr>
          <p:cNvPr id="18" name="Group 18"/>
          <p:cNvGrpSpPr/>
          <p:nvPr/>
        </p:nvGrpSpPr>
        <p:grpSpPr>
          <a:xfrm rot="-7210721">
            <a:off x="-1275851" y="6006855"/>
            <a:ext cx="7464660" cy="1931421"/>
            <a:chOff x="0" y="0"/>
            <a:chExt cx="3140259" cy="698500"/>
          </a:xfrm>
        </p:grpSpPr>
        <p:sp>
          <p:nvSpPr>
            <p:cNvPr id="19" name="Freeform 19"/>
            <p:cNvSpPr/>
            <p:nvPr/>
          </p:nvSpPr>
          <p:spPr>
            <a:xfrm>
              <a:off x="1086" y="0"/>
              <a:ext cx="3138086" cy="698500"/>
            </a:xfrm>
            <a:custGeom>
              <a:avLst/>
              <a:gdLst/>
              <a:ahLst/>
              <a:cxnLst/>
              <a:rect l="l" t="t" r="r" b="b"/>
              <a:pathLst>
                <a:path w="3138086" h="698500">
                  <a:moveTo>
                    <a:pt x="3136328" y="354140"/>
                  </a:moveTo>
                  <a:lnTo>
                    <a:pt x="2938818" y="693610"/>
                  </a:lnTo>
                  <a:cubicBezTo>
                    <a:pt x="2937057" y="696637"/>
                    <a:pt x="2933818" y="698500"/>
                    <a:pt x="2930315" y="698500"/>
                  </a:cubicBezTo>
                  <a:lnTo>
                    <a:pt x="207772" y="698500"/>
                  </a:lnTo>
                  <a:cubicBezTo>
                    <a:pt x="204269" y="698500"/>
                    <a:pt x="201030" y="696637"/>
                    <a:pt x="199269" y="693610"/>
                  </a:cubicBezTo>
                  <a:lnTo>
                    <a:pt x="1759" y="354140"/>
                  </a:lnTo>
                  <a:cubicBezTo>
                    <a:pt x="0" y="351117"/>
                    <a:pt x="0" y="347383"/>
                    <a:pt x="1759" y="344360"/>
                  </a:cubicBezTo>
                  <a:lnTo>
                    <a:pt x="199269" y="4890"/>
                  </a:lnTo>
                  <a:cubicBezTo>
                    <a:pt x="201030" y="1863"/>
                    <a:pt x="204269" y="0"/>
                    <a:pt x="207772" y="0"/>
                  </a:cubicBezTo>
                  <a:lnTo>
                    <a:pt x="2930315" y="0"/>
                  </a:lnTo>
                  <a:cubicBezTo>
                    <a:pt x="2933818" y="0"/>
                    <a:pt x="2937057" y="1863"/>
                    <a:pt x="2938818" y="4890"/>
                  </a:cubicBezTo>
                  <a:lnTo>
                    <a:pt x="3136328" y="344360"/>
                  </a:lnTo>
                  <a:cubicBezTo>
                    <a:pt x="3138087" y="347383"/>
                    <a:pt x="3138087" y="351117"/>
                    <a:pt x="3136328" y="35414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0" name="TextBox 20"/>
            <p:cNvSpPr txBox="1"/>
            <p:nvPr/>
          </p:nvSpPr>
          <p:spPr>
            <a:xfrm>
              <a:off x="114300" y="-38100"/>
              <a:ext cx="291165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rot="-7210721">
            <a:off x="175187" y="737101"/>
            <a:ext cx="4586492" cy="3043794"/>
            <a:chOff x="0" y="0"/>
            <a:chExt cx="1624006" cy="698500"/>
          </a:xfrm>
        </p:grpSpPr>
        <p:sp>
          <p:nvSpPr>
            <p:cNvPr id="22" name="Freeform 22"/>
            <p:cNvSpPr/>
            <p:nvPr/>
          </p:nvSpPr>
          <p:spPr>
            <a:xfrm>
              <a:off x="2101" y="0"/>
              <a:ext cx="1619804" cy="698500"/>
            </a:xfrm>
            <a:custGeom>
              <a:avLst/>
              <a:gdLst/>
              <a:ahLst/>
              <a:cxnLst/>
              <a:rect l="l" t="t" r="r" b="b"/>
              <a:pathLst>
                <a:path w="1619804" h="698500">
                  <a:moveTo>
                    <a:pt x="1616403" y="358706"/>
                  </a:moveTo>
                  <a:lnTo>
                    <a:pt x="1424207" y="689044"/>
                  </a:lnTo>
                  <a:cubicBezTo>
                    <a:pt x="1420800" y="694898"/>
                    <a:pt x="1414538" y="698500"/>
                    <a:pt x="1407765" y="698500"/>
                  </a:cubicBezTo>
                  <a:lnTo>
                    <a:pt x="212039" y="698500"/>
                  </a:lnTo>
                  <a:cubicBezTo>
                    <a:pt x="205266" y="698500"/>
                    <a:pt x="199004" y="694898"/>
                    <a:pt x="195597" y="689044"/>
                  </a:cubicBezTo>
                  <a:lnTo>
                    <a:pt x="3401" y="358706"/>
                  </a:lnTo>
                  <a:cubicBezTo>
                    <a:pt x="0" y="352861"/>
                    <a:pt x="0" y="345639"/>
                    <a:pt x="3401" y="339794"/>
                  </a:cubicBezTo>
                  <a:lnTo>
                    <a:pt x="195597" y="9456"/>
                  </a:lnTo>
                  <a:cubicBezTo>
                    <a:pt x="199004" y="3602"/>
                    <a:pt x="205266" y="0"/>
                    <a:pt x="212039" y="0"/>
                  </a:cubicBezTo>
                  <a:lnTo>
                    <a:pt x="1407765" y="0"/>
                  </a:lnTo>
                  <a:cubicBezTo>
                    <a:pt x="1414538" y="0"/>
                    <a:pt x="1420800" y="3602"/>
                    <a:pt x="1424207" y="9456"/>
                  </a:cubicBezTo>
                  <a:lnTo>
                    <a:pt x="1616403" y="339794"/>
                  </a:lnTo>
                  <a:cubicBezTo>
                    <a:pt x="1619804" y="345639"/>
                    <a:pt x="1619804" y="352861"/>
                    <a:pt x="1616403" y="35870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3" name="TextBox 23"/>
            <p:cNvSpPr txBox="1"/>
            <p:nvPr/>
          </p:nvSpPr>
          <p:spPr>
            <a:xfrm>
              <a:off x="114300" y="-38100"/>
              <a:ext cx="139540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rot="-7210721">
            <a:off x="2263050" y="7629206"/>
            <a:ext cx="4281184" cy="1710396"/>
            <a:chOff x="0" y="0"/>
            <a:chExt cx="1748371" cy="698500"/>
          </a:xfrm>
        </p:grpSpPr>
        <p:sp>
          <p:nvSpPr>
            <p:cNvPr id="25" name="Freeform 25"/>
            <p:cNvSpPr/>
            <p:nvPr/>
          </p:nvSpPr>
          <p:spPr>
            <a:xfrm>
              <a:off x="3820" y="0"/>
              <a:ext cx="1740732" cy="698500"/>
            </a:xfrm>
            <a:custGeom>
              <a:avLst/>
              <a:gdLst/>
              <a:ahLst/>
              <a:cxnLst/>
              <a:rect l="l" t="t" r="r" b="b"/>
              <a:pathLst>
                <a:path w="1740732" h="698500">
                  <a:moveTo>
                    <a:pt x="1734548" y="366444"/>
                  </a:moveTo>
                  <a:lnTo>
                    <a:pt x="1551355" y="681306"/>
                  </a:lnTo>
                  <a:cubicBezTo>
                    <a:pt x="1545161" y="691951"/>
                    <a:pt x="1533775" y="698500"/>
                    <a:pt x="1521459" y="698500"/>
                  </a:cubicBezTo>
                  <a:lnTo>
                    <a:pt x="219272" y="698500"/>
                  </a:lnTo>
                  <a:cubicBezTo>
                    <a:pt x="206956" y="698500"/>
                    <a:pt x="195570" y="691951"/>
                    <a:pt x="189376" y="681306"/>
                  </a:cubicBezTo>
                  <a:lnTo>
                    <a:pt x="6184" y="366444"/>
                  </a:lnTo>
                  <a:cubicBezTo>
                    <a:pt x="0" y="355815"/>
                    <a:pt x="0" y="342685"/>
                    <a:pt x="6184" y="332056"/>
                  </a:cubicBezTo>
                  <a:lnTo>
                    <a:pt x="189376" y="17194"/>
                  </a:lnTo>
                  <a:cubicBezTo>
                    <a:pt x="195570" y="6549"/>
                    <a:pt x="206956" y="0"/>
                    <a:pt x="219272" y="0"/>
                  </a:cubicBezTo>
                  <a:lnTo>
                    <a:pt x="1521459" y="0"/>
                  </a:lnTo>
                  <a:cubicBezTo>
                    <a:pt x="1533775" y="0"/>
                    <a:pt x="1545161" y="6549"/>
                    <a:pt x="1551355" y="17194"/>
                  </a:cubicBezTo>
                  <a:lnTo>
                    <a:pt x="1734548" y="332056"/>
                  </a:lnTo>
                  <a:cubicBezTo>
                    <a:pt x="1740731" y="342685"/>
                    <a:pt x="1740731" y="355815"/>
                    <a:pt x="1734548" y="36644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6" name="TextBox 26"/>
            <p:cNvSpPr txBox="1"/>
            <p:nvPr/>
          </p:nvSpPr>
          <p:spPr>
            <a:xfrm>
              <a:off x="114300" y="-38100"/>
              <a:ext cx="151977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rot="-7210721">
            <a:off x="637602" y="387099"/>
            <a:ext cx="7041465" cy="1208981"/>
            <a:chOff x="-1596258" y="-38100"/>
            <a:chExt cx="4290181" cy="736600"/>
          </a:xfrm>
        </p:grpSpPr>
        <p:sp>
          <p:nvSpPr>
            <p:cNvPr id="28" name="Freeform 28"/>
            <p:cNvSpPr/>
            <p:nvPr/>
          </p:nvSpPr>
          <p:spPr>
            <a:xfrm>
              <a:off x="-1596258" y="-17944"/>
              <a:ext cx="2801127" cy="698500"/>
            </a:xfrm>
            <a:custGeom>
              <a:avLst/>
              <a:gdLst/>
              <a:ahLst/>
              <a:cxnLst/>
              <a:rect l="l" t="t" r="r" b="b"/>
              <a:pathLst>
                <a:path w="2801127" h="698500">
                  <a:moveTo>
                    <a:pt x="2795383" y="365220"/>
                  </a:moveTo>
                  <a:lnTo>
                    <a:pt x="2610767" y="682530"/>
                  </a:lnTo>
                  <a:cubicBezTo>
                    <a:pt x="2605014" y="692417"/>
                    <a:pt x="2594437" y="698500"/>
                    <a:pt x="2582998" y="698500"/>
                  </a:cubicBezTo>
                  <a:lnTo>
                    <a:pt x="218129" y="698500"/>
                  </a:lnTo>
                  <a:cubicBezTo>
                    <a:pt x="206689" y="698500"/>
                    <a:pt x="196113" y="692417"/>
                    <a:pt x="190360" y="682530"/>
                  </a:cubicBezTo>
                  <a:lnTo>
                    <a:pt x="5744" y="365220"/>
                  </a:lnTo>
                  <a:cubicBezTo>
                    <a:pt x="0" y="355348"/>
                    <a:pt x="0" y="343152"/>
                    <a:pt x="5744" y="333280"/>
                  </a:cubicBezTo>
                  <a:lnTo>
                    <a:pt x="190360" y="15970"/>
                  </a:lnTo>
                  <a:cubicBezTo>
                    <a:pt x="196113" y="6083"/>
                    <a:pt x="206689" y="0"/>
                    <a:pt x="218129" y="0"/>
                  </a:cubicBezTo>
                  <a:lnTo>
                    <a:pt x="2582998" y="0"/>
                  </a:lnTo>
                  <a:cubicBezTo>
                    <a:pt x="2594437" y="0"/>
                    <a:pt x="2605014" y="6083"/>
                    <a:pt x="2610767" y="15970"/>
                  </a:cubicBezTo>
                  <a:lnTo>
                    <a:pt x="2795383" y="333280"/>
                  </a:lnTo>
                  <a:cubicBezTo>
                    <a:pt x="2801127" y="343152"/>
                    <a:pt x="2801127" y="355348"/>
                    <a:pt x="2795383" y="365220"/>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p>
          </p:txBody>
        </p:sp>
        <p:sp>
          <p:nvSpPr>
            <p:cNvPr id="29" name="TextBox 29"/>
            <p:cNvSpPr txBox="1"/>
            <p:nvPr/>
          </p:nvSpPr>
          <p:spPr>
            <a:xfrm>
              <a:off x="114300" y="-38100"/>
              <a:ext cx="257962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480733" y="2216817"/>
            <a:ext cx="6811190" cy="5853367"/>
            <a:chOff x="0" y="0"/>
            <a:chExt cx="812800" cy="698500"/>
          </a:xfrm>
        </p:grpSpPr>
        <p:sp>
          <p:nvSpPr>
            <p:cNvPr id="31" name="Freeform 31"/>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2" name="TextBox 3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a:off x="747374" y="2445961"/>
            <a:ext cx="6277909" cy="5395078"/>
            <a:chOff x="0" y="0"/>
            <a:chExt cx="812800" cy="698500"/>
          </a:xfrm>
        </p:grpSpPr>
        <p:sp>
          <p:nvSpPr>
            <p:cNvPr id="34" name="Freeform 34"/>
            <p:cNvSpPr/>
            <p:nvPr/>
          </p:nvSpPr>
          <p:spPr>
            <a:xfrm>
              <a:off x="6394" y="0"/>
              <a:ext cx="800013" cy="698500"/>
            </a:xfrm>
            <a:custGeom>
              <a:avLst/>
              <a:gdLst/>
              <a:ahLst/>
              <a:cxnLst/>
              <a:rect l="l" t="t" r="r" b="b"/>
              <a:pathLst>
                <a:path w="800013" h="698500">
                  <a:moveTo>
                    <a:pt x="789661" y="378030"/>
                  </a:moveTo>
                  <a:lnTo>
                    <a:pt x="619951" y="669720"/>
                  </a:lnTo>
                  <a:cubicBezTo>
                    <a:pt x="609584" y="687538"/>
                    <a:pt x="590524" y="698500"/>
                    <a:pt x="569910" y="698500"/>
                  </a:cubicBezTo>
                  <a:lnTo>
                    <a:pt x="230102" y="698500"/>
                  </a:lnTo>
                  <a:cubicBezTo>
                    <a:pt x="209488" y="698500"/>
                    <a:pt x="190428" y="687538"/>
                    <a:pt x="180061" y="669720"/>
                  </a:cubicBezTo>
                  <a:lnTo>
                    <a:pt x="10351" y="378030"/>
                  </a:lnTo>
                  <a:cubicBezTo>
                    <a:pt x="0" y="360239"/>
                    <a:pt x="0" y="338261"/>
                    <a:pt x="10351" y="320470"/>
                  </a:cubicBezTo>
                  <a:lnTo>
                    <a:pt x="180061" y="28780"/>
                  </a:lnTo>
                  <a:cubicBezTo>
                    <a:pt x="190428" y="10962"/>
                    <a:pt x="209488" y="0"/>
                    <a:pt x="230102" y="0"/>
                  </a:cubicBezTo>
                  <a:lnTo>
                    <a:pt x="569910" y="0"/>
                  </a:lnTo>
                  <a:cubicBezTo>
                    <a:pt x="590524" y="0"/>
                    <a:pt x="609584" y="10962"/>
                    <a:pt x="619951" y="28780"/>
                  </a:cubicBezTo>
                  <a:lnTo>
                    <a:pt x="789661" y="320470"/>
                  </a:lnTo>
                  <a:cubicBezTo>
                    <a:pt x="800012" y="338261"/>
                    <a:pt x="800012" y="360239"/>
                    <a:pt x="789661" y="378030"/>
                  </a:cubicBezTo>
                  <a:close/>
                </a:path>
              </a:pathLst>
            </a:custGeom>
            <a:blipFill>
              <a:blip r:embed="rId7"/>
              <a:stretch>
                <a:fillRect l="-28115" r="-28115"/>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35" name="TextBox 35"/>
          <p:cNvSpPr txBox="1"/>
          <p:nvPr/>
        </p:nvSpPr>
        <p:spPr>
          <a:xfrm>
            <a:off x="8099123" y="137672"/>
            <a:ext cx="4416912" cy="1411477"/>
          </a:xfrm>
          <a:prstGeom prst="rect">
            <a:avLst/>
          </a:prstGeom>
        </p:spPr>
        <p:txBody>
          <a:bodyPr lIns="0" tIns="0" rIns="0" bIns="0" rtlCol="0" anchor="t">
            <a:spAutoFit/>
          </a:bodyPr>
          <a:lstStyle/>
          <a:p>
            <a:pPr algn="l">
              <a:lnSpc>
                <a:spcPts val="12845"/>
              </a:lnSpc>
              <a:spcBef>
                <a:spcPct val="0"/>
              </a:spcBef>
            </a:pPr>
            <a:r>
              <a:rPr lang="en-US" sz="60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WELCOME</a:t>
            </a:r>
          </a:p>
        </p:txBody>
      </p:sp>
      <p:sp>
        <p:nvSpPr>
          <p:cNvPr id="36" name="TextBox 36"/>
          <p:cNvSpPr txBox="1"/>
          <p:nvPr/>
        </p:nvSpPr>
        <p:spPr>
          <a:xfrm>
            <a:off x="8184096" y="831223"/>
            <a:ext cx="3560230" cy="1363387"/>
          </a:xfrm>
          <a:prstGeom prst="rect">
            <a:avLst/>
          </a:prstGeom>
        </p:spPr>
        <p:txBody>
          <a:bodyPr wrap="square" lIns="0" tIns="0" rIns="0" bIns="0" rtlCol="0" anchor="t">
            <a:spAutoFit/>
          </a:bodyPr>
          <a:lstStyle/>
          <a:p>
            <a:pPr algn="l">
              <a:lnSpc>
                <a:spcPts val="12845"/>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&amp; PURPOSE</a:t>
            </a:r>
          </a:p>
        </p:txBody>
      </p:sp>
      <p:sp>
        <p:nvSpPr>
          <p:cNvPr id="37" name="TextBox 37"/>
          <p:cNvSpPr txBox="1"/>
          <p:nvPr/>
        </p:nvSpPr>
        <p:spPr>
          <a:xfrm>
            <a:off x="8041220" y="2488861"/>
            <a:ext cx="9218080" cy="3216265"/>
          </a:xfrm>
          <a:prstGeom prst="rect">
            <a:avLst/>
          </a:prstGeom>
        </p:spPr>
        <p:txBody>
          <a:bodyPr lIns="0" tIns="0" rIns="0" bIns="0" rtlCol="0" anchor="t">
            <a:spAutoFit/>
          </a:bodyPr>
          <a:lstStyle/>
          <a:p>
            <a:pPr algn="just"/>
            <a:r>
              <a:rPr lang="en-US" sz="2400" spc="-23" dirty="0" err="1">
                <a:solidFill>
                  <a:schemeClr val="bg1"/>
                </a:solidFill>
                <a:latin typeface="Times New Roman" panose="02020603050405020304" pitchFamily="18" charset="0"/>
                <a:ea typeface="Arial"/>
                <a:cs typeface="Times New Roman" panose="02020603050405020304" pitchFamily="18" charset="0"/>
                <a:sym typeface="Arial"/>
              </a:rPr>
              <a:t>Aretum’s</a:t>
            </a:r>
            <a:r>
              <a:rPr lang="en-US" sz="2400" spc="-23" dirty="0">
                <a:solidFill>
                  <a:schemeClr val="bg1"/>
                </a:solidFill>
                <a:latin typeface="Times New Roman" panose="02020603050405020304" pitchFamily="18" charset="0"/>
                <a:ea typeface="Arial"/>
                <a:cs typeface="Times New Roman" panose="02020603050405020304" pitchFamily="18" charset="0"/>
                <a:sym typeface="Arial"/>
              </a:rPr>
              <a:t> vision is to set the pace for innovation and leadership in the technology and professional services sectors.  </a:t>
            </a:r>
            <a:endParaRPr lang="en-US" sz="2400" spc="-23" dirty="0">
              <a:solidFill>
                <a:schemeClr val="bg1"/>
              </a:solidFill>
              <a:latin typeface="Times New Roman" panose="02020603050405020304" pitchFamily="18" charset="0"/>
              <a:ea typeface="Arial"/>
              <a:cs typeface="Times New Roman" panose="02020603050405020304" pitchFamily="18" charset="0"/>
            </a:endParaRPr>
          </a:p>
          <a:p>
            <a:pPr algn="just"/>
            <a:endParaRPr lang="en-US" sz="2400" spc="-23" dirty="0">
              <a:solidFill>
                <a:schemeClr val="bg1"/>
              </a:solidFill>
              <a:latin typeface="Times New Roman" panose="02020603050405020304" pitchFamily="18" charset="0"/>
              <a:ea typeface="Arial"/>
              <a:cs typeface="Times New Roman" panose="02020603050405020304" pitchFamily="18" charset="0"/>
            </a:endParaRPr>
          </a:p>
          <a:p>
            <a:pPr algn="just"/>
            <a:r>
              <a:rPr lang="en-US" sz="2400" spc="-23" dirty="0">
                <a:solidFill>
                  <a:schemeClr val="bg1"/>
                </a:solidFill>
                <a:latin typeface="Times New Roman" panose="02020603050405020304" pitchFamily="18" charset="0"/>
                <a:ea typeface="Arial"/>
                <a:cs typeface="Times New Roman" panose="02020603050405020304" pitchFamily="18" charset="0"/>
                <a:sym typeface="Arial"/>
              </a:rPr>
              <a:t>In 2024, we followed a process that had gaps and inefficiencies, and didn’t deliver on the company’s growth goals. We have learned from that, and now want to tweak our processes and align all teams to meet 2025 goals.  </a:t>
            </a:r>
            <a:endParaRPr lang="en-US" dirty="0">
              <a:solidFill>
                <a:schemeClr val="bg1"/>
              </a:solidFill>
            </a:endParaRPr>
          </a:p>
          <a:p>
            <a:pPr algn="just">
              <a:lnSpc>
                <a:spcPts val="2579"/>
              </a:lnSpc>
            </a:pPr>
            <a:r>
              <a:rPr lang="en-US" sz="2300" spc="-23" dirty="0">
                <a:solidFill>
                  <a:srgbClr val="FFFFFF"/>
                </a:solidFill>
                <a:latin typeface="Times New Roman" panose="02020603050405020304" pitchFamily="18" charset="0"/>
                <a:ea typeface="Arial"/>
                <a:cs typeface="Times New Roman" panose="02020603050405020304" pitchFamily="18" charset="0"/>
                <a:sym typeface="Arial"/>
              </a:rPr>
              <a:t>​</a:t>
            </a:r>
            <a:endParaRPr lang="en-US" sz="2300" spc="-23" dirty="0">
              <a:solidFill>
                <a:srgbClr val="FFFFFF"/>
              </a:solidFill>
              <a:latin typeface="Times New Roman" panose="02020603050405020304" pitchFamily="18" charset="0"/>
              <a:ea typeface="Arial"/>
              <a:cs typeface="Times New Roman" panose="02020603050405020304" pitchFamily="18" charset="0"/>
            </a:endParaRPr>
          </a:p>
          <a:p>
            <a:pPr algn="just">
              <a:lnSpc>
                <a:spcPts val="2579"/>
              </a:lnSpc>
            </a:pPr>
            <a:r>
              <a:rPr lang="en-US" sz="2300" b="1" spc="-23" dirty="0">
                <a:solidFill>
                  <a:srgbClr val="FFFFFF"/>
                </a:solidFill>
                <a:latin typeface="Times New Roman" panose="02020603050405020304" pitchFamily="18" charset="0"/>
                <a:ea typeface="Arial"/>
                <a:cs typeface="Times New Roman" panose="02020603050405020304" pitchFamily="18" charset="0"/>
                <a:sym typeface="Arial"/>
              </a:rPr>
              <a:t>This session is focused on the following goals:</a:t>
            </a:r>
            <a:endParaRPr lang="en-US" sz="2300" b="1" spc="-23" dirty="0">
              <a:solidFill>
                <a:srgbClr val="FFFFFF"/>
              </a:solidFill>
              <a:latin typeface="Times New Roman" panose="02020603050405020304" pitchFamily="18" charset="0"/>
              <a:ea typeface="Arial"/>
              <a:cs typeface="Times New Roman" panose="02020603050405020304" pitchFamily="18" charset="0"/>
            </a:endParaRPr>
          </a:p>
          <a:p>
            <a:pPr algn="just">
              <a:lnSpc>
                <a:spcPts val="2579"/>
              </a:lnSpc>
            </a:pPr>
            <a:endParaRPr lang="en-US" sz="2323" spc="-23" dirty="0">
              <a:solidFill>
                <a:srgbClr val="FFFFFF"/>
              </a:solidFill>
              <a:latin typeface="Times New Roman" panose="02020603050405020304" pitchFamily="18" charset="0"/>
              <a:ea typeface="Arial"/>
              <a:cs typeface="Times New Roman" panose="02020603050405020304" pitchFamily="18" charset="0"/>
              <a:sym typeface="Arial"/>
            </a:endParaRPr>
          </a:p>
        </p:txBody>
      </p:sp>
      <p:sp>
        <p:nvSpPr>
          <p:cNvPr id="38" name="TextBox 38"/>
          <p:cNvSpPr txBox="1"/>
          <p:nvPr/>
        </p:nvSpPr>
        <p:spPr>
          <a:xfrm>
            <a:off x="9066607" y="6764902"/>
            <a:ext cx="7556087" cy="320601"/>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Times New Roman" panose="02020603050405020304" pitchFamily="18" charset="0"/>
                <a:ea typeface="Arial Bold"/>
                <a:cs typeface="Times New Roman" panose="02020603050405020304" pitchFamily="18" charset="0"/>
                <a:sym typeface="Arial Bold"/>
              </a:rPr>
              <a:t>Align 2025 Growth Targets</a:t>
            </a:r>
          </a:p>
        </p:txBody>
      </p:sp>
      <p:sp>
        <p:nvSpPr>
          <p:cNvPr id="39" name="TextBox 39"/>
          <p:cNvSpPr txBox="1"/>
          <p:nvPr/>
        </p:nvSpPr>
        <p:spPr>
          <a:xfrm>
            <a:off x="9066607" y="7804824"/>
            <a:ext cx="10914407" cy="320601"/>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Times New Roman" panose="02020603050405020304" pitchFamily="18" charset="0"/>
                <a:ea typeface="Arial Bold"/>
                <a:cs typeface="Times New Roman" panose="02020603050405020304" pitchFamily="18" charset="0"/>
                <a:sym typeface="Arial Bold"/>
              </a:rPr>
              <a:t>Define Growth Strategies​</a:t>
            </a:r>
          </a:p>
        </p:txBody>
      </p:sp>
      <p:sp>
        <p:nvSpPr>
          <p:cNvPr id="40" name="TextBox 40"/>
          <p:cNvSpPr txBox="1"/>
          <p:nvPr/>
        </p:nvSpPr>
        <p:spPr>
          <a:xfrm>
            <a:off x="9066607" y="8847587"/>
            <a:ext cx="11026765" cy="320601"/>
          </a:xfrm>
          <a:prstGeom prst="rect">
            <a:avLst/>
          </a:prstGeom>
        </p:spPr>
        <p:txBody>
          <a:bodyPr lIns="0" tIns="0" rIns="0" bIns="0" rtlCol="0" anchor="t">
            <a:spAutoFit/>
          </a:bodyPr>
          <a:lstStyle/>
          <a:p>
            <a:pPr algn="just">
              <a:lnSpc>
                <a:spcPts val="2548"/>
              </a:lnSpc>
            </a:pPr>
            <a:r>
              <a:rPr lang="en-US" sz="2100" b="1" spc="-21" dirty="0">
                <a:solidFill>
                  <a:srgbClr val="FFFFFF"/>
                </a:solidFill>
                <a:latin typeface="Times New Roman" panose="02020603050405020304" pitchFamily="18" charset="0"/>
                <a:ea typeface="Arial Bold"/>
                <a:cs typeface="Times New Roman" panose="02020603050405020304" pitchFamily="18" charset="0"/>
                <a:sym typeface="Arial Bold"/>
              </a:rPr>
              <a:t>Roles and Responsibilities ​</a:t>
            </a:r>
          </a:p>
        </p:txBody>
      </p:sp>
    </p:spTree>
    <p:extLst>
      <p:ext uri="{BB962C8B-B14F-4D97-AF65-F5344CB8AC3E}">
        <p14:creationId xmlns:p14="http://schemas.microsoft.com/office/powerpoint/2010/main" val="166654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3480391" y="1356670"/>
            <a:ext cx="5472901" cy="2032128"/>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2537283" y="1428628"/>
            <a:ext cx="3926422" cy="618274"/>
            <a:chOff x="0" y="0"/>
            <a:chExt cx="2902779" cy="698500"/>
          </a:xfrm>
        </p:grpSpPr>
        <p:sp>
          <p:nvSpPr>
            <p:cNvPr id="7" name="Freeform 7"/>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180761" y="1788285"/>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0" name="Group 10"/>
          <p:cNvGrpSpPr/>
          <p:nvPr/>
        </p:nvGrpSpPr>
        <p:grpSpPr>
          <a:xfrm>
            <a:off x="572573" y="5203827"/>
            <a:ext cx="5547380" cy="4054473"/>
            <a:chOff x="0" y="0"/>
            <a:chExt cx="1461038" cy="1067845"/>
          </a:xfrm>
        </p:grpSpPr>
        <p:sp>
          <p:nvSpPr>
            <p:cNvPr id="11" name="Freeform 11"/>
            <p:cNvSpPr/>
            <p:nvPr/>
          </p:nvSpPr>
          <p:spPr>
            <a:xfrm>
              <a:off x="0" y="0"/>
              <a:ext cx="1461038" cy="1067845"/>
            </a:xfrm>
            <a:custGeom>
              <a:avLst/>
              <a:gdLst/>
              <a:ahLst/>
              <a:cxnLst/>
              <a:rect l="l" t="t" r="r" b="b"/>
              <a:pathLst>
                <a:path w="1461038" h="1067845">
                  <a:moveTo>
                    <a:pt x="71176" y="0"/>
                  </a:moveTo>
                  <a:lnTo>
                    <a:pt x="1389863" y="0"/>
                  </a:lnTo>
                  <a:cubicBezTo>
                    <a:pt x="1408740" y="0"/>
                    <a:pt x="1426844" y="7499"/>
                    <a:pt x="1440192" y="20847"/>
                  </a:cubicBezTo>
                  <a:cubicBezTo>
                    <a:pt x="1453540" y="34195"/>
                    <a:pt x="1461038" y="52299"/>
                    <a:pt x="1461038" y="71176"/>
                  </a:cubicBezTo>
                  <a:lnTo>
                    <a:pt x="1461038" y="996669"/>
                  </a:lnTo>
                  <a:cubicBezTo>
                    <a:pt x="1461038" y="1035978"/>
                    <a:pt x="1429172" y="1067845"/>
                    <a:pt x="1389863" y="1067845"/>
                  </a:cubicBezTo>
                  <a:lnTo>
                    <a:pt x="71176" y="1067845"/>
                  </a:lnTo>
                  <a:cubicBezTo>
                    <a:pt x="31866" y="1067845"/>
                    <a:pt x="0" y="1035978"/>
                    <a:pt x="0" y="996669"/>
                  </a:cubicBezTo>
                  <a:lnTo>
                    <a:pt x="0" y="71176"/>
                  </a:lnTo>
                  <a:cubicBezTo>
                    <a:pt x="0" y="31866"/>
                    <a:pt x="31866" y="0"/>
                    <a:pt x="7117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2" name="TextBox 12"/>
            <p:cNvSpPr txBox="1"/>
            <p:nvPr/>
          </p:nvSpPr>
          <p:spPr>
            <a:xfrm>
              <a:off x="0" y="-76200"/>
              <a:ext cx="1461038" cy="114404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370310" y="5203827"/>
            <a:ext cx="5547380" cy="4054473"/>
            <a:chOff x="0" y="0"/>
            <a:chExt cx="1461038" cy="1067845"/>
          </a:xfrm>
        </p:grpSpPr>
        <p:sp>
          <p:nvSpPr>
            <p:cNvPr id="14" name="Freeform 14"/>
            <p:cNvSpPr/>
            <p:nvPr/>
          </p:nvSpPr>
          <p:spPr>
            <a:xfrm>
              <a:off x="0" y="0"/>
              <a:ext cx="1461038" cy="1067845"/>
            </a:xfrm>
            <a:custGeom>
              <a:avLst/>
              <a:gdLst/>
              <a:ahLst/>
              <a:cxnLst/>
              <a:rect l="l" t="t" r="r" b="b"/>
              <a:pathLst>
                <a:path w="1461038" h="1067845">
                  <a:moveTo>
                    <a:pt x="71176" y="0"/>
                  </a:moveTo>
                  <a:lnTo>
                    <a:pt x="1389863" y="0"/>
                  </a:lnTo>
                  <a:cubicBezTo>
                    <a:pt x="1408740" y="0"/>
                    <a:pt x="1426844" y="7499"/>
                    <a:pt x="1440192" y="20847"/>
                  </a:cubicBezTo>
                  <a:cubicBezTo>
                    <a:pt x="1453540" y="34195"/>
                    <a:pt x="1461038" y="52299"/>
                    <a:pt x="1461038" y="71176"/>
                  </a:cubicBezTo>
                  <a:lnTo>
                    <a:pt x="1461038" y="996669"/>
                  </a:lnTo>
                  <a:cubicBezTo>
                    <a:pt x="1461038" y="1035978"/>
                    <a:pt x="1429172" y="1067845"/>
                    <a:pt x="1389863" y="1067845"/>
                  </a:cubicBezTo>
                  <a:lnTo>
                    <a:pt x="71176" y="1067845"/>
                  </a:lnTo>
                  <a:cubicBezTo>
                    <a:pt x="31866" y="1067845"/>
                    <a:pt x="0" y="1035978"/>
                    <a:pt x="0" y="996669"/>
                  </a:cubicBezTo>
                  <a:lnTo>
                    <a:pt x="0" y="71176"/>
                  </a:lnTo>
                  <a:cubicBezTo>
                    <a:pt x="0" y="31866"/>
                    <a:pt x="31866" y="0"/>
                    <a:pt x="7117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5" name="TextBox 15"/>
            <p:cNvSpPr txBox="1"/>
            <p:nvPr/>
          </p:nvSpPr>
          <p:spPr>
            <a:xfrm>
              <a:off x="0" y="-76200"/>
              <a:ext cx="1461038" cy="114404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168047" y="5203827"/>
            <a:ext cx="5547380" cy="4054473"/>
            <a:chOff x="0" y="0"/>
            <a:chExt cx="1461038" cy="1067845"/>
          </a:xfrm>
        </p:grpSpPr>
        <p:sp>
          <p:nvSpPr>
            <p:cNvPr id="17" name="Freeform 17"/>
            <p:cNvSpPr/>
            <p:nvPr/>
          </p:nvSpPr>
          <p:spPr>
            <a:xfrm>
              <a:off x="0" y="0"/>
              <a:ext cx="1461038" cy="1067845"/>
            </a:xfrm>
            <a:custGeom>
              <a:avLst/>
              <a:gdLst/>
              <a:ahLst/>
              <a:cxnLst/>
              <a:rect l="l" t="t" r="r" b="b"/>
              <a:pathLst>
                <a:path w="1461038" h="1067845">
                  <a:moveTo>
                    <a:pt x="71176" y="0"/>
                  </a:moveTo>
                  <a:lnTo>
                    <a:pt x="1389863" y="0"/>
                  </a:lnTo>
                  <a:cubicBezTo>
                    <a:pt x="1408740" y="0"/>
                    <a:pt x="1426844" y="7499"/>
                    <a:pt x="1440192" y="20847"/>
                  </a:cubicBezTo>
                  <a:cubicBezTo>
                    <a:pt x="1453540" y="34195"/>
                    <a:pt x="1461038" y="52299"/>
                    <a:pt x="1461038" y="71176"/>
                  </a:cubicBezTo>
                  <a:lnTo>
                    <a:pt x="1461038" y="996669"/>
                  </a:lnTo>
                  <a:cubicBezTo>
                    <a:pt x="1461038" y="1035978"/>
                    <a:pt x="1429172" y="1067845"/>
                    <a:pt x="1389863" y="1067845"/>
                  </a:cubicBezTo>
                  <a:lnTo>
                    <a:pt x="71176" y="1067845"/>
                  </a:lnTo>
                  <a:cubicBezTo>
                    <a:pt x="31866" y="1067845"/>
                    <a:pt x="0" y="1035978"/>
                    <a:pt x="0" y="996669"/>
                  </a:cubicBezTo>
                  <a:lnTo>
                    <a:pt x="0" y="71176"/>
                  </a:lnTo>
                  <a:cubicBezTo>
                    <a:pt x="0" y="31866"/>
                    <a:pt x="31866" y="0"/>
                    <a:pt x="7117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8" name="TextBox 18"/>
            <p:cNvSpPr txBox="1"/>
            <p:nvPr/>
          </p:nvSpPr>
          <p:spPr>
            <a:xfrm>
              <a:off x="0" y="-76200"/>
              <a:ext cx="1461038" cy="114404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2769697" y="5654089"/>
            <a:ext cx="1038449" cy="1055603"/>
          </a:xfrm>
          <a:custGeom>
            <a:avLst/>
            <a:gdLst/>
            <a:ahLst/>
            <a:cxnLst/>
            <a:rect l="l" t="t" r="r" b="b"/>
            <a:pathLst>
              <a:path w="1038449" h="1055603">
                <a:moveTo>
                  <a:pt x="0" y="0"/>
                </a:moveTo>
                <a:lnTo>
                  <a:pt x="1038449" y="0"/>
                </a:lnTo>
                <a:lnTo>
                  <a:pt x="1038449" y="1055603"/>
                </a:lnTo>
                <a:lnTo>
                  <a:pt x="0" y="1055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5400000">
            <a:off x="8585602" y="5483957"/>
            <a:ext cx="1203142" cy="1167048"/>
          </a:xfrm>
          <a:custGeom>
            <a:avLst/>
            <a:gdLst/>
            <a:ahLst/>
            <a:cxnLst/>
            <a:rect l="l" t="t" r="r" b="b"/>
            <a:pathLst>
              <a:path w="1203142" h="1167048">
                <a:moveTo>
                  <a:pt x="0" y="0"/>
                </a:moveTo>
                <a:lnTo>
                  <a:pt x="1203142" y="0"/>
                </a:lnTo>
                <a:lnTo>
                  <a:pt x="1203142" y="1167047"/>
                </a:lnTo>
                <a:lnTo>
                  <a:pt x="0" y="11670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4479915" y="5638769"/>
            <a:ext cx="866084" cy="857423"/>
          </a:xfrm>
          <a:custGeom>
            <a:avLst/>
            <a:gdLst/>
            <a:ahLst/>
            <a:cxnLst/>
            <a:rect l="l" t="t" r="r" b="b"/>
            <a:pathLst>
              <a:path w="866084" h="857423">
                <a:moveTo>
                  <a:pt x="0" y="0"/>
                </a:moveTo>
                <a:lnTo>
                  <a:pt x="866084" y="0"/>
                </a:lnTo>
                <a:lnTo>
                  <a:pt x="866084" y="857423"/>
                </a:lnTo>
                <a:lnTo>
                  <a:pt x="0" y="8574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2"/>
          <p:cNvSpPr txBox="1"/>
          <p:nvPr/>
        </p:nvSpPr>
        <p:spPr>
          <a:xfrm>
            <a:off x="635299" y="1325526"/>
            <a:ext cx="9135398" cy="1316451"/>
          </a:xfrm>
          <a:prstGeom prst="rect">
            <a:avLst/>
          </a:prstGeom>
        </p:spPr>
        <p:txBody>
          <a:bodyPr lIns="0" tIns="0" rIns="0" bIns="0" rtlCol="0" anchor="t">
            <a:spAutoFit/>
          </a:bodyPr>
          <a:lstStyle/>
          <a:p>
            <a:pPr algn="l">
              <a:lnSpc>
                <a:spcPts val="11950"/>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OPEN DISCUSSION </a:t>
            </a:r>
          </a:p>
        </p:txBody>
      </p:sp>
      <p:sp>
        <p:nvSpPr>
          <p:cNvPr id="23" name="TextBox 23"/>
          <p:cNvSpPr txBox="1"/>
          <p:nvPr/>
        </p:nvSpPr>
        <p:spPr>
          <a:xfrm>
            <a:off x="572573" y="2071210"/>
            <a:ext cx="7823912" cy="1286442"/>
          </a:xfrm>
          <a:prstGeom prst="rect">
            <a:avLst/>
          </a:prstGeom>
        </p:spPr>
        <p:txBody>
          <a:bodyPr lIns="0" tIns="0" rIns="0" bIns="0" rtlCol="0" anchor="t">
            <a:spAutoFit/>
          </a:bodyPr>
          <a:lstStyle/>
          <a:p>
            <a:pPr algn="l">
              <a:lnSpc>
                <a:spcPts val="11950"/>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AND CALL TO ACTION</a:t>
            </a:r>
          </a:p>
        </p:txBody>
      </p:sp>
      <p:sp>
        <p:nvSpPr>
          <p:cNvPr id="24" name="TextBox 24"/>
          <p:cNvSpPr txBox="1"/>
          <p:nvPr/>
        </p:nvSpPr>
        <p:spPr>
          <a:xfrm>
            <a:off x="1028700" y="6885923"/>
            <a:ext cx="4722772" cy="1941195"/>
          </a:xfrm>
          <a:prstGeom prst="rect">
            <a:avLst/>
          </a:prstGeom>
        </p:spPr>
        <p:txBody>
          <a:bodyPr lIns="0" tIns="0" rIns="0" bIns="0" rtlCol="0" anchor="t">
            <a:spAutoFit/>
          </a:bodyPr>
          <a:lstStyle/>
          <a:p>
            <a:pPr algn="ctr">
              <a:lnSpc>
                <a:spcPts val="3780"/>
              </a:lnSpc>
            </a:pPr>
            <a:r>
              <a:rPr lang="en-US" sz="2700" dirty="0">
                <a:solidFill>
                  <a:srgbClr val="FFFFFF"/>
                </a:solidFill>
                <a:latin typeface="Times New Roman" panose="02020603050405020304" pitchFamily="18" charset="0"/>
                <a:ea typeface="Arial"/>
                <a:cs typeface="Times New Roman" panose="02020603050405020304" pitchFamily="18" charset="0"/>
                <a:sym typeface="Arial"/>
              </a:rPr>
              <a:t>Looking for ways to increase collaboration across the organization, across divisions, sectors and projects​</a:t>
            </a:r>
          </a:p>
        </p:txBody>
      </p:sp>
      <p:sp>
        <p:nvSpPr>
          <p:cNvPr id="25" name="TextBox 25"/>
          <p:cNvSpPr txBox="1"/>
          <p:nvPr/>
        </p:nvSpPr>
        <p:spPr>
          <a:xfrm>
            <a:off x="6641422" y="6885923"/>
            <a:ext cx="5015805" cy="1941195"/>
          </a:xfrm>
          <a:prstGeom prst="rect">
            <a:avLst/>
          </a:prstGeom>
        </p:spPr>
        <p:txBody>
          <a:bodyPr lIns="0" tIns="0" rIns="0" bIns="0" rtlCol="0" anchor="t">
            <a:spAutoFit/>
          </a:bodyPr>
          <a:lstStyle/>
          <a:p>
            <a:pPr algn="ctr">
              <a:lnSpc>
                <a:spcPts val="3780"/>
              </a:lnSpc>
            </a:pPr>
            <a:r>
              <a:rPr lang="en-US" sz="2700" dirty="0">
                <a:solidFill>
                  <a:srgbClr val="FFFFFF"/>
                </a:solidFill>
                <a:latin typeface="Times New Roman" panose="02020603050405020304" pitchFamily="18" charset="0"/>
                <a:ea typeface="Arial"/>
                <a:cs typeface="Times New Roman" panose="02020603050405020304" pitchFamily="18" charset="0"/>
                <a:sym typeface="Arial"/>
              </a:rPr>
              <a:t>Looking for ways to formally establish a horizontal technical organization of both dedicated and loaned SMEs​</a:t>
            </a:r>
          </a:p>
        </p:txBody>
      </p:sp>
      <p:sp>
        <p:nvSpPr>
          <p:cNvPr id="26" name="TextBox 26"/>
          <p:cNvSpPr txBox="1"/>
          <p:nvPr/>
        </p:nvSpPr>
        <p:spPr>
          <a:xfrm>
            <a:off x="12738856" y="7011023"/>
            <a:ext cx="4520444" cy="933974"/>
          </a:xfrm>
          <a:prstGeom prst="rect">
            <a:avLst/>
          </a:prstGeom>
        </p:spPr>
        <p:txBody>
          <a:bodyPr lIns="0" tIns="0" rIns="0" bIns="0" rtlCol="0" anchor="t">
            <a:spAutoFit/>
          </a:bodyPr>
          <a:lstStyle/>
          <a:p>
            <a:pPr algn="ctr">
              <a:lnSpc>
                <a:spcPts val="3780"/>
              </a:lnSpc>
            </a:pPr>
            <a:r>
              <a:rPr lang="en-US" sz="2700" dirty="0">
                <a:solidFill>
                  <a:srgbClr val="FFFFFF"/>
                </a:solidFill>
                <a:latin typeface="Times New Roman" panose="02020603050405020304" pitchFamily="18" charset="0"/>
                <a:ea typeface="Arial"/>
                <a:cs typeface="Times New Roman" panose="02020603050405020304" pitchFamily="18" charset="0"/>
                <a:sym typeface="Arial"/>
              </a:rPr>
              <a:t>Address questions or concerns from the team.</a:t>
            </a:r>
          </a:p>
        </p:txBody>
      </p:sp>
    </p:spTree>
    <p:extLst>
      <p:ext uri="{BB962C8B-B14F-4D97-AF65-F5344CB8AC3E}">
        <p14:creationId xmlns:p14="http://schemas.microsoft.com/office/powerpoint/2010/main" val="3399127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3742288" y="1518461"/>
            <a:ext cx="5266766" cy="1955589"/>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3284606" y="2120133"/>
            <a:ext cx="3675689" cy="884486"/>
            <a:chOff x="0" y="0"/>
            <a:chExt cx="2902779" cy="698500"/>
          </a:xfrm>
        </p:grpSpPr>
        <p:sp>
          <p:nvSpPr>
            <p:cNvPr id="7" name="Freeform 7"/>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07765" y="1849686"/>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0" name="Group 10"/>
          <p:cNvGrpSpPr/>
          <p:nvPr/>
        </p:nvGrpSpPr>
        <p:grpSpPr>
          <a:xfrm>
            <a:off x="1028700" y="3733184"/>
            <a:ext cx="8115300" cy="4054473"/>
            <a:chOff x="0" y="0"/>
            <a:chExt cx="2137363" cy="1067845"/>
          </a:xfrm>
        </p:grpSpPr>
        <p:sp>
          <p:nvSpPr>
            <p:cNvPr id="11" name="Freeform 11"/>
            <p:cNvSpPr/>
            <p:nvPr/>
          </p:nvSpPr>
          <p:spPr>
            <a:xfrm>
              <a:off x="0" y="0"/>
              <a:ext cx="2137363" cy="1067845"/>
            </a:xfrm>
            <a:custGeom>
              <a:avLst/>
              <a:gdLst/>
              <a:ahLst/>
              <a:cxnLst/>
              <a:rect l="l" t="t" r="r" b="b"/>
              <a:pathLst>
                <a:path w="2137363" h="1067845">
                  <a:moveTo>
                    <a:pt x="48654" y="0"/>
                  </a:moveTo>
                  <a:lnTo>
                    <a:pt x="2088710" y="0"/>
                  </a:lnTo>
                  <a:cubicBezTo>
                    <a:pt x="2115580" y="0"/>
                    <a:pt x="2137363" y="21783"/>
                    <a:pt x="2137363" y="48654"/>
                  </a:cubicBezTo>
                  <a:lnTo>
                    <a:pt x="2137363" y="1019191"/>
                  </a:lnTo>
                  <a:cubicBezTo>
                    <a:pt x="2137363" y="1046062"/>
                    <a:pt x="2115580" y="1067845"/>
                    <a:pt x="2088710" y="1067845"/>
                  </a:cubicBezTo>
                  <a:lnTo>
                    <a:pt x="48654" y="1067845"/>
                  </a:lnTo>
                  <a:cubicBezTo>
                    <a:pt x="21783" y="1067845"/>
                    <a:pt x="0" y="1046062"/>
                    <a:pt x="0" y="1019191"/>
                  </a:cubicBezTo>
                  <a:lnTo>
                    <a:pt x="0" y="48654"/>
                  </a:lnTo>
                  <a:cubicBezTo>
                    <a:pt x="0" y="21783"/>
                    <a:pt x="21783" y="0"/>
                    <a:pt x="48654"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2" name="TextBox 12"/>
            <p:cNvSpPr txBox="1"/>
            <p:nvPr/>
          </p:nvSpPr>
          <p:spPr>
            <a:xfrm>
              <a:off x="0" y="-76200"/>
              <a:ext cx="2137363" cy="114404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341425" y="3733184"/>
            <a:ext cx="7917875" cy="4054473"/>
            <a:chOff x="0" y="0"/>
            <a:chExt cx="2085366" cy="1067845"/>
          </a:xfrm>
        </p:grpSpPr>
        <p:sp>
          <p:nvSpPr>
            <p:cNvPr id="14" name="Freeform 14"/>
            <p:cNvSpPr/>
            <p:nvPr/>
          </p:nvSpPr>
          <p:spPr>
            <a:xfrm>
              <a:off x="0" y="0"/>
              <a:ext cx="2085366" cy="1067845"/>
            </a:xfrm>
            <a:custGeom>
              <a:avLst/>
              <a:gdLst/>
              <a:ahLst/>
              <a:cxnLst/>
              <a:rect l="l" t="t" r="r" b="b"/>
              <a:pathLst>
                <a:path w="2085366" h="1067845">
                  <a:moveTo>
                    <a:pt x="49867" y="0"/>
                  </a:moveTo>
                  <a:lnTo>
                    <a:pt x="2035500" y="0"/>
                  </a:lnTo>
                  <a:cubicBezTo>
                    <a:pt x="2063040" y="0"/>
                    <a:pt x="2085366" y="22326"/>
                    <a:pt x="2085366" y="49867"/>
                  </a:cubicBezTo>
                  <a:lnTo>
                    <a:pt x="2085366" y="1017978"/>
                  </a:lnTo>
                  <a:cubicBezTo>
                    <a:pt x="2085366" y="1031203"/>
                    <a:pt x="2080113" y="1043887"/>
                    <a:pt x="2070761" y="1053239"/>
                  </a:cubicBezTo>
                  <a:cubicBezTo>
                    <a:pt x="2061409" y="1062591"/>
                    <a:pt x="2048725" y="1067845"/>
                    <a:pt x="2035500" y="1067845"/>
                  </a:cubicBezTo>
                  <a:lnTo>
                    <a:pt x="49867" y="1067845"/>
                  </a:lnTo>
                  <a:cubicBezTo>
                    <a:pt x="36641" y="1067845"/>
                    <a:pt x="23957" y="1062591"/>
                    <a:pt x="14606" y="1053239"/>
                  </a:cubicBezTo>
                  <a:cubicBezTo>
                    <a:pt x="5254" y="1043887"/>
                    <a:pt x="0" y="1031203"/>
                    <a:pt x="0" y="1017978"/>
                  </a:cubicBezTo>
                  <a:lnTo>
                    <a:pt x="0" y="49867"/>
                  </a:lnTo>
                  <a:cubicBezTo>
                    <a:pt x="0" y="22326"/>
                    <a:pt x="22326" y="0"/>
                    <a:pt x="49867"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5" name="TextBox 15"/>
            <p:cNvSpPr txBox="1"/>
            <p:nvPr/>
          </p:nvSpPr>
          <p:spPr>
            <a:xfrm>
              <a:off x="0" y="-76200"/>
              <a:ext cx="2085366" cy="114404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03344" y="5880258"/>
            <a:ext cx="1728525" cy="1534066"/>
          </a:xfrm>
          <a:custGeom>
            <a:avLst/>
            <a:gdLst/>
            <a:ahLst/>
            <a:cxnLst/>
            <a:rect l="l" t="t" r="r" b="b"/>
            <a:pathLst>
              <a:path w="1728525" h="1534066">
                <a:moveTo>
                  <a:pt x="0" y="0"/>
                </a:moveTo>
                <a:lnTo>
                  <a:pt x="1728526" y="0"/>
                </a:lnTo>
                <a:lnTo>
                  <a:pt x="1728526" y="1534066"/>
                </a:lnTo>
                <a:lnTo>
                  <a:pt x="0" y="15340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9768303" y="6083345"/>
            <a:ext cx="1449724" cy="1395359"/>
          </a:xfrm>
          <a:custGeom>
            <a:avLst/>
            <a:gdLst/>
            <a:ahLst/>
            <a:cxnLst/>
            <a:rect l="l" t="t" r="r" b="b"/>
            <a:pathLst>
              <a:path w="1449724" h="1395359">
                <a:moveTo>
                  <a:pt x="0" y="0"/>
                </a:moveTo>
                <a:lnTo>
                  <a:pt x="1449724" y="0"/>
                </a:lnTo>
                <a:lnTo>
                  <a:pt x="1449724" y="1395359"/>
                </a:lnTo>
                <a:lnTo>
                  <a:pt x="0" y="1395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1091425" y="1325526"/>
            <a:ext cx="3658962" cy="1316451"/>
          </a:xfrm>
          <a:prstGeom prst="rect">
            <a:avLst/>
          </a:prstGeom>
        </p:spPr>
        <p:txBody>
          <a:bodyPr wrap="square" lIns="0" tIns="0" rIns="0" bIns="0" rtlCol="0" anchor="t">
            <a:spAutoFit/>
          </a:bodyPr>
          <a:lstStyle/>
          <a:p>
            <a:pPr algn="l">
              <a:lnSpc>
                <a:spcPts val="11950"/>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NEXT </a:t>
            </a:r>
          </a:p>
        </p:txBody>
      </p:sp>
      <p:sp>
        <p:nvSpPr>
          <p:cNvPr id="19" name="TextBox 19"/>
          <p:cNvSpPr txBox="1"/>
          <p:nvPr/>
        </p:nvSpPr>
        <p:spPr>
          <a:xfrm>
            <a:off x="1126281" y="1934650"/>
            <a:ext cx="2296280" cy="1286442"/>
          </a:xfrm>
          <a:prstGeom prst="rect">
            <a:avLst/>
          </a:prstGeom>
        </p:spPr>
        <p:txBody>
          <a:bodyPr lIns="0" tIns="0" rIns="0" bIns="0" rtlCol="0" anchor="t">
            <a:spAutoFit/>
          </a:bodyPr>
          <a:lstStyle/>
          <a:p>
            <a:pPr algn="l">
              <a:lnSpc>
                <a:spcPts val="11950"/>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STEPS</a:t>
            </a:r>
          </a:p>
        </p:txBody>
      </p:sp>
      <p:sp>
        <p:nvSpPr>
          <p:cNvPr id="20" name="TextBox 20"/>
          <p:cNvSpPr txBox="1"/>
          <p:nvPr/>
        </p:nvSpPr>
        <p:spPr>
          <a:xfrm>
            <a:off x="1716535" y="4170941"/>
            <a:ext cx="6739631" cy="933974"/>
          </a:xfrm>
          <a:prstGeom prst="rect">
            <a:avLst/>
          </a:prstGeom>
        </p:spPr>
        <p:txBody>
          <a:bodyPr lIns="0" tIns="0" rIns="0" bIns="0" rtlCol="0" anchor="t">
            <a:spAutoFit/>
          </a:bodyPr>
          <a:lstStyle/>
          <a:p>
            <a:pPr algn="ctr">
              <a:lnSpc>
                <a:spcPts val="3780"/>
              </a:lnSpc>
            </a:pPr>
            <a:r>
              <a:rPr lang="en-US" sz="2700" dirty="0">
                <a:solidFill>
                  <a:srgbClr val="FFFFFF"/>
                </a:solidFill>
                <a:latin typeface="Times New Roman" panose="02020603050405020304" pitchFamily="18" charset="0"/>
                <a:ea typeface="Arial"/>
                <a:cs typeface="Times New Roman" panose="02020603050405020304" pitchFamily="18" charset="0"/>
                <a:sym typeface="Arial"/>
              </a:rPr>
              <a:t>Developing a Go-to-Market Strategy – February meeting</a:t>
            </a:r>
          </a:p>
        </p:txBody>
      </p:sp>
      <p:sp>
        <p:nvSpPr>
          <p:cNvPr id="21" name="TextBox 21"/>
          <p:cNvSpPr txBox="1"/>
          <p:nvPr/>
        </p:nvSpPr>
        <p:spPr>
          <a:xfrm>
            <a:off x="10226823" y="4248001"/>
            <a:ext cx="6519008" cy="933974"/>
          </a:xfrm>
          <a:prstGeom prst="rect">
            <a:avLst/>
          </a:prstGeom>
        </p:spPr>
        <p:txBody>
          <a:bodyPr lIns="0" tIns="0" rIns="0" bIns="0" rtlCol="0" anchor="t">
            <a:spAutoFit/>
          </a:bodyPr>
          <a:lstStyle/>
          <a:p>
            <a:pPr algn="ctr">
              <a:lnSpc>
                <a:spcPts val="3780"/>
              </a:lnSpc>
            </a:pPr>
            <a:r>
              <a:rPr lang="en-US" sz="2700" dirty="0">
                <a:solidFill>
                  <a:srgbClr val="FFFFFF"/>
                </a:solidFill>
                <a:latin typeface="Times New Roman" panose="02020603050405020304" pitchFamily="18" charset="0"/>
                <a:ea typeface="Arial"/>
                <a:cs typeface="Times New Roman" panose="02020603050405020304" pitchFamily="18" charset="0"/>
                <a:sym typeface="Arial"/>
              </a:rPr>
              <a:t>Reinforce the vision and the importance of collective effort to achieve 2025 goals</a:t>
            </a:r>
          </a:p>
        </p:txBody>
      </p:sp>
      <p:grpSp>
        <p:nvGrpSpPr>
          <p:cNvPr id="22" name="Group 22"/>
          <p:cNvGrpSpPr/>
          <p:nvPr/>
        </p:nvGrpSpPr>
        <p:grpSpPr>
          <a:xfrm>
            <a:off x="4964717" y="5601595"/>
            <a:ext cx="4255075" cy="3656705"/>
            <a:chOff x="0" y="0"/>
            <a:chExt cx="812800" cy="698500"/>
          </a:xfrm>
        </p:grpSpPr>
        <p:sp>
          <p:nvSpPr>
            <p:cNvPr id="23" name="Freeform 23"/>
            <p:cNvSpPr/>
            <p:nvPr/>
          </p:nvSpPr>
          <p:spPr>
            <a:xfrm>
              <a:off x="9433" y="0"/>
              <a:ext cx="793933" cy="698500"/>
            </a:xfrm>
            <a:custGeom>
              <a:avLst/>
              <a:gdLst/>
              <a:ahLst/>
              <a:cxnLst/>
              <a:rect l="l" t="t" r="r" b="b"/>
              <a:pathLst>
                <a:path w="793933" h="698500">
                  <a:moveTo>
                    <a:pt x="778662" y="391711"/>
                  </a:moveTo>
                  <a:lnTo>
                    <a:pt x="624872" y="656039"/>
                  </a:lnTo>
                  <a:cubicBezTo>
                    <a:pt x="609577" y="682327"/>
                    <a:pt x="581456" y="698500"/>
                    <a:pt x="551042" y="698500"/>
                  </a:cubicBezTo>
                  <a:lnTo>
                    <a:pt x="242892" y="698500"/>
                  </a:lnTo>
                  <a:cubicBezTo>
                    <a:pt x="212478" y="698500"/>
                    <a:pt x="184357" y="682327"/>
                    <a:pt x="169062" y="656039"/>
                  </a:cubicBezTo>
                  <a:lnTo>
                    <a:pt x="15272" y="391711"/>
                  </a:lnTo>
                  <a:cubicBezTo>
                    <a:pt x="0" y="365463"/>
                    <a:pt x="0" y="333037"/>
                    <a:pt x="15272" y="306789"/>
                  </a:cubicBezTo>
                  <a:lnTo>
                    <a:pt x="169062" y="42461"/>
                  </a:lnTo>
                  <a:cubicBezTo>
                    <a:pt x="184357" y="16173"/>
                    <a:pt x="212478" y="0"/>
                    <a:pt x="242892" y="0"/>
                  </a:cubicBezTo>
                  <a:lnTo>
                    <a:pt x="551042" y="0"/>
                  </a:lnTo>
                  <a:cubicBezTo>
                    <a:pt x="581456" y="0"/>
                    <a:pt x="609577" y="16173"/>
                    <a:pt x="624872" y="42461"/>
                  </a:cubicBezTo>
                  <a:lnTo>
                    <a:pt x="778662" y="306789"/>
                  </a:lnTo>
                  <a:cubicBezTo>
                    <a:pt x="793934" y="333037"/>
                    <a:pt x="793934" y="365463"/>
                    <a:pt x="778662" y="391711"/>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5129846" y="5743504"/>
            <a:ext cx="3924815" cy="3372888"/>
            <a:chOff x="0" y="0"/>
            <a:chExt cx="812800" cy="698500"/>
          </a:xfrm>
        </p:grpSpPr>
        <p:sp>
          <p:nvSpPr>
            <p:cNvPr id="26" name="Freeform 26"/>
            <p:cNvSpPr/>
            <p:nvPr/>
          </p:nvSpPr>
          <p:spPr>
            <a:xfrm>
              <a:off x="10227" y="0"/>
              <a:ext cx="792346" cy="698500"/>
            </a:xfrm>
            <a:custGeom>
              <a:avLst/>
              <a:gdLst/>
              <a:ahLst/>
              <a:cxnLst/>
              <a:rect l="l" t="t" r="r" b="b"/>
              <a:pathLst>
                <a:path w="792346" h="698500">
                  <a:moveTo>
                    <a:pt x="775789" y="395284"/>
                  </a:moveTo>
                  <a:lnTo>
                    <a:pt x="626157" y="652466"/>
                  </a:lnTo>
                  <a:cubicBezTo>
                    <a:pt x="609574" y="680967"/>
                    <a:pt x="579088" y="698500"/>
                    <a:pt x="546114" y="698500"/>
                  </a:cubicBezTo>
                  <a:lnTo>
                    <a:pt x="246232" y="698500"/>
                  </a:lnTo>
                  <a:cubicBezTo>
                    <a:pt x="213258" y="698500"/>
                    <a:pt x="182772" y="680967"/>
                    <a:pt x="166189" y="652466"/>
                  </a:cubicBezTo>
                  <a:lnTo>
                    <a:pt x="16557" y="395284"/>
                  </a:lnTo>
                  <a:cubicBezTo>
                    <a:pt x="0" y="366828"/>
                    <a:pt x="0" y="331672"/>
                    <a:pt x="16557" y="303216"/>
                  </a:cubicBezTo>
                  <a:lnTo>
                    <a:pt x="166189" y="46034"/>
                  </a:lnTo>
                  <a:cubicBezTo>
                    <a:pt x="182772" y="17533"/>
                    <a:pt x="213258" y="0"/>
                    <a:pt x="246232" y="0"/>
                  </a:cubicBezTo>
                  <a:lnTo>
                    <a:pt x="546114" y="0"/>
                  </a:lnTo>
                  <a:cubicBezTo>
                    <a:pt x="579088" y="0"/>
                    <a:pt x="609574" y="17533"/>
                    <a:pt x="626157" y="46034"/>
                  </a:cubicBezTo>
                  <a:lnTo>
                    <a:pt x="775789" y="303216"/>
                  </a:lnTo>
                  <a:cubicBezTo>
                    <a:pt x="792346" y="331672"/>
                    <a:pt x="792346" y="366828"/>
                    <a:pt x="775789" y="395284"/>
                  </a:cubicBezTo>
                  <a:close/>
                </a:path>
              </a:pathLst>
            </a:custGeom>
            <a:blipFill>
              <a:blip r:embed="rId9"/>
              <a:stretch>
                <a:fillRect l="-41908" r="-6569"/>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27" name="Group 27"/>
          <p:cNvGrpSpPr/>
          <p:nvPr/>
        </p:nvGrpSpPr>
        <p:grpSpPr>
          <a:xfrm>
            <a:off x="13217897" y="5601595"/>
            <a:ext cx="4255075" cy="3656705"/>
            <a:chOff x="0" y="0"/>
            <a:chExt cx="812800" cy="698500"/>
          </a:xfrm>
        </p:grpSpPr>
        <p:sp>
          <p:nvSpPr>
            <p:cNvPr id="28" name="Freeform 28"/>
            <p:cNvSpPr/>
            <p:nvPr/>
          </p:nvSpPr>
          <p:spPr>
            <a:xfrm>
              <a:off x="9433" y="0"/>
              <a:ext cx="793933" cy="698500"/>
            </a:xfrm>
            <a:custGeom>
              <a:avLst/>
              <a:gdLst/>
              <a:ahLst/>
              <a:cxnLst/>
              <a:rect l="l" t="t" r="r" b="b"/>
              <a:pathLst>
                <a:path w="793933" h="698500">
                  <a:moveTo>
                    <a:pt x="778662" y="391711"/>
                  </a:moveTo>
                  <a:lnTo>
                    <a:pt x="624872" y="656039"/>
                  </a:lnTo>
                  <a:cubicBezTo>
                    <a:pt x="609577" y="682327"/>
                    <a:pt x="581456" y="698500"/>
                    <a:pt x="551042" y="698500"/>
                  </a:cubicBezTo>
                  <a:lnTo>
                    <a:pt x="242892" y="698500"/>
                  </a:lnTo>
                  <a:cubicBezTo>
                    <a:pt x="212478" y="698500"/>
                    <a:pt x="184357" y="682327"/>
                    <a:pt x="169062" y="656039"/>
                  </a:cubicBezTo>
                  <a:lnTo>
                    <a:pt x="15272" y="391711"/>
                  </a:lnTo>
                  <a:cubicBezTo>
                    <a:pt x="0" y="365463"/>
                    <a:pt x="0" y="333037"/>
                    <a:pt x="15272" y="306789"/>
                  </a:cubicBezTo>
                  <a:lnTo>
                    <a:pt x="169062" y="42461"/>
                  </a:lnTo>
                  <a:cubicBezTo>
                    <a:pt x="184357" y="16173"/>
                    <a:pt x="212478" y="0"/>
                    <a:pt x="242892" y="0"/>
                  </a:cubicBezTo>
                  <a:lnTo>
                    <a:pt x="551042" y="0"/>
                  </a:lnTo>
                  <a:cubicBezTo>
                    <a:pt x="581456" y="0"/>
                    <a:pt x="609577" y="16173"/>
                    <a:pt x="624872" y="42461"/>
                  </a:cubicBezTo>
                  <a:lnTo>
                    <a:pt x="778662" y="306789"/>
                  </a:lnTo>
                  <a:cubicBezTo>
                    <a:pt x="793934" y="333037"/>
                    <a:pt x="793934" y="365463"/>
                    <a:pt x="778662" y="391711"/>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9" name="TextBox 2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13383027" y="5743504"/>
            <a:ext cx="3924815" cy="3372888"/>
            <a:chOff x="0" y="0"/>
            <a:chExt cx="812800" cy="698500"/>
          </a:xfrm>
        </p:grpSpPr>
        <p:sp>
          <p:nvSpPr>
            <p:cNvPr id="31" name="Freeform 31"/>
            <p:cNvSpPr/>
            <p:nvPr/>
          </p:nvSpPr>
          <p:spPr>
            <a:xfrm>
              <a:off x="10227" y="0"/>
              <a:ext cx="792346" cy="698500"/>
            </a:xfrm>
            <a:custGeom>
              <a:avLst/>
              <a:gdLst/>
              <a:ahLst/>
              <a:cxnLst/>
              <a:rect l="l" t="t" r="r" b="b"/>
              <a:pathLst>
                <a:path w="792346" h="698500">
                  <a:moveTo>
                    <a:pt x="775789" y="395284"/>
                  </a:moveTo>
                  <a:lnTo>
                    <a:pt x="626157" y="652466"/>
                  </a:lnTo>
                  <a:cubicBezTo>
                    <a:pt x="609574" y="680967"/>
                    <a:pt x="579088" y="698500"/>
                    <a:pt x="546114" y="698500"/>
                  </a:cubicBezTo>
                  <a:lnTo>
                    <a:pt x="246232" y="698500"/>
                  </a:lnTo>
                  <a:cubicBezTo>
                    <a:pt x="213258" y="698500"/>
                    <a:pt x="182772" y="680967"/>
                    <a:pt x="166189" y="652466"/>
                  </a:cubicBezTo>
                  <a:lnTo>
                    <a:pt x="16557" y="395284"/>
                  </a:lnTo>
                  <a:cubicBezTo>
                    <a:pt x="0" y="366828"/>
                    <a:pt x="0" y="331672"/>
                    <a:pt x="16557" y="303216"/>
                  </a:cubicBezTo>
                  <a:lnTo>
                    <a:pt x="166189" y="46034"/>
                  </a:lnTo>
                  <a:cubicBezTo>
                    <a:pt x="182772" y="17533"/>
                    <a:pt x="213258" y="0"/>
                    <a:pt x="246232" y="0"/>
                  </a:cubicBezTo>
                  <a:lnTo>
                    <a:pt x="546114" y="0"/>
                  </a:lnTo>
                  <a:cubicBezTo>
                    <a:pt x="579088" y="0"/>
                    <a:pt x="609574" y="17533"/>
                    <a:pt x="626157" y="46034"/>
                  </a:cubicBezTo>
                  <a:lnTo>
                    <a:pt x="775789" y="303216"/>
                  </a:lnTo>
                  <a:cubicBezTo>
                    <a:pt x="792346" y="331672"/>
                    <a:pt x="792346" y="366828"/>
                    <a:pt x="775789" y="395284"/>
                  </a:cubicBezTo>
                  <a:close/>
                </a:path>
              </a:pathLst>
            </a:custGeom>
            <a:blipFill>
              <a:blip r:embed="rId10"/>
              <a:stretch>
                <a:fillRect l="-60434" t="-26590" r="-1832"/>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Tree>
    <p:extLst>
      <p:ext uri="{BB962C8B-B14F-4D97-AF65-F5344CB8AC3E}">
        <p14:creationId xmlns:p14="http://schemas.microsoft.com/office/powerpoint/2010/main" val="2762711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4" name="Group 4"/>
          <p:cNvGrpSpPr/>
          <p:nvPr/>
        </p:nvGrpSpPr>
        <p:grpSpPr>
          <a:xfrm>
            <a:off x="4025231" y="5931343"/>
            <a:ext cx="10237539" cy="1046958"/>
            <a:chOff x="0" y="0"/>
            <a:chExt cx="6830187" cy="698500"/>
          </a:xfrm>
        </p:grpSpPr>
        <p:sp>
          <p:nvSpPr>
            <p:cNvPr id="5" name="Freeform 5"/>
            <p:cNvSpPr/>
            <p:nvPr/>
          </p:nvSpPr>
          <p:spPr>
            <a:xfrm>
              <a:off x="726" y="0"/>
              <a:ext cx="6828735" cy="698500"/>
            </a:xfrm>
            <a:custGeom>
              <a:avLst/>
              <a:gdLst/>
              <a:ahLst/>
              <a:cxnLst/>
              <a:rect l="l" t="t" r="r" b="b"/>
              <a:pathLst>
                <a:path w="6828735" h="698500">
                  <a:moveTo>
                    <a:pt x="6827560" y="352518"/>
                  </a:moveTo>
                  <a:lnTo>
                    <a:pt x="6628162" y="695232"/>
                  </a:lnTo>
                  <a:cubicBezTo>
                    <a:pt x="6626985" y="697255"/>
                    <a:pt x="6624821" y="698500"/>
                    <a:pt x="6622480" y="698500"/>
                  </a:cubicBezTo>
                  <a:lnTo>
                    <a:pt x="206255" y="698500"/>
                  </a:lnTo>
                  <a:cubicBezTo>
                    <a:pt x="203914" y="698500"/>
                    <a:pt x="201750" y="697255"/>
                    <a:pt x="200572" y="695232"/>
                  </a:cubicBezTo>
                  <a:lnTo>
                    <a:pt x="1176" y="352518"/>
                  </a:lnTo>
                  <a:cubicBezTo>
                    <a:pt x="0" y="350498"/>
                    <a:pt x="0" y="348002"/>
                    <a:pt x="1176" y="345982"/>
                  </a:cubicBezTo>
                  <a:lnTo>
                    <a:pt x="200572" y="3268"/>
                  </a:lnTo>
                  <a:cubicBezTo>
                    <a:pt x="201750" y="1245"/>
                    <a:pt x="203914" y="0"/>
                    <a:pt x="206255" y="0"/>
                  </a:cubicBezTo>
                  <a:lnTo>
                    <a:pt x="6622480" y="0"/>
                  </a:lnTo>
                  <a:cubicBezTo>
                    <a:pt x="6624821" y="0"/>
                    <a:pt x="6626985" y="1245"/>
                    <a:pt x="6628162" y="3268"/>
                  </a:cubicBezTo>
                  <a:lnTo>
                    <a:pt x="6827560" y="345982"/>
                  </a:lnTo>
                  <a:cubicBezTo>
                    <a:pt x="6828735" y="348002"/>
                    <a:pt x="6828735" y="350498"/>
                    <a:pt x="6827560" y="352518"/>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6" name="TextBox 6"/>
            <p:cNvSpPr txBox="1"/>
            <p:nvPr/>
          </p:nvSpPr>
          <p:spPr>
            <a:xfrm>
              <a:off x="114300" y="-76200"/>
              <a:ext cx="6601587" cy="774700"/>
            </a:xfrm>
            <a:prstGeom prst="rect">
              <a:avLst/>
            </a:prstGeom>
          </p:spPr>
          <p:txBody>
            <a:bodyPr lIns="50800" tIns="50800" rIns="50800" bIns="50800" rtlCol="0" anchor="ctr"/>
            <a:lstStyle/>
            <a:p>
              <a:pPr algn="l">
                <a:lnSpc>
                  <a:spcPts val="2659"/>
                </a:lnSpc>
                <a:spcBef>
                  <a:spcPct val="0"/>
                </a:spcBef>
              </a:pPr>
              <a:endParaRPr/>
            </a:p>
          </p:txBody>
        </p:sp>
      </p:grpSp>
      <p:grpSp>
        <p:nvGrpSpPr>
          <p:cNvPr id="7" name="Group 7"/>
          <p:cNvGrpSpPr/>
          <p:nvPr/>
        </p:nvGrpSpPr>
        <p:grpSpPr>
          <a:xfrm rot="-7210721">
            <a:off x="14295534" y="1179686"/>
            <a:ext cx="4349208" cy="1614893"/>
            <a:chOff x="0" y="0"/>
            <a:chExt cx="1881191" cy="698500"/>
          </a:xfrm>
        </p:grpSpPr>
        <p:sp>
          <p:nvSpPr>
            <p:cNvPr id="8" name="Freeform 8"/>
            <p:cNvSpPr/>
            <p:nvPr/>
          </p:nvSpPr>
          <p:spPr>
            <a:xfrm>
              <a:off x="1515" y="0"/>
              <a:ext cx="1878160" cy="698500"/>
            </a:xfrm>
            <a:custGeom>
              <a:avLst/>
              <a:gdLst/>
              <a:ahLst/>
              <a:cxnLst/>
              <a:rect l="l" t="t" r="r" b="b"/>
              <a:pathLst>
                <a:path w="1878160" h="698500">
                  <a:moveTo>
                    <a:pt x="1875707" y="356071"/>
                  </a:moveTo>
                  <a:lnTo>
                    <a:pt x="1680445" y="691679"/>
                  </a:lnTo>
                  <a:cubicBezTo>
                    <a:pt x="1677988" y="695902"/>
                    <a:pt x="1673470" y="698500"/>
                    <a:pt x="1668584" y="698500"/>
                  </a:cubicBezTo>
                  <a:lnTo>
                    <a:pt x="209577" y="698500"/>
                  </a:lnTo>
                  <a:cubicBezTo>
                    <a:pt x="204691" y="698500"/>
                    <a:pt x="200173" y="695902"/>
                    <a:pt x="197716" y="691679"/>
                  </a:cubicBezTo>
                  <a:lnTo>
                    <a:pt x="2454" y="356071"/>
                  </a:lnTo>
                  <a:cubicBezTo>
                    <a:pt x="0" y="351855"/>
                    <a:pt x="0" y="346645"/>
                    <a:pt x="2454" y="342429"/>
                  </a:cubicBezTo>
                  <a:lnTo>
                    <a:pt x="197716" y="6821"/>
                  </a:lnTo>
                  <a:cubicBezTo>
                    <a:pt x="200173" y="2598"/>
                    <a:pt x="204691" y="0"/>
                    <a:pt x="209577" y="0"/>
                  </a:cubicBezTo>
                  <a:lnTo>
                    <a:pt x="1668584" y="0"/>
                  </a:lnTo>
                  <a:cubicBezTo>
                    <a:pt x="1673470" y="0"/>
                    <a:pt x="1677988" y="2598"/>
                    <a:pt x="1680445" y="6821"/>
                  </a:cubicBezTo>
                  <a:lnTo>
                    <a:pt x="1875707" y="342429"/>
                  </a:lnTo>
                  <a:cubicBezTo>
                    <a:pt x="1878160" y="346645"/>
                    <a:pt x="1878160" y="351855"/>
                    <a:pt x="1875707" y="35607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9" name="TextBox 9"/>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7210721">
            <a:off x="-718909" y="7140609"/>
            <a:ext cx="4869058" cy="1807917"/>
            <a:chOff x="0" y="0"/>
            <a:chExt cx="1881191" cy="698500"/>
          </a:xfrm>
        </p:grpSpPr>
        <p:sp>
          <p:nvSpPr>
            <p:cNvPr id="11" name="Freeform 11"/>
            <p:cNvSpPr/>
            <p:nvPr/>
          </p:nvSpPr>
          <p:spPr>
            <a:xfrm>
              <a:off x="1430" y="0"/>
              <a:ext cx="1878331" cy="698500"/>
            </a:xfrm>
            <a:custGeom>
              <a:avLst/>
              <a:gdLst/>
              <a:ahLst/>
              <a:cxnLst/>
              <a:rect l="l" t="t" r="r" b="b"/>
              <a:pathLst>
                <a:path w="1878331" h="698500">
                  <a:moveTo>
                    <a:pt x="1876016" y="355687"/>
                  </a:moveTo>
                  <a:lnTo>
                    <a:pt x="1680306" y="692063"/>
                  </a:lnTo>
                  <a:cubicBezTo>
                    <a:pt x="1677987" y="696048"/>
                    <a:pt x="1673724" y="698500"/>
                    <a:pt x="1669114" y="698500"/>
                  </a:cubicBezTo>
                  <a:lnTo>
                    <a:pt x="209217" y="698500"/>
                  </a:lnTo>
                  <a:cubicBezTo>
                    <a:pt x="204606" y="698500"/>
                    <a:pt x="200344" y="696048"/>
                    <a:pt x="198025" y="692063"/>
                  </a:cubicBezTo>
                  <a:lnTo>
                    <a:pt x="2315" y="355687"/>
                  </a:lnTo>
                  <a:cubicBezTo>
                    <a:pt x="0" y="351708"/>
                    <a:pt x="0" y="346792"/>
                    <a:pt x="2315" y="342813"/>
                  </a:cubicBezTo>
                  <a:lnTo>
                    <a:pt x="198025" y="6437"/>
                  </a:lnTo>
                  <a:cubicBezTo>
                    <a:pt x="200344" y="2452"/>
                    <a:pt x="204606" y="0"/>
                    <a:pt x="209217" y="0"/>
                  </a:cubicBezTo>
                  <a:lnTo>
                    <a:pt x="1669114" y="0"/>
                  </a:lnTo>
                  <a:cubicBezTo>
                    <a:pt x="1673724" y="0"/>
                    <a:pt x="1677987" y="2452"/>
                    <a:pt x="1680306" y="6437"/>
                  </a:cubicBezTo>
                  <a:lnTo>
                    <a:pt x="1876016" y="342813"/>
                  </a:lnTo>
                  <a:cubicBezTo>
                    <a:pt x="1878331" y="346792"/>
                    <a:pt x="1878331" y="351708"/>
                    <a:pt x="1876016" y="355687"/>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2" name="TextBox 12"/>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7211999">
            <a:off x="14740256" y="7663181"/>
            <a:ext cx="4054504" cy="1505467"/>
            <a:chOff x="0" y="0"/>
            <a:chExt cx="1881191" cy="698500"/>
          </a:xfrm>
        </p:grpSpPr>
        <p:sp>
          <p:nvSpPr>
            <p:cNvPr id="14" name="Freeform 14"/>
            <p:cNvSpPr/>
            <p:nvPr/>
          </p:nvSpPr>
          <p:spPr>
            <a:xfrm>
              <a:off x="1430" y="0"/>
              <a:ext cx="1878331" cy="698500"/>
            </a:xfrm>
            <a:custGeom>
              <a:avLst/>
              <a:gdLst/>
              <a:ahLst/>
              <a:cxnLst/>
              <a:rect l="l" t="t" r="r" b="b"/>
              <a:pathLst>
                <a:path w="1878331" h="698500">
                  <a:moveTo>
                    <a:pt x="1876016" y="355687"/>
                  </a:moveTo>
                  <a:lnTo>
                    <a:pt x="1680306" y="692063"/>
                  </a:lnTo>
                  <a:cubicBezTo>
                    <a:pt x="1677987" y="696048"/>
                    <a:pt x="1673724" y="698500"/>
                    <a:pt x="1669114" y="698500"/>
                  </a:cubicBezTo>
                  <a:lnTo>
                    <a:pt x="209217" y="698500"/>
                  </a:lnTo>
                  <a:cubicBezTo>
                    <a:pt x="204606" y="698500"/>
                    <a:pt x="200344" y="696048"/>
                    <a:pt x="198025" y="692063"/>
                  </a:cubicBezTo>
                  <a:lnTo>
                    <a:pt x="2315" y="355687"/>
                  </a:lnTo>
                  <a:cubicBezTo>
                    <a:pt x="0" y="351708"/>
                    <a:pt x="0" y="346792"/>
                    <a:pt x="2315" y="342813"/>
                  </a:cubicBezTo>
                  <a:lnTo>
                    <a:pt x="198025" y="6437"/>
                  </a:lnTo>
                  <a:cubicBezTo>
                    <a:pt x="200344" y="2452"/>
                    <a:pt x="204606" y="0"/>
                    <a:pt x="209217" y="0"/>
                  </a:cubicBezTo>
                  <a:lnTo>
                    <a:pt x="1669114" y="0"/>
                  </a:lnTo>
                  <a:cubicBezTo>
                    <a:pt x="1673724" y="0"/>
                    <a:pt x="1677987" y="2452"/>
                    <a:pt x="1680306" y="6437"/>
                  </a:cubicBezTo>
                  <a:lnTo>
                    <a:pt x="1876016" y="342813"/>
                  </a:lnTo>
                  <a:cubicBezTo>
                    <a:pt x="1878331" y="346792"/>
                    <a:pt x="1878331" y="351708"/>
                    <a:pt x="1876016" y="355687"/>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15" name="TextBox 1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7210721">
            <a:off x="2198174" y="7743771"/>
            <a:ext cx="3978980" cy="2142172"/>
            <a:chOff x="114300" y="-915498"/>
            <a:chExt cx="2997923" cy="1613998"/>
          </a:xfrm>
        </p:grpSpPr>
        <p:sp>
          <p:nvSpPr>
            <p:cNvPr id="17" name="Freeform 17"/>
            <p:cNvSpPr/>
            <p:nvPr/>
          </p:nvSpPr>
          <p:spPr>
            <a:xfrm>
              <a:off x="751368" y="-915498"/>
              <a:ext cx="2360855" cy="698500"/>
            </a:xfrm>
            <a:custGeom>
              <a:avLst/>
              <a:gdLst/>
              <a:ahLst/>
              <a:cxnLst/>
              <a:rect l="l" t="t" r="r" b="b"/>
              <a:pathLst>
                <a:path w="2360855" h="698500">
                  <a:moveTo>
                    <a:pt x="2357265" y="359234"/>
                  </a:moveTo>
                  <a:lnTo>
                    <a:pt x="2165682" y="688516"/>
                  </a:lnTo>
                  <a:cubicBezTo>
                    <a:pt x="2162086" y="694697"/>
                    <a:pt x="2155474" y="698500"/>
                    <a:pt x="2148323" y="698500"/>
                  </a:cubicBezTo>
                  <a:lnTo>
                    <a:pt x="212532" y="698500"/>
                  </a:lnTo>
                  <a:cubicBezTo>
                    <a:pt x="205381" y="698500"/>
                    <a:pt x="198770" y="694697"/>
                    <a:pt x="195173" y="688516"/>
                  </a:cubicBezTo>
                  <a:lnTo>
                    <a:pt x="3591" y="359234"/>
                  </a:lnTo>
                  <a:cubicBezTo>
                    <a:pt x="0" y="353062"/>
                    <a:pt x="0" y="345438"/>
                    <a:pt x="3591" y="339266"/>
                  </a:cubicBezTo>
                  <a:lnTo>
                    <a:pt x="195173" y="9984"/>
                  </a:lnTo>
                  <a:cubicBezTo>
                    <a:pt x="198770" y="3803"/>
                    <a:pt x="205381" y="0"/>
                    <a:pt x="212532" y="0"/>
                  </a:cubicBezTo>
                  <a:lnTo>
                    <a:pt x="2148323" y="0"/>
                  </a:lnTo>
                  <a:cubicBezTo>
                    <a:pt x="2155474" y="0"/>
                    <a:pt x="2162086" y="3803"/>
                    <a:pt x="2165682" y="9984"/>
                  </a:cubicBezTo>
                  <a:lnTo>
                    <a:pt x="2357265" y="339266"/>
                  </a:lnTo>
                  <a:cubicBezTo>
                    <a:pt x="2360855" y="345438"/>
                    <a:pt x="2360855" y="353062"/>
                    <a:pt x="2357265" y="35923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p>
          </p:txBody>
        </p:sp>
        <p:sp>
          <p:nvSpPr>
            <p:cNvPr id="18" name="TextBox 18"/>
            <p:cNvSpPr txBox="1"/>
            <p:nvPr/>
          </p:nvSpPr>
          <p:spPr>
            <a:xfrm>
              <a:off x="114300" y="-76200"/>
              <a:ext cx="2136691"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7211999">
            <a:off x="14276040" y="8642938"/>
            <a:ext cx="2614138" cy="771988"/>
            <a:chOff x="0" y="0"/>
            <a:chExt cx="2365291" cy="698500"/>
          </a:xfrm>
        </p:grpSpPr>
        <p:sp>
          <p:nvSpPr>
            <p:cNvPr id="20" name="Freeform 20"/>
            <p:cNvSpPr/>
            <p:nvPr/>
          </p:nvSpPr>
          <p:spPr>
            <a:xfrm>
              <a:off x="2218" y="0"/>
              <a:ext cx="2360855" cy="698500"/>
            </a:xfrm>
            <a:custGeom>
              <a:avLst/>
              <a:gdLst/>
              <a:ahLst/>
              <a:cxnLst/>
              <a:rect l="l" t="t" r="r" b="b"/>
              <a:pathLst>
                <a:path w="2360855" h="698500">
                  <a:moveTo>
                    <a:pt x="2357265" y="359234"/>
                  </a:moveTo>
                  <a:lnTo>
                    <a:pt x="2165682" y="688516"/>
                  </a:lnTo>
                  <a:cubicBezTo>
                    <a:pt x="2162086" y="694697"/>
                    <a:pt x="2155474" y="698500"/>
                    <a:pt x="2148323" y="698500"/>
                  </a:cubicBezTo>
                  <a:lnTo>
                    <a:pt x="212532" y="698500"/>
                  </a:lnTo>
                  <a:cubicBezTo>
                    <a:pt x="205381" y="698500"/>
                    <a:pt x="198770" y="694697"/>
                    <a:pt x="195173" y="688516"/>
                  </a:cubicBezTo>
                  <a:lnTo>
                    <a:pt x="3591" y="359234"/>
                  </a:lnTo>
                  <a:cubicBezTo>
                    <a:pt x="0" y="353062"/>
                    <a:pt x="0" y="345438"/>
                    <a:pt x="3591" y="339266"/>
                  </a:cubicBezTo>
                  <a:lnTo>
                    <a:pt x="195173" y="9984"/>
                  </a:lnTo>
                  <a:cubicBezTo>
                    <a:pt x="198770" y="3803"/>
                    <a:pt x="205381" y="0"/>
                    <a:pt x="212532" y="0"/>
                  </a:cubicBezTo>
                  <a:lnTo>
                    <a:pt x="2148323" y="0"/>
                  </a:lnTo>
                  <a:cubicBezTo>
                    <a:pt x="2155474" y="0"/>
                    <a:pt x="2162086" y="3803"/>
                    <a:pt x="2165682" y="9984"/>
                  </a:cubicBezTo>
                  <a:lnTo>
                    <a:pt x="2357265" y="339266"/>
                  </a:lnTo>
                  <a:cubicBezTo>
                    <a:pt x="2360855" y="345438"/>
                    <a:pt x="2360855" y="353062"/>
                    <a:pt x="2357265" y="35923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1" name="TextBox 21"/>
            <p:cNvSpPr txBox="1"/>
            <p:nvPr/>
          </p:nvSpPr>
          <p:spPr>
            <a:xfrm>
              <a:off x="114300" y="-76200"/>
              <a:ext cx="2136691"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rot="7211999">
            <a:off x="-568064" y="1378474"/>
            <a:ext cx="4729085" cy="1755944"/>
            <a:chOff x="0" y="0"/>
            <a:chExt cx="1881191" cy="698500"/>
          </a:xfrm>
        </p:grpSpPr>
        <p:sp>
          <p:nvSpPr>
            <p:cNvPr id="23" name="Freeform 23"/>
            <p:cNvSpPr/>
            <p:nvPr/>
          </p:nvSpPr>
          <p:spPr>
            <a:xfrm>
              <a:off x="1515" y="0"/>
              <a:ext cx="1878160" cy="698500"/>
            </a:xfrm>
            <a:custGeom>
              <a:avLst/>
              <a:gdLst/>
              <a:ahLst/>
              <a:cxnLst/>
              <a:rect l="l" t="t" r="r" b="b"/>
              <a:pathLst>
                <a:path w="1878160" h="698500">
                  <a:moveTo>
                    <a:pt x="1875707" y="356071"/>
                  </a:moveTo>
                  <a:lnTo>
                    <a:pt x="1680445" y="691679"/>
                  </a:lnTo>
                  <a:cubicBezTo>
                    <a:pt x="1677988" y="695902"/>
                    <a:pt x="1673470" y="698500"/>
                    <a:pt x="1668584" y="698500"/>
                  </a:cubicBezTo>
                  <a:lnTo>
                    <a:pt x="209577" y="698500"/>
                  </a:lnTo>
                  <a:cubicBezTo>
                    <a:pt x="204691" y="698500"/>
                    <a:pt x="200173" y="695902"/>
                    <a:pt x="197716" y="691679"/>
                  </a:cubicBezTo>
                  <a:lnTo>
                    <a:pt x="2454" y="356071"/>
                  </a:lnTo>
                  <a:cubicBezTo>
                    <a:pt x="0" y="351855"/>
                    <a:pt x="0" y="346645"/>
                    <a:pt x="2454" y="342429"/>
                  </a:cubicBezTo>
                  <a:lnTo>
                    <a:pt x="197716" y="6821"/>
                  </a:lnTo>
                  <a:cubicBezTo>
                    <a:pt x="200173" y="2598"/>
                    <a:pt x="204691" y="0"/>
                    <a:pt x="209577" y="0"/>
                  </a:cubicBezTo>
                  <a:lnTo>
                    <a:pt x="1668584" y="0"/>
                  </a:lnTo>
                  <a:cubicBezTo>
                    <a:pt x="1673470" y="0"/>
                    <a:pt x="1677988" y="2598"/>
                    <a:pt x="1680445" y="6821"/>
                  </a:cubicBezTo>
                  <a:lnTo>
                    <a:pt x="1875707" y="342429"/>
                  </a:lnTo>
                  <a:cubicBezTo>
                    <a:pt x="1878160" y="346645"/>
                    <a:pt x="1878160" y="351855"/>
                    <a:pt x="1875707" y="35607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4" name="TextBox 24"/>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7211999">
            <a:off x="14038920" y="1763608"/>
            <a:ext cx="2901922" cy="491331"/>
            <a:chOff x="0" y="0"/>
            <a:chExt cx="4125516" cy="698500"/>
          </a:xfrm>
        </p:grpSpPr>
        <p:sp>
          <p:nvSpPr>
            <p:cNvPr id="26" name="Freeform 26"/>
            <p:cNvSpPr/>
            <p:nvPr/>
          </p:nvSpPr>
          <p:spPr>
            <a:xfrm>
              <a:off x="2271" y="0"/>
              <a:ext cx="4120973" cy="698500"/>
            </a:xfrm>
            <a:custGeom>
              <a:avLst/>
              <a:gdLst/>
              <a:ahLst/>
              <a:cxnLst/>
              <a:rect l="l" t="t" r="r" b="b"/>
              <a:pathLst>
                <a:path w="4120973" h="698500">
                  <a:moveTo>
                    <a:pt x="4117297" y="359474"/>
                  </a:moveTo>
                  <a:lnTo>
                    <a:pt x="3925993" y="688276"/>
                  </a:lnTo>
                  <a:cubicBezTo>
                    <a:pt x="3922310" y="694606"/>
                    <a:pt x="3915539" y="698500"/>
                    <a:pt x="3908217" y="698500"/>
                  </a:cubicBezTo>
                  <a:lnTo>
                    <a:pt x="212757" y="698500"/>
                  </a:lnTo>
                  <a:cubicBezTo>
                    <a:pt x="205434" y="698500"/>
                    <a:pt x="198663" y="694606"/>
                    <a:pt x="194981" y="688276"/>
                  </a:cubicBezTo>
                  <a:lnTo>
                    <a:pt x="3677" y="359474"/>
                  </a:lnTo>
                  <a:cubicBezTo>
                    <a:pt x="0" y="353154"/>
                    <a:pt x="0" y="345346"/>
                    <a:pt x="3677" y="339026"/>
                  </a:cubicBezTo>
                  <a:lnTo>
                    <a:pt x="194981" y="10224"/>
                  </a:lnTo>
                  <a:cubicBezTo>
                    <a:pt x="198663" y="3894"/>
                    <a:pt x="205434" y="0"/>
                    <a:pt x="212757" y="0"/>
                  </a:cubicBezTo>
                  <a:lnTo>
                    <a:pt x="3908217" y="0"/>
                  </a:lnTo>
                  <a:cubicBezTo>
                    <a:pt x="3915539" y="0"/>
                    <a:pt x="3922310" y="3894"/>
                    <a:pt x="3925993" y="10224"/>
                  </a:cubicBezTo>
                  <a:lnTo>
                    <a:pt x="4117297" y="339026"/>
                  </a:lnTo>
                  <a:cubicBezTo>
                    <a:pt x="4120973" y="345346"/>
                    <a:pt x="4120973" y="353154"/>
                    <a:pt x="4117297" y="35947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38100"/>
              <a:ext cx="38969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6328820" y="71376"/>
            <a:ext cx="4910243" cy="3762121"/>
            <a:chOff x="0" y="0"/>
            <a:chExt cx="911668" cy="698500"/>
          </a:xfrm>
        </p:grpSpPr>
        <p:sp>
          <p:nvSpPr>
            <p:cNvPr id="32" name="Freeform 32"/>
            <p:cNvSpPr/>
            <p:nvPr/>
          </p:nvSpPr>
          <p:spPr>
            <a:xfrm>
              <a:off x="2436" y="0"/>
              <a:ext cx="906795" cy="698500"/>
            </a:xfrm>
            <a:custGeom>
              <a:avLst/>
              <a:gdLst/>
              <a:ahLst/>
              <a:cxnLst/>
              <a:rect l="l" t="t" r="r" b="b"/>
              <a:pathLst>
                <a:path w="906795" h="698500">
                  <a:moveTo>
                    <a:pt x="902851" y="360217"/>
                  </a:moveTo>
                  <a:lnTo>
                    <a:pt x="712413" y="687533"/>
                  </a:lnTo>
                  <a:cubicBezTo>
                    <a:pt x="708462" y="694323"/>
                    <a:pt x="701200" y="698500"/>
                    <a:pt x="693344" y="698500"/>
                  </a:cubicBezTo>
                  <a:lnTo>
                    <a:pt x="213452" y="698500"/>
                  </a:lnTo>
                  <a:cubicBezTo>
                    <a:pt x="205596" y="698500"/>
                    <a:pt x="198334" y="694323"/>
                    <a:pt x="194383" y="687533"/>
                  </a:cubicBezTo>
                  <a:lnTo>
                    <a:pt x="3945" y="360217"/>
                  </a:lnTo>
                  <a:cubicBezTo>
                    <a:pt x="0" y="353437"/>
                    <a:pt x="0" y="345063"/>
                    <a:pt x="3945" y="338283"/>
                  </a:cubicBezTo>
                  <a:lnTo>
                    <a:pt x="194383" y="10967"/>
                  </a:lnTo>
                  <a:cubicBezTo>
                    <a:pt x="198334" y="4177"/>
                    <a:pt x="205596" y="0"/>
                    <a:pt x="213452" y="0"/>
                  </a:cubicBezTo>
                  <a:lnTo>
                    <a:pt x="693344" y="0"/>
                  </a:lnTo>
                  <a:cubicBezTo>
                    <a:pt x="701200" y="0"/>
                    <a:pt x="708462" y="4177"/>
                    <a:pt x="712413" y="10967"/>
                  </a:cubicBezTo>
                  <a:lnTo>
                    <a:pt x="902851" y="338283"/>
                  </a:lnTo>
                  <a:cubicBezTo>
                    <a:pt x="906796" y="345063"/>
                    <a:pt x="906796" y="353437"/>
                    <a:pt x="902851" y="360217"/>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3" name="TextBox 33"/>
            <p:cNvSpPr txBox="1"/>
            <p:nvPr/>
          </p:nvSpPr>
          <p:spPr>
            <a:xfrm>
              <a:off x="114300" y="-38100"/>
              <a:ext cx="683068"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7211999">
            <a:off x="1540146" y="1552307"/>
            <a:ext cx="3155387" cy="534246"/>
            <a:chOff x="0" y="0"/>
            <a:chExt cx="4125516" cy="698500"/>
          </a:xfrm>
        </p:grpSpPr>
        <p:sp>
          <p:nvSpPr>
            <p:cNvPr id="29" name="Freeform 29"/>
            <p:cNvSpPr/>
            <p:nvPr/>
          </p:nvSpPr>
          <p:spPr>
            <a:xfrm>
              <a:off x="2271" y="0"/>
              <a:ext cx="4120973" cy="698500"/>
            </a:xfrm>
            <a:custGeom>
              <a:avLst/>
              <a:gdLst/>
              <a:ahLst/>
              <a:cxnLst/>
              <a:rect l="l" t="t" r="r" b="b"/>
              <a:pathLst>
                <a:path w="4120973" h="698500">
                  <a:moveTo>
                    <a:pt x="4117297" y="359474"/>
                  </a:moveTo>
                  <a:lnTo>
                    <a:pt x="3925993" y="688276"/>
                  </a:lnTo>
                  <a:cubicBezTo>
                    <a:pt x="3922310" y="694606"/>
                    <a:pt x="3915539" y="698500"/>
                    <a:pt x="3908217" y="698500"/>
                  </a:cubicBezTo>
                  <a:lnTo>
                    <a:pt x="212757" y="698500"/>
                  </a:lnTo>
                  <a:cubicBezTo>
                    <a:pt x="205434" y="698500"/>
                    <a:pt x="198663" y="694606"/>
                    <a:pt x="194981" y="688276"/>
                  </a:cubicBezTo>
                  <a:lnTo>
                    <a:pt x="3677" y="359474"/>
                  </a:lnTo>
                  <a:cubicBezTo>
                    <a:pt x="0" y="353154"/>
                    <a:pt x="0" y="345346"/>
                    <a:pt x="3677" y="339026"/>
                  </a:cubicBezTo>
                  <a:lnTo>
                    <a:pt x="194981" y="10224"/>
                  </a:lnTo>
                  <a:cubicBezTo>
                    <a:pt x="198663" y="3894"/>
                    <a:pt x="205434" y="0"/>
                    <a:pt x="212757" y="0"/>
                  </a:cubicBezTo>
                  <a:lnTo>
                    <a:pt x="3908217" y="0"/>
                  </a:lnTo>
                  <a:cubicBezTo>
                    <a:pt x="3915539" y="0"/>
                    <a:pt x="3922310" y="3894"/>
                    <a:pt x="3925993" y="10224"/>
                  </a:cubicBezTo>
                  <a:lnTo>
                    <a:pt x="4117297" y="339026"/>
                  </a:lnTo>
                  <a:cubicBezTo>
                    <a:pt x="4120973" y="345346"/>
                    <a:pt x="4120973" y="353154"/>
                    <a:pt x="4117297" y="35947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38100"/>
              <a:ext cx="3896916" cy="736600"/>
            </a:xfrm>
            <a:prstGeom prst="rect">
              <a:avLst/>
            </a:prstGeom>
          </p:spPr>
          <p:txBody>
            <a:bodyPr lIns="50800" tIns="50800" rIns="50800" bIns="50800" rtlCol="0" anchor="ctr"/>
            <a:lstStyle/>
            <a:p>
              <a:pPr algn="ctr">
                <a:lnSpc>
                  <a:spcPts val="2659"/>
                </a:lnSpc>
                <a:spcBef>
                  <a:spcPct val="0"/>
                </a:spcBef>
              </a:pPr>
              <a:endParaRPr/>
            </a:p>
          </p:txBody>
        </p:sp>
      </p:grpSp>
      <p:sp>
        <p:nvSpPr>
          <p:cNvPr id="34" name="Freeform 34"/>
          <p:cNvSpPr/>
          <p:nvPr/>
        </p:nvSpPr>
        <p:spPr>
          <a:xfrm>
            <a:off x="3469828" y="6023530"/>
            <a:ext cx="1067690" cy="881439"/>
          </a:xfrm>
          <a:custGeom>
            <a:avLst/>
            <a:gdLst/>
            <a:ahLst/>
            <a:cxnLst/>
            <a:rect l="l" t="t" r="r" b="b"/>
            <a:pathLst>
              <a:path w="1067690" h="881439">
                <a:moveTo>
                  <a:pt x="0" y="0"/>
                </a:moveTo>
                <a:lnTo>
                  <a:pt x="1067691" y="0"/>
                </a:lnTo>
                <a:lnTo>
                  <a:pt x="1067691"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5" name="Freeform 35"/>
          <p:cNvSpPr/>
          <p:nvPr/>
        </p:nvSpPr>
        <p:spPr>
          <a:xfrm flipH="1">
            <a:off x="14325516" y="6014103"/>
            <a:ext cx="1067690" cy="881439"/>
          </a:xfrm>
          <a:custGeom>
            <a:avLst/>
            <a:gdLst/>
            <a:ahLst/>
            <a:cxnLst/>
            <a:rect l="l" t="t" r="r" b="b"/>
            <a:pathLst>
              <a:path w="1067690" h="881439">
                <a:moveTo>
                  <a:pt x="1067691" y="0"/>
                </a:moveTo>
                <a:lnTo>
                  <a:pt x="0" y="0"/>
                </a:lnTo>
                <a:lnTo>
                  <a:pt x="0" y="881439"/>
                </a:lnTo>
                <a:lnTo>
                  <a:pt x="1067691" y="881439"/>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6" name="Freeform 36"/>
          <p:cNvSpPr/>
          <p:nvPr/>
        </p:nvSpPr>
        <p:spPr>
          <a:xfrm>
            <a:off x="7472556" y="1700701"/>
            <a:ext cx="2806180" cy="530286"/>
          </a:xfrm>
          <a:custGeom>
            <a:avLst/>
            <a:gdLst/>
            <a:ahLst/>
            <a:cxnLst/>
            <a:rect l="l" t="t" r="r" b="b"/>
            <a:pathLst>
              <a:path w="2806180" h="530286">
                <a:moveTo>
                  <a:pt x="0" y="0"/>
                </a:moveTo>
                <a:lnTo>
                  <a:pt x="2806180" y="0"/>
                </a:lnTo>
                <a:lnTo>
                  <a:pt x="2806180" y="530286"/>
                </a:lnTo>
                <a:lnTo>
                  <a:pt x="0" y="530286"/>
                </a:lnTo>
                <a:lnTo>
                  <a:pt x="0" y="0"/>
                </a:lnTo>
                <a:close/>
              </a:path>
            </a:pathLst>
          </a:custGeom>
          <a:blipFill>
            <a:blip r:embed="rId5"/>
            <a:stretch>
              <a:fillRect/>
            </a:stretch>
          </a:blipFill>
        </p:spPr>
        <p:txBody>
          <a:bodyPr/>
          <a:lstStyle/>
          <a:p>
            <a:endParaRPr lang="en-US"/>
          </a:p>
        </p:txBody>
      </p:sp>
      <p:sp>
        <p:nvSpPr>
          <p:cNvPr id="37" name="TextBox 37"/>
          <p:cNvSpPr txBox="1"/>
          <p:nvPr/>
        </p:nvSpPr>
        <p:spPr>
          <a:xfrm>
            <a:off x="4453027" y="5960185"/>
            <a:ext cx="9381945" cy="806696"/>
          </a:xfrm>
          <a:prstGeom prst="rect">
            <a:avLst/>
          </a:prstGeom>
        </p:spPr>
        <p:txBody>
          <a:bodyPr lIns="0" tIns="0" rIns="0" bIns="0" rtlCol="0" anchor="t">
            <a:spAutoFit/>
          </a:bodyPr>
          <a:lstStyle/>
          <a:p>
            <a:pPr algn="ctr">
              <a:lnSpc>
                <a:spcPts val="6681"/>
              </a:lnSpc>
              <a:spcBef>
                <a:spcPct val="0"/>
              </a:spcBef>
            </a:pPr>
            <a:r>
              <a:rPr lang="en-US" sz="5400" b="1" dirty="0">
                <a:solidFill>
                  <a:srgbClr val="FFFFFF"/>
                </a:solidFill>
                <a:latin typeface="Times New Roman" panose="02020603050405020304" pitchFamily="18" charset="0"/>
                <a:ea typeface="Arial Bold"/>
                <a:cs typeface="Times New Roman" panose="02020603050405020304" pitchFamily="18" charset="0"/>
                <a:sym typeface="Arial Bold"/>
              </a:rPr>
              <a:t>FOR YOUR ATTENTION</a:t>
            </a:r>
          </a:p>
        </p:txBody>
      </p:sp>
      <p:sp>
        <p:nvSpPr>
          <p:cNvPr id="38" name="TextBox 38"/>
          <p:cNvSpPr txBox="1"/>
          <p:nvPr/>
        </p:nvSpPr>
        <p:spPr>
          <a:xfrm>
            <a:off x="6395050" y="8986838"/>
            <a:ext cx="5496116" cy="411779"/>
          </a:xfrm>
          <a:prstGeom prst="rect">
            <a:avLst/>
          </a:prstGeom>
        </p:spPr>
        <p:txBody>
          <a:bodyPr lIns="0" tIns="0" rIns="0" bIns="0" rtlCol="0" anchor="t">
            <a:spAutoFit/>
          </a:bodyPr>
          <a:lstStyle/>
          <a:p>
            <a:pPr algn="ctr">
              <a:lnSpc>
                <a:spcPts val="3383"/>
              </a:lnSpc>
            </a:pPr>
            <a:r>
              <a:rPr lang="en-US" sz="2819" b="1" spc="-28" dirty="0">
                <a:solidFill>
                  <a:srgbClr val="FFFFFF"/>
                </a:solidFill>
                <a:latin typeface="Times New Roman" panose="02020603050405020304" pitchFamily="18" charset="0"/>
                <a:ea typeface="Arial Bold"/>
                <a:cs typeface="Times New Roman" panose="02020603050405020304" pitchFamily="18" charset="0"/>
                <a:sym typeface="Arial Bold"/>
              </a:rPr>
              <a:t>www.aretum.com</a:t>
            </a:r>
          </a:p>
        </p:txBody>
      </p:sp>
      <p:sp>
        <p:nvSpPr>
          <p:cNvPr id="39" name="TextBox 39"/>
          <p:cNvSpPr txBox="1"/>
          <p:nvPr/>
        </p:nvSpPr>
        <p:spPr>
          <a:xfrm>
            <a:off x="5104079" y="7303687"/>
            <a:ext cx="7876698" cy="698076"/>
          </a:xfrm>
          <a:prstGeom prst="rect">
            <a:avLst/>
          </a:prstGeom>
        </p:spPr>
        <p:txBody>
          <a:bodyPr lIns="0" tIns="0" rIns="0" bIns="0" rtlCol="0" anchor="t">
            <a:spAutoFit/>
          </a:bodyPr>
          <a:lstStyle/>
          <a:p>
            <a:pPr algn="ctr">
              <a:lnSpc>
                <a:spcPts val="2783"/>
              </a:lnSpc>
            </a:pPr>
            <a:r>
              <a:rPr lang="en-US" sz="2319" b="1" spc="-23" dirty="0">
                <a:solidFill>
                  <a:srgbClr val="FFFFFF"/>
                </a:solidFill>
                <a:latin typeface="Times New Roman" panose="02020603050405020304" pitchFamily="18" charset="0"/>
                <a:ea typeface="Arial Bold"/>
                <a:cs typeface="Times New Roman" panose="02020603050405020304" pitchFamily="18" charset="0"/>
                <a:sym typeface="Arial Bold"/>
              </a:rPr>
              <a:t> Let’s work together to achieve these ambitious targets and drive </a:t>
            </a:r>
            <a:r>
              <a:rPr lang="en-US" sz="2319" b="1" spc="-23" dirty="0" err="1">
                <a:solidFill>
                  <a:srgbClr val="FFFFFF"/>
                </a:solidFill>
                <a:latin typeface="Times New Roman" panose="02020603050405020304" pitchFamily="18" charset="0"/>
                <a:ea typeface="Arial Bold"/>
                <a:cs typeface="Times New Roman" panose="02020603050405020304" pitchFamily="18" charset="0"/>
                <a:sym typeface="Arial Bold"/>
              </a:rPr>
              <a:t>Aretum’s</a:t>
            </a:r>
            <a:r>
              <a:rPr lang="en-US" sz="2319" b="1" spc="-23" dirty="0">
                <a:solidFill>
                  <a:srgbClr val="FFFFFF"/>
                </a:solidFill>
                <a:latin typeface="Times New Roman" panose="02020603050405020304" pitchFamily="18" charset="0"/>
                <a:ea typeface="Arial Bold"/>
                <a:cs typeface="Times New Roman" panose="02020603050405020304" pitchFamily="18" charset="0"/>
                <a:sym typeface="Arial Bold"/>
              </a:rPr>
              <a:t> success in 2025!</a:t>
            </a:r>
          </a:p>
        </p:txBody>
      </p:sp>
      <p:sp>
        <p:nvSpPr>
          <p:cNvPr id="3" name="TextBox 3"/>
          <p:cNvSpPr txBox="1"/>
          <p:nvPr/>
        </p:nvSpPr>
        <p:spPr>
          <a:xfrm>
            <a:off x="3267709" y="3069158"/>
            <a:ext cx="11437689" cy="2498313"/>
          </a:xfrm>
          <a:prstGeom prst="rect">
            <a:avLst/>
          </a:prstGeom>
        </p:spPr>
        <p:txBody>
          <a:bodyPr lIns="0" tIns="0" rIns="0" bIns="0" rtlCol="0" anchor="t">
            <a:spAutoFit/>
          </a:bodyPr>
          <a:lstStyle/>
          <a:p>
            <a:pPr algn="ctr">
              <a:lnSpc>
                <a:spcPts val="24055"/>
              </a:lnSpc>
              <a:spcBef>
                <a:spcPct val="0"/>
              </a:spcBef>
            </a:pPr>
            <a:r>
              <a:rPr lang="en-US" sz="60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THANK YOU</a:t>
            </a:r>
          </a:p>
        </p:txBody>
      </p:sp>
    </p:spTree>
    <p:extLst>
      <p:ext uri="{BB962C8B-B14F-4D97-AF65-F5344CB8AC3E}">
        <p14:creationId xmlns:p14="http://schemas.microsoft.com/office/powerpoint/2010/main" val="12427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4" name="Group 4"/>
          <p:cNvGrpSpPr/>
          <p:nvPr/>
        </p:nvGrpSpPr>
        <p:grpSpPr>
          <a:xfrm>
            <a:off x="81596" y="940455"/>
            <a:ext cx="13730663" cy="2616284"/>
            <a:chOff x="0" y="0"/>
            <a:chExt cx="896185" cy="190355"/>
          </a:xfrm>
        </p:grpSpPr>
        <p:sp>
          <p:nvSpPr>
            <p:cNvPr id="5" name="Freeform 5"/>
            <p:cNvSpPr/>
            <p:nvPr/>
          </p:nvSpPr>
          <p:spPr>
            <a:xfrm>
              <a:off x="0" y="0"/>
              <a:ext cx="896185" cy="190355"/>
            </a:xfrm>
            <a:custGeom>
              <a:avLst/>
              <a:gdLst/>
              <a:ahLst/>
              <a:cxnLst/>
              <a:rect l="l" t="t" r="r" b="b"/>
              <a:pathLst>
                <a:path w="896185" h="190355">
                  <a:moveTo>
                    <a:pt x="17599" y="0"/>
                  </a:moveTo>
                  <a:lnTo>
                    <a:pt x="878586" y="0"/>
                  </a:lnTo>
                  <a:cubicBezTo>
                    <a:pt x="888306" y="0"/>
                    <a:pt x="896185" y="7879"/>
                    <a:pt x="896185" y="17599"/>
                  </a:cubicBezTo>
                  <a:lnTo>
                    <a:pt x="896185" y="172756"/>
                  </a:lnTo>
                  <a:cubicBezTo>
                    <a:pt x="896185" y="177424"/>
                    <a:pt x="894331" y="181900"/>
                    <a:pt x="891031" y="185200"/>
                  </a:cubicBezTo>
                  <a:cubicBezTo>
                    <a:pt x="887730" y="188501"/>
                    <a:pt x="883254" y="190355"/>
                    <a:pt x="878586" y="190355"/>
                  </a:cubicBezTo>
                  <a:lnTo>
                    <a:pt x="17599" y="190355"/>
                  </a:lnTo>
                  <a:cubicBezTo>
                    <a:pt x="7879" y="190355"/>
                    <a:pt x="0" y="182476"/>
                    <a:pt x="0" y="172756"/>
                  </a:cubicBezTo>
                  <a:lnTo>
                    <a:pt x="0" y="17599"/>
                  </a:lnTo>
                  <a:cubicBezTo>
                    <a:pt x="0" y="7879"/>
                    <a:pt x="7879" y="0"/>
                    <a:pt x="17599"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p>
          </p:txBody>
        </p:sp>
        <p:sp>
          <p:nvSpPr>
            <p:cNvPr id="6" name="TextBox 6"/>
            <p:cNvSpPr txBox="1"/>
            <p:nvPr/>
          </p:nvSpPr>
          <p:spPr>
            <a:xfrm>
              <a:off x="0" y="-38100"/>
              <a:ext cx="896185" cy="228455"/>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817309" y="3803993"/>
            <a:ext cx="7626673" cy="1840640"/>
            <a:chOff x="0" y="0"/>
            <a:chExt cx="590772" cy="142578"/>
          </a:xfrm>
        </p:grpSpPr>
        <p:sp>
          <p:nvSpPr>
            <p:cNvPr id="8" name="Freeform 8"/>
            <p:cNvSpPr/>
            <p:nvPr/>
          </p:nvSpPr>
          <p:spPr>
            <a:xfrm>
              <a:off x="0" y="0"/>
              <a:ext cx="590772" cy="142578"/>
            </a:xfrm>
            <a:custGeom>
              <a:avLst/>
              <a:gdLst/>
              <a:ahLst/>
              <a:cxnLst/>
              <a:rect l="l" t="t" r="r" b="b"/>
              <a:pathLst>
                <a:path w="590772" h="142578">
                  <a:moveTo>
                    <a:pt x="28423" y="0"/>
                  </a:moveTo>
                  <a:lnTo>
                    <a:pt x="562349" y="0"/>
                  </a:lnTo>
                  <a:cubicBezTo>
                    <a:pt x="578047" y="0"/>
                    <a:pt x="590772" y="12725"/>
                    <a:pt x="590772" y="28423"/>
                  </a:cubicBezTo>
                  <a:lnTo>
                    <a:pt x="590772" y="114155"/>
                  </a:lnTo>
                  <a:cubicBezTo>
                    <a:pt x="590772" y="129853"/>
                    <a:pt x="578047" y="142578"/>
                    <a:pt x="562349" y="142578"/>
                  </a:cubicBezTo>
                  <a:lnTo>
                    <a:pt x="28423" y="142578"/>
                  </a:lnTo>
                  <a:cubicBezTo>
                    <a:pt x="12725" y="142578"/>
                    <a:pt x="0" y="129853"/>
                    <a:pt x="0" y="114155"/>
                  </a:cubicBezTo>
                  <a:lnTo>
                    <a:pt x="0" y="28423"/>
                  </a:lnTo>
                  <a:cubicBezTo>
                    <a:pt x="0" y="12725"/>
                    <a:pt x="12725" y="0"/>
                    <a:pt x="28423"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a:p>
          </p:txBody>
        </p:sp>
        <p:sp>
          <p:nvSpPr>
            <p:cNvPr id="9" name="TextBox 9"/>
            <p:cNvSpPr txBox="1"/>
            <p:nvPr/>
          </p:nvSpPr>
          <p:spPr>
            <a:xfrm>
              <a:off x="0" y="-76200"/>
              <a:ext cx="590772" cy="218778"/>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2038576" y="4003483"/>
            <a:ext cx="7219475" cy="648069"/>
            <a:chOff x="0" y="0"/>
            <a:chExt cx="7781271" cy="698500"/>
          </a:xfrm>
        </p:grpSpPr>
        <p:sp>
          <p:nvSpPr>
            <p:cNvPr id="11" name="Freeform 11"/>
            <p:cNvSpPr/>
            <p:nvPr/>
          </p:nvSpPr>
          <p:spPr>
            <a:xfrm>
              <a:off x="1030" y="0"/>
              <a:ext cx="7779212" cy="698500"/>
            </a:xfrm>
            <a:custGeom>
              <a:avLst/>
              <a:gdLst/>
              <a:ahLst/>
              <a:cxnLst/>
              <a:rect l="l" t="t" r="r" b="b"/>
              <a:pathLst>
                <a:path w="7779212" h="698500">
                  <a:moveTo>
                    <a:pt x="7777544" y="353884"/>
                  </a:moveTo>
                  <a:lnTo>
                    <a:pt x="7579738" y="693865"/>
                  </a:lnTo>
                  <a:cubicBezTo>
                    <a:pt x="7578068" y="696735"/>
                    <a:pt x="7574998" y="698500"/>
                    <a:pt x="7571679" y="698500"/>
                  </a:cubicBezTo>
                  <a:lnTo>
                    <a:pt x="207532" y="698500"/>
                  </a:lnTo>
                  <a:cubicBezTo>
                    <a:pt x="204212" y="698500"/>
                    <a:pt x="201143" y="696735"/>
                    <a:pt x="199474" y="693865"/>
                  </a:cubicBezTo>
                  <a:lnTo>
                    <a:pt x="1666" y="353884"/>
                  </a:lnTo>
                  <a:cubicBezTo>
                    <a:pt x="0" y="351020"/>
                    <a:pt x="0" y="347480"/>
                    <a:pt x="1666" y="344616"/>
                  </a:cubicBezTo>
                  <a:lnTo>
                    <a:pt x="199474" y="4634"/>
                  </a:lnTo>
                  <a:cubicBezTo>
                    <a:pt x="201143" y="1765"/>
                    <a:pt x="204212" y="0"/>
                    <a:pt x="207532" y="0"/>
                  </a:cubicBezTo>
                  <a:lnTo>
                    <a:pt x="7571679" y="0"/>
                  </a:lnTo>
                  <a:cubicBezTo>
                    <a:pt x="7574998" y="0"/>
                    <a:pt x="7578068" y="1765"/>
                    <a:pt x="7579738" y="4634"/>
                  </a:cubicBezTo>
                  <a:lnTo>
                    <a:pt x="7777544" y="344616"/>
                  </a:lnTo>
                  <a:cubicBezTo>
                    <a:pt x="7779211" y="347480"/>
                    <a:pt x="7779211" y="351020"/>
                    <a:pt x="7777544" y="353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2" name="TextBox 12"/>
            <p:cNvSpPr txBox="1"/>
            <p:nvPr/>
          </p:nvSpPr>
          <p:spPr>
            <a:xfrm>
              <a:off x="114300" y="-76200"/>
              <a:ext cx="7552671"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817309" y="5833195"/>
            <a:ext cx="7626673" cy="1840640"/>
            <a:chOff x="0" y="0"/>
            <a:chExt cx="590772" cy="142578"/>
          </a:xfrm>
        </p:grpSpPr>
        <p:sp>
          <p:nvSpPr>
            <p:cNvPr id="14" name="Freeform 14"/>
            <p:cNvSpPr/>
            <p:nvPr/>
          </p:nvSpPr>
          <p:spPr>
            <a:xfrm>
              <a:off x="0" y="0"/>
              <a:ext cx="590772" cy="142578"/>
            </a:xfrm>
            <a:custGeom>
              <a:avLst/>
              <a:gdLst/>
              <a:ahLst/>
              <a:cxnLst/>
              <a:rect l="l" t="t" r="r" b="b"/>
              <a:pathLst>
                <a:path w="590772" h="142578">
                  <a:moveTo>
                    <a:pt x="28423" y="0"/>
                  </a:moveTo>
                  <a:lnTo>
                    <a:pt x="562349" y="0"/>
                  </a:lnTo>
                  <a:cubicBezTo>
                    <a:pt x="578047" y="0"/>
                    <a:pt x="590772" y="12725"/>
                    <a:pt x="590772" y="28423"/>
                  </a:cubicBezTo>
                  <a:lnTo>
                    <a:pt x="590772" y="114155"/>
                  </a:lnTo>
                  <a:cubicBezTo>
                    <a:pt x="590772" y="129853"/>
                    <a:pt x="578047" y="142578"/>
                    <a:pt x="562349" y="142578"/>
                  </a:cubicBezTo>
                  <a:lnTo>
                    <a:pt x="28423" y="142578"/>
                  </a:lnTo>
                  <a:cubicBezTo>
                    <a:pt x="12725" y="142578"/>
                    <a:pt x="0" y="129853"/>
                    <a:pt x="0" y="114155"/>
                  </a:cubicBezTo>
                  <a:lnTo>
                    <a:pt x="0" y="28423"/>
                  </a:lnTo>
                  <a:cubicBezTo>
                    <a:pt x="0" y="12725"/>
                    <a:pt x="12725" y="0"/>
                    <a:pt x="28423"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a:p>
          </p:txBody>
        </p:sp>
        <p:sp>
          <p:nvSpPr>
            <p:cNvPr id="15" name="TextBox 15"/>
            <p:cNvSpPr txBox="1"/>
            <p:nvPr/>
          </p:nvSpPr>
          <p:spPr>
            <a:xfrm>
              <a:off x="0" y="-76200"/>
              <a:ext cx="590772" cy="218778"/>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2038576" y="6032685"/>
            <a:ext cx="7219475" cy="648069"/>
            <a:chOff x="0" y="0"/>
            <a:chExt cx="7781271" cy="698500"/>
          </a:xfrm>
        </p:grpSpPr>
        <p:sp>
          <p:nvSpPr>
            <p:cNvPr id="17" name="Freeform 17"/>
            <p:cNvSpPr/>
            <p:nvPr/>
          </p:nvSpPr>
          <p:spPr>
            <a:xfrm>
              <a:off x="1030" y="0"/>
              <a:ext cx="7779212" cy="698500"/>
            </a:xfrm>
            <a:custGeom>
              <a:avLst/>
              <a:gdLst/>
              <a:ahLst/>
              <a:cxnLst/>
              <a:rect l="l" t="t" r="r" b="b"/>
              <a:pathLst>
                <a:path w="7779212" h="698500">
                  <a:moveTo>
                    <a:pt x="7777544" y="353884"/>
                  </a:moveTo>
                  <a:lnTo>
                    <a:pt x="7579738" y="693865"/>
                  </a:lnTo>
                  <a:cubicBezTo>
                    <a:pt x="7578068" y="696735"/>
                    <a:pt x="7574998" y="698500"/>
                    <a:pt x="7571679" y="698500"/>
                  </a:cubicBezTo>
                  <a:lnTo>
                    <a:pt x="207532" y="698500"/>
                  </a:lnTo>
                  <a:cubicBezTo>
                    <a:pt x="204212" y="698500"/>
                    <a:pt x="201143" y="696735"/>
                    <a:pt x="199474" y="693865"/>
                  </a:cubicBezTo>
                  <a:lnTo>
                    <a:pt x="1666" y="353884"/>
                  </a:lnTo>
                  <a:cubicBezTo>
                    <a:pt x="0" y="351020"/>
                    <a:pt x="0" y="347480"/>
                    <a:pt x="1666" y="344616"/>
                  </a:cubicBezTo>
                  <a:lnTo>
                    <a:pt x="199474" y="4634"/>
                  </a:lnTo>
                  <a:cubicBezTo>
                    <a:pt x="201143" y="1765"/>
                    <a:pt x="204212" y="0"/>
                    <a:pt x="207532" y="0"/>
                  </a:cubicBezTo>
                  <a:lnTo>
                    <a:pt x="7571679" y="0"/>
                  </a:lnTo>
                  <a:cubicBezTo>
                    <a:pt x="7574998" y="0"/>
                    <a:pt x="7578068" y="1765"/>
                    <a:pt x="7579738" y="4634"/>
                  </a:cubicBezTo>
                  <a:lnTo>
                    <a:pt x="7777544" y="344616"/>
                  </a:lnTo>
                  <a:cubicBezTo>
                    <a:pt x="7779211" y="347480"/>
                    <a:pt x="7779211" y="351020"/>
                    <a:pt x="7777544" y="353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18" name="TextBox 18"/>
            <p:cNvSpPr txBox="1"/>
            <p:nvPr/>
          </p:nvSpPr>
          <p:spPr>
            <a:xfrm>
              <a:off x="114300" y="-76200"/>
              <a:ext cx="7552671"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17309" y="7862396"/>
            <a:ext cx="7626673" cy="1840640"/>
            <a:chOff x="0" y="0"/>
            <a:chExt cx="590772" cy="142578"/>
          </a:xfrm>
        </p:grpSpPr>
        <p:sp>
          <p:nvSpPr>
            <p:cNvPr id="20" name="Freeform 20"/>
            <p:cNvSpPr/>
            <p:nvPr/>
          </p:nvSpPr>
          <p:spPr>
            <a:xfrm>
              <a:off x="0" y="0"/>
              <a:ext cx="590772" cy="142578"/>
            </a:xfrm>
            <a:custGeom>
              <a:avLst/>
              <a:gdLst/>
              <a:ahLst/>
              <a:cxnLst/>
              <a:rect l="l" t="t" r="r" b="b"/>
              <a:pathLst>
                <a:path w="590772" h="142578">
                  <a:moveTo>
                    <a:pt x="28423" y="0"/>
                  </a:moveTo>
                  <a:lnTo>
                    <a:pt x="562349" y="0"/>
                  </a:lnTo>
                  <a:cubicBezTo>
                    <a:pt x="578047" y="0"/>
                    <a:pt x="590772" y="12725"/>
                    <a:pt x="590772" y="28423"/>
                  </a:cubicBezTo>
                  <a:lnTo>
                    <a:pt x="590772" y="114155"/>
                  </a:lnTo>
                  <a:cubicBezTo>
                    <a:pt x="590772" y="129853"/>
                    <a:pt x="578047" y="142578"/>
                    <a:pt x="562349" y="142578"/>
                  </a:cubicBezTo>
                  <a:lnTo>
                    <a:pt x="28423" y="142578"/>
                  </a:lnTo>
                  <a:cubicBezTo>
                    <a:pt x="12725" y="142578"/>
                    <a:pt x="0" y="129853"/>
                    <a:pt x="0" y="114155"/>
                  </a:cubicBezTo>
                  <a:lnTo>
                    <a:pt x="0" y="28423"/>
                  </a:lnTo>
                  <a:cubicBezTo>
                    <a:pt x="0" y="12725"/>
                    <a:pt x="12725" y="0"/>
                    <a:pt x="28423"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a:p>
          </p:txBody>
        </p:sp>
        <p:sp>
          <p:nvSpPr>
            <p:cNvPr id="21" name="TextBox 21"/>
            <p:cNvSpPr txBox="1"/>
            <p:nvPr/>
          </p:nvSpPr>
          <p:spPr>
            <a:xfrm>
              <a:off x="0" y="-76200"/>
              <a:ext cx="590772" cy="218778"/>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2038576" y="8061886"/>
            <a:ext cx="7219475" cy="648069"/>
            <a:chOff x="0" y="0"/>
            <a:chExt cx="7781271" cy="698500"/>
          </a:xfrm>
        </p:grpSpPr>
        <p:sp>
          <p:nvSpPr>
            <p:cNvPr id="23" name="Freeform 23"/>
            <p:cNvSpPr/>
            <p:nvPr/>
          </p:nvSpPr>
          <p:spPr>
            <a:xfrm>
              <a:off x="1030" y="0"/>
              <a:ext cx="7779212" cy="698500"/>
            </a:xfrm>
            <a:custGeom>
              <a:avLst/>
              <a:gdLst/>
              <a:ahLst/>
              <a:cxnLst/>
              <a:rect l="l" t="t" r="r" b="b"/>
              <a:pathLst>
                <a:path w="7779212" h="698500">
                  <a:moveTo>
                    <a:pt x="7777544" y="353884"/>
                  </a:moveTo>
                  <a:lnTo>
                    <a:pt x="7579738" y="693865"/>
                  </a:lnTo>
                  <a:cubicBezTo>
                    <a:pt x="7578068" y="696735"/>
                    <a:pt x="7574998" y="698500"/>
                    <a:pt x="7571679" y="698500"/>
                  </a:cubicBezTo>
                  <a:lnTo>
                    <a:pt x="207532" y="698500"/>
                  </a:lnTo>
                  <a:cubicBezTo>
                    <a:pt x="204212" y="698500"/>
                    <a:pt x="201143" y="696735"/>
                    <a:pt x="199474" y="693865"/>
                  </a:cubicBezTo>
                  <a:lnTo>
                    <a:pt x="1666" y="353884"/>
                  </a:lnTo>
                  <a:cubicBezTo>
                    <a:pt x="0" y="351020"/>
                    <a:pt x="0" y="347480"/>
                    <a:pt x="1666" y="344616"/>
                  </a:cubicBezTo>
                  <a:lnTo>
                    <a:pt x="199474" y="4634"/>
                  </a:lnTo>
                  <a:cubicBezTo>
                    <a:pt x="201143" y="1765"/>
                    <a:pt x="204212" y="0"/>
                    <a:pt x="207532" y="0"/>
                  </a:cubicBezTo>
                  <a:lnTo>
                    <a:pt x="7571679" y="0"/>
                  </a:lnTo>
                  <a:cubicBezTo>
                    <a:pt x="7574998" y="0"/>
                    <a:pt x="7578068" y="1765"/>
                    <a:pt x="7579738" y="4634"/>
                  </a:cubicBezTo>
                  <a:lnTo>
                    <a:pt x="7777544" y="344616"/>
                  </a:lnTo>
                  <a:cubicBezTo>
                    <a:pt x="7779211" y="347480"/>
                    <a:pt x="7779211" y="351020"/>
                    <a:pt x="7777544" y="353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114300" y="-76200"/>
              <a:ext cx="7552671"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7210721">
            <a:off x="14588358" y="1083886"/>
            <a:ext cx="4238309" cy="1573715"/>
            <a:chOff x="0" y="0"/>
            <a:chExt cx="1881191" cy="698500"/>
          </a:xfrm>
        </p:grpSpPr>
        <p:sp>
          <p:nvSpPr>
            <p:cNvPr id="26" name="Freeform 26"/>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76200"/>
              <a:ext cx="1652591"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7210721">
            <a:off x="13778382" y="1815330"/>
            <a:ext cx="3675689" cy="884486"/>
            <a:chOff x="0" y="0"/>
            <a:chExt cx="2902779" cy="698500"/>
          </a:xfrm>
        </p:grpSpPr>
        <p:sp>
          <p:nvSpPr>
            <p:cNvPr id="29" name="Freeform 29"/>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31"/>
          <p:cNvSpPr/>
          <p:nvPr/>
        </p:nvSpPr>
        <p:spPr>
          <a:xfrm>
            <a:off x="11758497" y="1860534"/>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p>
        </p:txBody>
      </p:sp>
      <p:sp>
        <p:nvSpPr>
          <p:cNvPr id="32" name="TextBox 32"/>
          <p:cNvSpPr txBox="1"/>
          <p:nvPr/>
        </p:nvSpPr>
        <p:spPr>
          <a:xfrm>
            <a:off x="1587163" y="4776469"/>
            <a:ext cx="8033818" cy="990823"/>
          </a:xfrm>
          <a:prstGeom prst="rect">
            <a:avLst/>
          </a:prstGeom>
        </p:spPr>
        <p:txBody>
          <a:bodyPr lIns="0" tIns="0" rIns="0" bIns="0" rtlCol="0" anchor="t">
            <a:spAutoFit/>
          </a:bodyPr>
          <a:lstStyle/>
          <a:p>
            <a:pPr algn="ctr">
              <a:lnSpc>
                <a:spcPts val="2520"/>
              </a:lnSpc>
            </a:pPr>
            <a:r>
              <a:rPr lang="en-US" sz="2100" b="1" spc="-84" dirty="0">
                <a:solidFill>
                  <a:srgbClr val="FFFFFF"/>
                </a:solidFill>
                <a:latin typeface="Times New Roman" panose="02020603050405020304" pitchFamily="18" charset="0"/>
                <a:ea typeface="Arial Bold"/>
                <a:cs typeface="Times New Roman" panose="02020603050405020304" pitchFamily="18" charset="0"/>
                <a:sym typeface="Arial Bold"/>
              </a:rPr>
              <a:t>Revenue: $117.2M ​</a:t>
            </a:r>
          </a:p>
          <a:p>
            <a:pPr algn="ctr">
              <a:lnSpc>
                <a:spcPts val="2520"/>
              </a:lnSpc>
            </a:pPr>
            <a:r>
              <a:rPr lang="en-US" sz="2100" b="1" spc="-84" dirty="0">
                <a:solidFill>
                  <a:srgbClr val="FFFFFF"/>
                </a:solidFill>
                <a:latin typeface="Times New Roman" panose="02020603050405020304" pitchFamily="18" charset="0"/>
                <a:ea typeface="Arial Bold"/>
                <a:cs typeface="Times New Roman" panose="02020603050405020304" pitchFamily="18" charset="0"/>
                <a:sym typeface="Arial Bold"/>
              </a:rPr>
              <a:t>Revenue from new work: $12M</a:t>
            </a:r>
          </a:p>
          <a:p>
            <a:pPr algn="ctr">
              <a:lnSpc>
                <a:spcPts val="2520"/>
              </a:lnSpc>
            </a:pPr>
            <a:endParaRPr lang="en-US" sz="2100" b="1" spc="-84"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grpSp>
        <p:nvGrpSpPr>
          <p:cNvPr id="33" name="Group 33"/>
          <p:cNvGrpSpPr/>
          <p:nvPr/>
        </p:nvGrpSpPr>
        <p:grpSpPr>
          <a:xfrm>
            <a:off x="652578" y="4030204"/>
            <a:ext cx="1596059" cy="1371613"/>
            <a:chOff x="0" y="0"/>
            <a:chExt cx="812800" cy="698500"/>
          </a:xfrm>
        </p:grpSpPr>
        <p:sp>
          <p:nvSpPr>
            <p:cNvPr id="34" name="Freeform 34"/>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35" name="TextBox 3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652578" y="6077039"/>
            <a:ext cx="1596059" cy="1371613"/>
            <a:chOff x="0" y="0"/>
            <a:chExt cx="812800" cy="698500"/>
          </a:xfrm>
        </p:grpSpPr>
        <p:sp>
          <p:nvSpPr>
            <p:cNvPr id="37" name="Freeform 37"/>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38" name="TextBox 3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39"/>
          <p:cNvGrpSpPr/>
          <p:nvPr/>
        </p:nvGrpSpPr>
        <p:grpSpPr>
          <a:xfrm>
            <a:off x="652578" y="8147086"/>
            <a:ext cx="1596059" cy="1371613"/>
            <a:chOff x="0" y="0"/>
            <a:chExt cx="812800" cy="698500"/>
          </a:xfrm>
        </p:grpSpPr>
        <p:sp>
          <p:nvSpPr>
            <p:cNvPr id="40" name="Freeform 40"/>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41" name="TextBox 4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42"/>
          <p:cNvGrpSpPr/>
          <p:nvPr/>
        </p:nvGrpSpPr>
        <p:grpSpPr>
          <a:xfrm>
            <a:off x="10268688" y="3865706"/>
            <a:ext cx="5091085" cy="967148"/>
            <a:chOff x="0" y="0"/>
            <a:chExt cx="4174362" cy="792999"/>
          </a:xfrm>
        </p:grpSpPr>
        <p:sp>
          <p:nvSpPr>
            <p:cNvPr id="43" name="Freeform 43"/>
            <p:cNvSpPr/>
            <p:nvPr/>
          </p:nvSpPr>
          <p:spPr>
            <a:xfrm>
              <a:off x="1291" y="0"/>
              <a:ext cx="4171781" cy="792999"/>
            </a:xfrm>
            <a:custGeom>
              <a:avLst/>
              <a:gdLst/>
              <a:ahLst/>
              <a:cxnLst/>
              <a:rect l="l" t="t" r="r" b="b"/>
              <a:pathLst>
                <a:path w="4171781" h="792999">
                  <a:moveTo>
                    <a:pt x="4169604" y="403266"/>
                  </a:moveTo>
                  <a:lnTo>
                    <a:pt x="3973339" y="786232"/>
                  </a:lnTo>
                  <a:cubicBezTo>
                    <a:pt x="3971210" y="790386"/>
                    <a:pt x="3966935" y="792999"/>
                    <a:pt x="3962268" y="792999"/>
                  </a:cubicBezTo>
                  <a:lnTo>
                    <a:pt x="209512" y="792999"/>
                  </a:lnTo>
                  <a:cubicBezTo>
                    <a:pt x="204845" y="792999"/>
                    <a:pt x="200570" y="790386"/>
                    <a:pt x="198441" y="786232"/>
                  </a:cubicBezTo>
                  <a:lnTo>
                    <a:pt x="2177" y="403266"/>
                  </a:lnTo>
                  <a:cubicBezTo>
                    <a:pt x="0" y="399018"/>
                    <a:pt x="0" y="393981"/>
                    <a:pt x="2177" y="389733"/>
                  </a:cubicBezTo>
                  <a:lnTo>
                    <a:pt x="198441" y="6767"/>
                  </a:lnTo>
                  <a:cubicBezTo>
                    <a:pt x="200570" y="2613"/>
                    <a:pt x="204845" y="0"/>
                    <a:pt x="209512" y="0"/>
                  </a:cubicBezTo>
                  <a:lnTo>
                    <a:pt x="3962268" y="0"/>
                  </a:lnTo>
                  <a:cubicBezTo>
                    <a:pt x="3966935" y="0"/>
                    <a:pt x="3971210" y="2613"/>
                    <a:pt x="3973339" y="6767"/>
                  </a:cubicBezTo>
                  <a:lnTo>
                    <a:pt x="4169604" y="389733"/>
                  </a:lnTo>
                  <a:cubicBezTo>
                    <a:pt x="4171781" y="393981"/>
                    <a:pt x="4171781" y="399018"/>
                    <a:pt x="4169604" y="40326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44" name="TextBox 44"/>
            <p:cNvSpPr txBox="1"/>
            <p:nvPr/>
          </p:nvSpPr>
          <p:spPr>
            <a:xfrm>
              <a:off x="114300" y="-76200"/>
              <a:ext cx="3945762" cy="869199"/>
            </a:xfrm>
            <a:prstGeom prst="rect">
              <a:avLst/>
            </a:prstGeom>
          </p:spPr>
          <p:txBody>
            <a:bodyPr lIns="50800" tIns="50800" rIns="50800" bIns="50800" rtlCol="0" anchor="ctr"/>
            <a:lstStyle/>
            <a:p>
              <a:pPr algn="ctr">
                <a:lnSpc>
                  <a:spcPts val="2659"/>
                </a:lnSpc>
                <a:spcBef>
                  <a:spcPct val="0"/>
                </a:spcBef>
              </a:pPr>
              <a:endParaRPr/>
            </a:p>
          </p:txBody>
        </p:sp>
      </p:grpSp>
      <p:grpSp>
        <p:nvGrpSpPr>
          <p:cNvPr id="45" name="Group 45"/>
          <p:cNvGrpSpPr/>
          <p:nvPr/>
        </p:nvGrpSpPr>
        <p:grpSpPr>
          <a:xfrm>
            <a:off x="10337945" y="5882687"/>
            <a:ext cx="5091085" cy="1005585"/>
            <a:chOff x="0" y="0"/>
            <a:chExt cx="4174362" cy="824515"/>
          </a:xfrm>
        </p:grpSpPr>
        <p:sp>
          <p:nvSpPr>
            <p:cNvPr id="46" name="Freeform 46"/>
            <p:cNvSpPr/>
            <p:nvPr/>
          </p:nvSpPr>
          <p:spPr>
            <a:xfrm>
              <a:off x="1242" y="0"/>
              <a:ext cx="4171878" cy="824515"/>
            </a:xfrm>
            <a:custGeom>
              <a:avLst/>
              <a:gdLst/>
              <a:ahLst/>
              <a:cxnLst/>
              <a:rect l="l" t="t" r="r" b="b"/>
              <a:pathLst>
                <a:path w="4171878" h="824515">
                  <a:moveTo>
                    <a:pt x="4169759" y="419077"/>
                  </a:moveTo>
                  <a:lnTo>
                    <a:pt x="3973282" y="817695"/>
                  </a:lnTo>
                  <a:cubicBezTo>
                    <a:pt x="3971224" y="821870"/>
                    <a:pt x="3966972" y="824515"/>
                    <a:pt x="3962317" y="824515"/>
                  </a:cubicBezTo>
                  <a:lnTo>
                    <a:pt x="209561" y="824515"/>
                  </a:lnTo>
                  <a:cubicBezTo>
                    <a:pt x="204906" y="824515"/>
                    <a:pt x="200655" y="821870"/>
                    <a:pt x="198596" y="817695"/>
                  </a:cubicBezTo>
                  <a:lnTo>
                    <a:pt x="2120" y="419077"/>
                  </a:lnTo>
                  <a:cubicBezTo>
                    <a:pt x="0" y="414778"/>
                    <a:pt x="0" y="409737"/>
                    <a:pt x="2120" y="405437"/>
                  </a:cubicBezTo>
                  <a:lnTo>
                    <a:pt x="198596" y="6820"/>
                  </a:lnTo>
                  <a:cubicBezTo>
                    <a:pt x="200655" y="2644"/>
                    <a:pt x="204906" y="0"/>
                    <a:pt x="209561" y="0"/>
                  </a:cubicBezTo>
                  <a:lnTo>
                    <a:pt x="3962317" y="0"/>
                  </a:lnTo>
                  <a:cubicBezTo>
                    <a:pt x="3966972" y="0"/>
                    <a:pt x="3971224" y="2644"/>
                    <a:pt x="3973282" y="6820"/>
                  </a:cubicBezTo>
                  <a:lnTo>
                    <a:pt x="4169759" y="405437"/>
                  </a:lnTo>
                  <a:cubicBezTo>
                    <a:pt x="4171878" y="409737"/>
                    <a:pt x="4171878" y="414778"/>
                    <a:pt x="4169759" y="41907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47" name="TextBox 47"/>
            <p:cNvSpPr txBox="1"/>
            <p:nvPr/>
          </p:nvSpPr>
          <p:spPr>
            <a:xfrm>
              <a:off x="114300" y="-76200"/>
              <a:ext cx="3945762" cy="900715"/>
            </a:xfrm>
            <a:prstGeom prst="rect">
              <a:avLst/>
            </a:prstGeom>
          </p:spPr>
          <p:txBody>
            <a:bodyPr lIns="50800" tIns="50800" rIns="50800" bIns="50800" rtlCol="0" anchor="ctr"/>
            <a:lstStyle/>
            <a:p>
              <a:pPr algn="ctr">
                <a:lnSpc>
                  <a:spcPts val="2659"/>
                </a:lnSpc>
                <a:spcBef>
                  <a:spcPct val="0"/>
                </a:spcBef>
              </a:pPr>
              <a:endParaRPr/>
            </a:p>
          </p:txBody>
        </p:sp>
      </p:grpSp>
      <p:grpSp>
        <p:nvGrpSpPr>
          <p:cNvPr id="48" name="Group 48"/>
          <p:cNvGrpSpPr/>
          <p:nvPr/>
        </p:nvGrpSpPr>
        <p:grpSpPr>
          <a:xfrm>
            <a:off x="10337945" y="6981259"/>
            <a:ext cx="5091085" cy="1051274"/>
            <a:chOff x="0" y="0"/>
            <a:chExt cx="4174362" cy="861977"/>
          </a:xfrm>
        </p:grpSpPr>
        <p:sp>
          <p:nvSpPr>
            <p:cNvPr id="49" name="Freeform 49"/>
            <p:cNvSpPr/>
            <p:nvPr/>
          </p:nvSpPr>
          <p:spPr>
            <a:xfrm>
              <a:off x="1189" y="0"/>
              <a:ext cx="4171984" cy="861977"/>
            </a:xfrm>
            <a:custGeom>
              <a:avLst/>
              <a:gdLst/>
              <a:ahLst/>
              <a:cxnLst/>
              <a:rect l="l" t="t" r="r" b="b"/>
              <a:pathLst>
                <a:path w="4171984" h="861977">
                  <a:moveTo>
                    <a:pt x="4169931" y="437866"/>
                  </a:moveTo>
                  <a:lnTo>
                    <a:pt x="3973216" y="855100"/>
                  </a:lnTo>
                  <a:cubicBezTo>
                    <a:pt x="3971236" y="859298"/>
                    <a:pt x="3967011" y="861977"/>
                    <a:pt x="3962370" y="861977"/>
                  </a:cubicBezTo>
                  <a:lnTo>
                    <a:pt x="209614" y="861977"/>
                  </a:lnTo>
                  <a:cubicBezTo>
                    <a:pt x="204973" y="861977"/>
                    <a:pt x="200748" y="859298"/>
                    <a:pt x="198769" y="855100"/>
                  </a:cubicBezTo>
                  <a:lnTo>
                    <a:pt x="2053" y="437866"/>
                  </a:lnTo>
                  <a:cubicBezTo>
                    <a:pt x="0" y="433511"/>
                    <a:pt x="0" y="428466"/>
                    <a:pt x="2053" y="424111"/>
                  </a:cubicBezTo>
                  <a:lnTo>
                    <a:pt x="198769" y="6877"/>
                  </a:lnTo>
                  <a:cubicBezTo>
                    <a:pt x="200748" y="2679"/>
                    <a:pt x="204973" y="0"/>
                    <a:pt x="209614" y="0"/>
                  </a:cubicBezTo>
                  <a:lnTo>
                    <a:pt x="3962370" y="0"/>
                  </a:lnTo>
                  <a:cubicBezTo>
                    <a:pt x="3967011" y="0"/>
                    <a:pt x="3971236" y="2679"/>
                    <a:pt x="3973216" y="6877"/>
                  </a:cubicBezTo>
                  <a:lnTo>
                    <a:pt x="4169931" y="424111"/>
                  </a:lnTo>
                  <a:cubicBezTo>
                    <a:pt x="4171984" y="428466"/>
                    <a:pt x="4171984" y="433511"/>
                    <a:pt x="4169931" y="437866"/>
                  </a:cubicBezTo>
                  <a:close/>
                </a:path>
              </a:pathLst>
            </a:custGeom>
            <a:solidFill>
              <a:srgbClr val="55728C"/>
            </a:solidFill>
          </p:spPr>
          <p:txBody>
            <a:bodyPr/>
            <a:lstStyle/>
            <a:p>
              <a:endParaRPr lang="en-US"/>
            </a:p>
          </p:txBody>
        </p:sp>
        <p:sp>
          <p:nvSpPr>
            <p:cNvPr id="50" name="TextBox 50"/>
            <p:cNvSpPr txBox="1"/>
            <p:nvPr/>
          </p:nvSpPr>
          <p:spPr>
            <a:xfrm>
              <a:off x="114300" y="-76200"/>
              <a:ext cx="3945762" cy="938177"/>
            </a:xfrm>
            <a:prstGeom prst="rect">
              <a:avLst/>
            </a:prstGeom>
          </p:spPr>
          <p:txBody>
            <a:bodyPr lIns="50800" tIns="50800" rIns="50800" bIns="50800" rtlCol="0" anchor="ctr"/>
            <a:lstStyle/>
            <a:p>
              <a:pPr algn="ctr">
                <a:lnSpc>
                  <a:spcPts val="2659"/>
                </a:lnSpc>
                <a:spcBef>
                  <a:spcPct val="0"/>
                </a:spcBef>
              </a:pPr>
              <a:endParaRPr/>
            </a:p>
          </p:txBody>
        </p:sp>
      </p:grpSp>
      <p:sp>
        <p:nvSpPr>
          <p:cNvPr id="51" name="Freeform 51"/>
          <p:cNvSpPr/>
          <p:nvPr/>
        </p:nvSpPr>
        <p:spPr>
          <a:xfrm>
            <a:off x="1029139" y="6352747"/>
            <a:ext cx="803545" cy="801537"/>
          </a:xfrm>
          <a:custGeom>
            <a:avLst/>
            <a:gdLst/>
            <a:ahLst/>
            <a:cxnLst/>
            <a:rect l="l" t="t" r="r" b="b"/>
            <a:pathLst>
              <a:path w="803545" h="801537">
                <a:moveTo>
                  <a:pt x="0" y="0"/>
                </a:moveTo>
                <a:lnTo>
                  <a:pt x="803545" y="0"/>
                </a:lnTo>
                <a:lnTo>
                  <a:pt x="803545" y="801536"/>
                </a:lnTo>
                <a:lnTo>
                  <a:pt x="0" y="801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2" name="Freeform 52"/>
          <p:cNvSpPr/>
          <p:nvPr/>
        </p:nvSpPr>
        <p:spPr>
          <a:xfrm>
            <a:off x="1094175" y="4399361"/>
            <a:ext cx="738509" cy="738509"/>
          </a:xfrm>
          <a:custGeom>
            <a:avLst/>
            <a:gdLst/>
            <a:ahLst/>
            <a:cxnLst/>
            <a:rect l="l" t="t" r="r" b="b"/>
            <a:pathLst>
              <a:path w="738509" h="738509">
                <a:moveTo>
                  <a:pt x="0" y="0"/>
                </a:moveTo>
                <a:lnTo>
                  <a:pt x="738509" y="0"/>
                </a:lnTo>
                <a:lnTo>
                  <a:pt x="738509" y="738509"/>
                </a:lnTo>
                <a:lnTo>
                  <a:pt x="0" y="73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3" name="Freeform 53"/>
          <p:cNvSpPr/>
          <p:nvPr/>
        </p:nvSpPr>
        <p:spPr>
          <a:xfrm>
            <a:off x="839375" y="8350110"/>
            <a:ext cx="1248109" cy="706742"/>
          </a:xfrm>
          <a:custGeom>
            <a:avLst/>
            <a:gdLst/>
            <a:ahLst/>
            <a:cxnLst/>
            <a:rect l="l" t="t" r="r" b="b"/>
            <a:pathLst>
              <a:path w="1248109" h="706742">
                <a:moveTo>
                  <a:pt x="0" y="0"/>
                </a:moveTo>
                <a:lnTo>
                  <a:pt x="1248110" y="0"/>
                </a:lnTo>
                <a:lnTo>
                  <a:pt x="1248110" y="706742"/>
                </a:lnTo>
                <a:lnTo>
                  <a:pt x="0" y="7067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4" name="TextBox 54"/>
          <p:cNvSpPr txBox="1"/>
          <p:nvPr/>
        </p:nvSpPr>
        <p:spPr>
          <a:xfrm>
            <a:off x="510169" y="1374451"/>
            <a:ext cx="8198458" cy="1316451"/>
          </a:xfrm>
          <a:prstGeom prst="rect">
            <a:avLst/>
          </a:prstGeom>
        </p:spPr>
        <p:txBody>
          <a:bodyPr wrap="square" lIns="0" tIns="0" rIns="0" bIns="0" rtlCol="0" anchor="t">
            <a:spAutoFit/>
          </a:bodyPr>
          <a:lstStyle/>
          <a:p>
            <a:pPr algn="l">
              <a:lnSpc>
                <a:spcPts val="11950"/>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HIGH-LEVEL TARGETS</a:t>
            </a:r>
          </a:p>
        </p:txBody>
      </p:sp>
      <p:sp>
        <p:nvSpPr>
          <p:cNvPr id="55" name="TextBox 55"/>
          <p:cNvSpPr txBox="1"/>
          <p:nvPr/>
        </p:nvSpPr>
        <p:spPr>
          <a:xfrm>
            <a:off x="1960770" y="6805671"/>
            <a:ext cx="7483212" cy="990823"/>
          </a:xfrm>
          <a:prstGeom prst="rect">
            <a:avLst/>
          </a:prstGeom>
        </p:spPr>
        <p:txBody>
          <a:bodyPr lIns="0" tIns="0" rIns="0" bIns="0" rtlCol="0" anchor="t">
            <a:spAutoFit/>
          </a:bodyPr>
          <a:lstStyle/>
          <a:p>
            <a:pPr algn="ctr">
              <a:lnSpc>
                <a:spcPts val="2520"/>
              </a:lnSpc>
            </a:pPr>
            <a:r>
              <a:rPr lang="en-US" sz="2100" b="1" spc="-21" dirty="0">
                <a:solidFill>
                  <a:srgbClr val="FFFFFF"/>
                </a:solidFill>
                <a:latin typeface="Times New Roman" panose="02020603050405020304" pitchFamily="18" charset="0"/>
                <a:ea typeface="Arial Bold"/>
                <a:cs typeface="Times New Roman" panose="02020603050405020304" pitchFamily="18" charset="0"/>
                <a:sym typeface="Arial Bold"/>
              </a:rPr>
              <a:t>Revenue: $74M ​</a:t>
            </a:r>
          </a:p>
          <a:p>
            <a:pPr algn="ctr">
              <a:lnSpc>
                <a:spcPts val="2520"/>
              </a:lnSpc>
            </a:pPr>
            <a:r>
              <a:rPr lang="en-US" sz="2100" b="1" spc="-21" dirty="0">
                <a:solidFill>
                  <a:srgbClr val="FFFFFF"/>
                </a:solidFill>
                <a:latin typeface="Times New Roman" panose="02020603050405020304" pitchFamily="18" charset="0"/>
                <a:ea typeface="Arial Bold"/>
                <a:cs typeface="Times New Roman" panose="02020603050405020304" pitchFamily="18" charset="0"/>
                <a:sym typeface="Arial Bold"/>
              </a:rPr>
              <a:t>Revenue from new work: $17M</a:t>
            </a:r>
          </a:p>
          <a:p>
            <a:pPr algn="ctr">
              <a:lnSpc>
                <a:spcPts val="2520"/>
              </a:lnSpc>
            </a:pPr>
            <a:endParaRPr lang="en-US" sz="2100" b="1" spc="-2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56" name="TextBox 56"/>
          <p:cNvSpPr txBox="1"/>
          <p:nvPr/>
        </p:nvSpPr>
        <p:spPr>
          <a:xfrm>
            <a:off x="2137042" y="4104653"/>
            <a:ext cx="6841838" cy="333425"/>
          </a:xfrm>
          <a:prstGeom prst="rect">
            <a:avLst/>
          </a:prstGeom>
        </p:spPr>
        <p:txBody>
          <a:bodyPr lIns="0" tIns="0" rIns="0" bIns="0" rtlCol="0" anchor="t">
            <a:spAutoFit/>
          </a:bodyPr>
          <a:lstStyle/>
          <a:p>
            <a:pPr algn="ctr">
              <a:lnSpc>
                <a:spcPts val="2639"/>
              </a:lnSpc>
            </a:pPr>
            <a:r>
              <a:rPr lang="en-US" sz="2199" b="1" spc="-21" dirty="0">
                <a:solidFill>
                  <a:srgbClr val="FFFFFF"/>
                </a:solidFill>
                <a:latin typeface="Times New Roman" panose="02020603050405020304" pitchFamily="18" charset="0"/>
                <a:ea typeface="Arial Bold"/>
                <a:cs typeface="Times New Roman" panose="02020603050405020304" pitchFamily="18" charset="0"/>
                <a:sym typeface="Arial Bold"/>
              </a:rPr>
              <a:t>Market Homeland Security </a:t>
            </a:r>
          </a:p>
        </p:txBody>
      </p:sp>
      <p:sp>
        <p:nvSpPr>
          <p:cNvPr id="57" name="TextBox 57"/>
          <p:cNvSpPr txBox="1"/>
          <p:nvPr/>
        </p:nvSpPr>
        <p:spPr>
          <a:xfrm>
            <a:off x="2329784" y="6146099"/>
            <a:ext cx="6548576" cy="333425"/>
          </a:xfrm>
          <a:prstGeom prst="rect">
            <a:avLst/>
          </a:prstGeom>
        </p:spPr>
        <p:txBody>
          <a:bodyPr lIns="0" tIns="0" rIns="0" bIns="0" rtlCol="0" anchor="t">
            <a:spAutoFit/>
          </a:bodyPr>
          <a:lstStyle/>
          <a:p>
            <a:pPr algn="ctr">
              <a:lnSpc>
                <a:spcPts val="2639"/>
              </a:lnSpc>
            </a:pPr>
            <a:r>
              <a:rPr lang="en-US" sz="2199" b="1" spc="-21" dirty="0">
                <a:solidFill>
                  <a:srgbClr val="FFFFFF"/>
                </a:solidFill>
                <a:latin typeface="Times New Roman" panose="02020603050405020304" pitchFamily="18" charset="0"/>
                <a:ea typeface="Arial Bold"/>
                <a:cs typeface="Times New Roman" panose="02020603050405020304" pitchFamily="18" charset="0"/>
                <a:sym typeface="Arial Bold"/>
              </a:rPr>
              <a:t>Market Federal Civilian </a:t>
            </a:r>
          </a:p>
        </p:txBody>
      </p:sp>
      <p:sp>
        <p:nvSpPr>
          <p:cNvPr id="58" name="TextBox 58"/>
          <p:cNvSpPr txBox="1"/>
          <p:nvPr/>
        </p:nvSpPr>
        <p:spPr>
          <a:xfrm>
            <a:off x="1696975" y="8834872"/>
            <a:ext cx="7406375" cy="990823"/>
          </a:xfrm>
          <a:prstGeom prst="rect">
            <a:avLst/>
          </a:prstGeom>
        </p:spPr>
        <p:txBody>
          <a:bodyPr lIns="0" tIns="0" rIns="0" bIns="0" rtlCol="0" anchor="t">
            <a:spAutoFit/>
          </a:bodyPr>
          <a:lstStyle/>
          <a:p>
            <a:pPr algn="ctr">
              <a:lnSpc>
                <a:spcPts val="2520"/>
              </a:lnSpc>
            </a:pPr>
            <a:r>
              <a:rPr lang="en-US" sz="2100" b="1" spc="-21" dirty="0">
                <a:solidFill>
                  <a:srgbClr val="FFFFFF"/>
                </a:solidFill>
                <a:latin typeface="Times New Roman" panose="02020603050405020304" pitchFamily="18" charset="0"/>
                <a:ea typeface="Arial Bold"/>
                <a:cs typeface="Times New Roman" panose="02020603050405020304" pitchFamily="18" charset="0"/>
                <a:sym typeface="Arial Bold"/>
              </a:rPr>
              <a:t>Revenue: $19.6M ​</a:t>
            </a:r>
          </a:p>
          <a:p>
            <a:pPr algn="ctr">
              <a:lnSpc>
                <a:spcPts val="2520"/>
              </a:lnSpc>
            </a:pPr>
            <a:r>
              <a:rPr lang="en-US" sz="2100" b="1" spc="-21" dirty="0">
                <a:solidFill>
                  <a:srgbClr val="FFFFFF"/>
                </a:solidFill>
                <a:latin typeface="Times New Roman" panose="02020603050405020304" pitchFamily="18" charset="0"/>
                <a:ea typeface="Arial Bold"/>
                <a:cs typeface="Times New Roman" panose="02020603050405020304" pitchFamily="18" charset="0"/>
                <a:sym typeface="Arial Bold"/>
              </a:rPr>
              <a:t>Revenue from new work: $10.2M</a:t>
            </a:r>
          </a:p>
          <a:p>
            <a:pPr algn="ctr">
              <a:lnSpc>
                <a:spcPts val="2520"/>
              </a:lnSpc>
            </a:pPr>
            <a:endParaRPr lang="en-US" sz="2100" b="1" spc="-21"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59" name="TextBox 59"/>
          <p:cNvSpPr txBox="1"/>
          <p:nvPr/>
        </p:nvSpPr>
        <p:spPr>
          <a:xfrm>
            <a:off x="2724490" y="8163056"/>
            <a:ext cx="5666941" cy="333425"/>
          </a:xfrm>
          <a:prstGeom prst="rect">
            <a:avLst/>
          </a:prstGeom>
        </p:spPr>
        <p:txBody>
          <a:bodyPr lIns="0" tIns="0" rIns="0" bIns="0" rtlCol="0" anchor="t">
            <a:spAutoFit/>
          </a:bodyPr>
          <a:lstStyle/>
          <a:p>
            <a:pPr algn="ctr">
              <a:lnSpc>
                <a:spcPts val="2639"/>
              </a:lnSpc>
            </a:pPr>
            <a:r>
              <a:rPr lang="en-US" sz="2199" b="1" spc="-21" dirty="0">
                <a:solidFill>
                  <a:srgbClr val="FFFFFF"/>
                </a:solidFill>
                <a:latin typeface="Times New Roman" panose="02020603050405020304" pitchFamily="18" charset="0"/>
                <a:ea typeface="Arial Bold"/>
                <a:cs typeface="Times New Roman" panose="02020603050405020304" pitchFamily="18" charset="0"/>
                <a:sym typeface="Arial Bold"/>
              </a:rPr>
              <a:t>Market Defense Sector</a:t>
            </a:r>
          </a:p>
        </p:txBody>
      </p:sp>
      <p:sp>
        <p:nvSpPr>
          <p:cNvPr id="60" name="TextBox 60"/>
          <p:cNvSpPr txBox="1"/>
          <p:nvPr/>
        </p:nvSpPr>
        <p:spPr>
          <a:xfrm>
            <a:off x="12673882" y="4098249"/>
            <a:ext cx="2915494" cy="715452"/>
          </a:xfrm>
          <a:prstGeom prst="rect">
            <a:avLst/>
          </a:prstGeom>
        </p:spPr>
        <p:txBody>
          <a:bodyPr lIns="0" tIns="0" rIns="0" bIns="0" rtlCol="0" anchor="t">
            <a:spAutoFit/>
          </a:bodyPr>
          <a:lstStyle/>
          <a:p>
            <a:pPr algn="l">
              <a:lnSpc>
                <a:spcPts val="1867"/>
              </a:lnSpc>
            </a:pPr>
            <a:r>
              <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rPr>
              <a:t>​</a:t>
            </a:r>
          </a:p>
          <a:p>
            <a:pPr algn="l">
              <a:lnSpc>
                <a:spcPts val="1867"/>
              </a:lnSpc>
            </a:pPr>
            <a:r>
              <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rPr>
              <a:t>Revenue Target​</a:t>
            </a:r>
          </a:p>
          <a:p>
            <a:pPr algn="l">
              <a:lnSpc>
                <a:spcPts val="1867"/>
              </a:lnSpc>
            </a:pPr>
            <a:endPar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61" name="TextBox 61"/>
          <p:cNvSpPr txBox="1"/>
          <p:nvPr/>
        </p:nvSpPr>
        <p:spPr>
          <a:xfrm>
            <a:off x="11217151" y="7304147"/>
            <a:ext cx="3628329" cy="359073"/>
          </a:xfrm>
          <a:prstGeom prst="rect">
            <a:avLst/>
          </a:prstGeom>
        </p:spPr>
        <p:txBody>
          <a:bodyPr lIns="0" tIns="0" rIns="0" bIns="0" rtlCol="0" anchor="t">
            <a:spAutoFit/>
          </a:bodyPr>
          <a:lstStyle/>
          <a:p>
            <a:pPr algn="l">
              <a:lnSpc>
                <a:spcPts val="2813"/>
              </a:lnSpc>
            </a:pPr>
            <a:r>
              <a:rPr lang="en-US" sz="2344" b="1" spc="-23" dirty="0">
                <a:solidFill>
                  <a:srgbClr val="FFFFFF"/>
                </a:solidFill>
                <a:latin typeface="Times New Roman" panose="02020603050405020304" pitchFamily="18" charset="0"/>
                <a:ea typeface="Arial Bold"/>
                <a:cs typeface="Times New Roman" panose="02020603050405020304" pitchFamily="18" charset="0"/>
                <a:sym typeface="Arial Bold"/>
              </a:rPr>
              <a:t>Pipeline Diversification</a:t>
            </a:r>
          </a:p>
        </p:txBody>
      </p:sp>
      <p:sp>
        <p:nvSpPr>
          <p:cNvPr id="62" name="TextBox 62"/>
          <p:cNvSpPr txBox="1"/>
          <p:nvPr/>
        </p:nvSpPr>
        <p:spPr>
          <a:xfrm>
            <a:off x="10896765" y="3451495"/>
            <a:ext cx="2915494" cy="1205458"/>
          </a:xfrm>
          <a:prstGeom prst="rect">
            <a:avLst/>
          </a:prstGeom>
        </p:spPr>
        <p:txBody>
          <a:bodyPr lIns="0" tIns="0" rIns="0" bIns="0" rtlCol="0" anchor="t">
            <a:spAutoFit/>
          </a:bodyPr>
          <a:lstStyle/>
          <a:p>
            <a:pPr algn="l">
              <a:lnSpc>
                <a:spcPts val="4732"/>
              </a:lnSpc>
            </a:pPr>
            <a:r>
              <a:rPr lang="en-US" sz="3943" b="1" spc="-39" dirty="0">
                <a:solidFill>
                  <a:srgbClr val="FFFFFF"/>
                </a:solidFill>
                <a:latin typeface="Times New Roman" panose="02020603050405020304" pitchFamily="18" charset="0"/>
                <a:ea typeface="Arial Bold"/>
                <a:cs typeface="Times New Roman" panose="02020603050405020304" pitchFamily="18" charset="0"/>
                <a:sym typeface="Arial Bold"/>
              </a:rPr>
              <a:t>​</a:t>
            </a:r>
          </a:p>
          <a:p>
            <a:pPr algn="l">
              <a:lnSpc>
                <a:spcPts val="4732"/>
              </a:lnSpc>
            </a:pPr>
            <a:r>
              <a:rPr lang="en-US" sz="3943" spc="-39" dirty="0">
                <a:solidFill>
                  <a:srgbClr val="FFFFFF"/>
                </a:solidFill>
                <a:latin typeface="Times New Roman" panose="02020603050405020304" pitchFamily="18" charset="0"/>
                <a:ea typeface="Arial"/>
                <a:cs typeface="Times New Roman" panose="02020603050405020304" pitchFamily="18" charset="0"/>
                <a:sym typeface="Arial"/>
              </a:rPr>
              <a:t>$</a:t>
            </a:r>
            <a:r>
              <a:rPr lang="en-US" sz="3943" b="1" spc="-39" dirty="0">
                <a:solidFill>
                  <a:srgbClr val="FFFFFF"/>
                </a:solidFill>
                <a:latin typeface="Times New Roman" panose="02020603050405020304" pitchFamily="18" charset="0"/>
                <a:ea typeface="Arial Bold"/>
                <a:cs typeface="Times New Roman" panose="02020603050405020304" pitchFamily="18" charset="0"/>
                <a:sym typeface="Arial Bold"/>
              </a:rPr>
              <a:t>210M </a:t>
            </a:r>
          </a:p>
        </p:txBody>
      </p:sp>
      <p:sp>
        <p:nvSpPr>
          <p:cNvPr id="63" name="TextBox 63"/>
          <p:cNvSpPr txBox="1"/>
          <p:nvPr/>
        </p:nvSpPr>
        <p:spPr>
          <a:xfrm>
            <a:off x="12689398" y="6301833"/>
            <a:ext cx="2915494" cy="229486"/>
          </a:xfrm>
          <a:prstGeom prst="rect">
            <a:avLst/>
          </a:prstGeom>
        </p:spPr>
        <p:txBody>
          <a:bodyPr lIns="0" tIns="0" rIns="0" bIns="0" rtlCol="0" anchor="t">
            <a:spAutoFit/>
          </a:bodyPr>
          <a:lstStyle/>
          <a:p>
            <a:pPr algn="l">
              <a:lnSpc>
                <a:spcPts val="1867"/>
              </a:lnSpc>
            </a:pPr>
            <a:r>
              <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rPr>
              <a:t>​Expected Profit Margin</a:t>
            </a:r>
          </a:p>
        </p:txBody>
      </p:sp>
      <p:sp>
        <p:nvSpPr>
          <p:cNvPr id="64" name="TextBox 64"/>
          <p:cNvSpPr txBox="1"/>
          <p:nvPr/>
        </p:nvSpPr>
        <p:spPr>
          <a:xfrm>
            <a:off x="10711421" y="6044180"/>
            <a:ext cx="2915494" cy="602729"/>
          </a:xfrm>
          <a:prstGeom prst="rect">
            <a:avLst/>
          </a:prstGeom>
        </p:spPr>
        <p:txBody>
          <a:bodyPr lIns="0" tIns="0" rIns="0" bIns="0" rtlCol="0" anchor="t">
            <a:spAutoFit/>
          </a:bodyPr>
          <a:lstStyle/>
          <a:p>
            <a:pPr algn="l">
              <a:lnSpc>
                <a:spcPts val="4732"/>
              </a:lnSpc>
            </a:pPr>
            <a:r>
              <a:rPr lang="en-US" sz="3943" b="1" spc="-39" dirty="0">
                <a:solidFill>
                  <a:srgbClr val="FFFFFF"/>
                </a:solidFill>
                <a:latin typeface="Times New Roman" panose="02020603050405020304" pitchFamily="18" charset="0"/>
                <a:ea typeface="Arial Bold"/>
                <a:cs typeface="Times New Roman" panose="02020603050405020304" pitchFamily="18" charset="0"/>
                <a:sym typeface="Arial Bold"/>
              </a:rPr>
              <a:t>10-15%</a:t>
            </a:r>
          </a:p>
        </p:txBody>
      </p:sp>
      <p:grpSp>
        <p:nvGrpSpPr>
          <p:cNvPr id="65" name="Group 65"/>
          <p:cNvGrpSpPr/>
          <p:nvPr/>
        </p:nvGrpSpPr>
        <p:grpSpPr>
          <a:xfrm>
            <a:off x="10297656" y="4876977"/>
            <a:ext cx="5091085" cy="967610"/>
            <a:chOff x="0" y="0"/>
            <a:chExt cx="4174362" cy="793378"/>
          </a:xfrm>
        </p:grpSpPr>
        <p:sp>
          <p:nvSpPr>
            <p:cNvPr id="66" name="Freeform 66"/>
            <p:cNvSpPr/>
            <p:nvPr/>
          </p:nvSpPr>
          <p:spPr>
            <a:xfrm>
              <a:off x="1290" y="0"/>
              <a:ext cx="4171782" cy="793378"/>
            </a:xfrm>
            <a:custGeom>
              <a:avLst/>
              <a:gdLst/>
              <a:ahLst/>
              <a:cxnLst/>
              <a:rect l="l" t="t" r="r" b="b"/>
              <a:pathLst>
                <a:path w="4171782" h="793378">
                  <a:moveTo>
                    <a:pt x="4169606" y="403456"/>
                  </a:moveTo>
                  <a:lnTo>
                    <a:pt x="3973339" y="786610"/>
                  </a:lnTo>
                  <a:cubicBezTo>
                    <a:pt x="3971211" y="790764"/>
                    <a:pt x="3966936" y="793378"/>
                    <a:pt x="3962269" y="793378"/>
                  </a:cubicBezTo>
                  <a:lnTo>
                    <a:pt x="209513" y="793378"/>
                  </a:lnTo>
                  <a:cubicBezTo>
                    <a:pt x="204846" y="793378"/>
                    <a:pt x="200571" y="790764"/>
                    <a:pt x="198444" y="786610"/>
                  </a:cubicBezTo>
                  <a:lnTo>
                    <a:pt x="2176" y="403456"/>
                  </a:lnTo>
                  <a:cubicBezTo>
                    <a:pt x="0" y="399207"/>
                    <a:pt x="0" y="394171"/>
                    <a:pt x="2176" y="389922"/>
                  </a:cubicBezTo>
                  <a:lnTo>
                    <a:pt x="198444" y="6767"/>
                  </a:lnTo>
                  <a:cubicBezTo>
                    <a:pt x="200571" y="2613"/>
                    <a:pt x="204846" y="0"/>
                    <a:pt x="209513" y="0"/>
                  </a:cubicBezTo>
                  <a:lnTo>
                    <a:pt x="3962269" y="0"/>
                  </a:lnTo>
                  <a:cubicBezTo>
                    <a:pt x="3966936" y="0"/>
                    <a:pt x="3971211" y="2613"/>
                    <a:pt x="3973339" y="6767"/>
                  </a:cubicBezTo>
                  <a:lnTo>
                    <a:pt x="4169606" y="389922"/>
                  </a:lnTo>
                  <a:cubicBezTo>
                    <a:pt x="4171782" y="394171"/>
                    <a:pt x="4171782" y="399207"/>
                    <a:pt x="4169606" y="40345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67" name="TextBox 67"/>
            <p:cNvSpPr txBox="1"/>
            <p:nvPr/>
          </p:nvSpPr>
          <p:spPr>
            <a:xfrm>
              <a:off x="114300" y="-76200"/>
              <a:ext cx="3945762" cy="869578"/>
            </a:xfrm>
            <a:prstGeom prst="rect">
              <a:avLst/>
            </a:prstGeom>
          </p:spPr>
          <p:txBody>
            <a:bodyPr lIns="50800" tIns="50800" rIns="50800" bIns="50800" rtlCol="0" anchor="ctr"/>
            <a:lstStyle/>
            <a:p>
              <a:pPr algn="ctr">
                <a:lnSpc>
                  <a:spcPts val="2659"/>
                </a:lnSpc>
                <a:spcBef>
                  <a:spcPct val="0"/>
                </a:spcBef>
              </a:pPr>
              <a:endParaRPr/>
            </a:p>
          </p:txBody>
        </p:sp>
      </p:grpSp>
      <p:sp>
        <p:nvSpPr>
          <p:cNvPr id="68" name="TextBox 68"/>
          <p:cNvSpPr txBox="1"/>
          <p:nvPr/>
        </p:nvSpPr>
        <p:spPr>
          <a:xfrm>
            <a:off x="12664357" y="5320050"/>
            <a:ext cx="2915494" cy="479517"/>
          </a:xfrm>
          <a:prstGeom prst="rect">
            <a:avLst/>
          </a:prstGeom>
        </p:spPr>
        <p:txBody>
          <a:bodyPr lIns="0" tIns="0" rIns="0" bIns="0" rtlCol="0" anchor="t">
            <a:spAutoFit/>
          </a:bodyPr>
          <a:lstStyle/>
          <a:p>
            <a:pPr algn="l">
              <a:lnSpc>
                <a:spcPts val="1867"/>
              </a:lnSpc>
            </a:pPr>
            <a:r>
              <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rPr>
              <a:t>New Opportunities </a:t>
            </a:r>
          </a:p>
          <a:p>
            <a:pPr algn="l">
              <a:lnSpc>
                <a:spcPts val="1867"/>
              </a:lnSpc>
            </a:pPr>
            <a:endPar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endParaRPr>
          </a:p>
        </p:txBody>
      </p:sp>
      <p:sp>
        <p:nvSpPr>
          <p:cNvPr id="69" name="TextBox 69"/>
          <p:cNvSpPr txBox="1"/>
          <p:nvPr/>
        </p:nvSpPr>
        <p:spPr>
          <a:xfrm>
            <a:off x="11083536" y="5049620"/>
            <a:ext cx="2915494" cy="602729"/>
          </a:xfrm>
          <a:prstGeom prst="rect">
            <a:avLst/>
          </a:prstGeom>
        </p:spPr>
        <p:txBody>
          <a:bodyPr lIns="0" tIns="0" rIns="0" bIns="0" rtlCol="0" anchor="t">
            <a:spAutoFit/>
          </a:bodyPr>
          <a:lstStyle/>
          <a:p>
            <a:pPr algn="l">
              <a:lnSpc>
                <a:spcPts val="4732"/>
              </a:lnSpc>
            </a:pPr>
            <a:r>
              <a:rPr lang="en-US" sz="3943" b="1" spc="-39" dirty="0">
                <a:solidFill>
                  <a:srgbClr val="FFFFFF"/>
                </a:solidFill>
                <a:latin typeface="Times New Roman" panose="02020603050405020304" pitchFamily="18" charset="0"/>
                <a:ea typeface="Arial Bold"/>
                <a:cs typeface="Times New Roman" panose="02020603050405020304" pitchFamily="18" charset="0"/>
                <a:sym typeface="Arial Bold"/>
              </a:rPr>
              <a:t>​$40M</a:t>
            </a:r>
          </a:p>
        </p:txBody>
      </p:sp>
      <p:grpSp>
        <p:nvGrpSpPr>
          <p:cNvPr id="70" name="Group 70"/>
          <p:cNvGrpSpPr/>
          <p:nvPr/>
        </p:nvGrpSpPr>
        <p:grpSpPr>
          <a:xfrm>
            <a:off x="9944831" y="8440375"/>
            <a:ext cx="1971274" cy="1262661"/>
            <a:chOff x="0" y="0"/>
            <a:chExt cx="2628365" cy="1683548"/>
          </a:xfrm>
        </p:grpSpPr>
        <p:grpSp>
          <p:nvGrpSpPr>
            <p:cNvPr id="71" name="Group 71"/>
            <p:cNvGrpSpPr/>
            <p:nvPr/>
          </p:nvGrpSpPr>
          <p:grpSpPr>
            <a:xfrm>
              <a:off x="0" y="0"/>
              <a:ext cx="2628365" cy="1683548"/>
              <a:chOff x="0" y="0"/>
              <a:chExt cx="1616318" cy="1035301"/>
            </a:xfrm>
          </p:grpSpPr>
          <p:sp>
            <p:nvSpPr>
              <p:cNvPr id="72" name="Freeform 72"/>
              <p:cNvSpPr/>
              <p:nvPr/>
            </p:nvSpPr>
            <p:spPr>
              <a:xfrm>
                <a:off x="2563" y="0"/>
                <a:ext cx="1611191" cy="1035301"/>
              </a:xfrm>
              <a:custGeom>
                <a:avLst/>
                <a:gdLst/>
                <a:ahLst/>
                <a:cxnLst/>
                <a:rect l="l" t="t" r="r" b="b"/>
                <a:pathLst>
                  <a:path w="1611191" h="1035301">
                    <a:moveTo>
                      <a:pt x="1606579" y="535929"/>
                    </a:moveTo>
                    <a:lnTo>
                      <a:pt x="1417730" y="1017022"/>
                    </a:lnTo>
                    <a:cubicBezTo>
                      <a:pt x="1413401" y="1028049"/>
                      <a:pt x="1402763" y="1035301"/>
                      <a:pt x="1390918" y="1035301"/>
                    </a:cubicBezTo>
                    <a:lnTo>
                      <a:pt x="220274" y="1035301"/>
                    </a:lnTo>
                    <a:cubicBezTo>
                      <a:pt x="208428" y="1035301"/>
                      <a:pt x="197790" y="1028049"/>
                      <a:pt x="193462" y="1017022"/>
                    </a:cubicBezTo>
                    <a:lnTo>
                      <a:pt x="4612" y="535929"/>
                    </a:lnTo>
                    <a:cubicBezTo>
                      <a:pt x="0" y="524180"/>
                      <a:pt x="0" y="511121"/>
                      <a:pt x="4612" y="499372"/>
                    </a:cubicBezTo>
                    <a:lnTo>
                      <a:pt x="193462" y="18279"/>
                    </a:lnTo>
                    <a:cubicBezTo>
                      <a:pt x="197790" y="7252"/>
                      <a:pt x="208428" y="0"/>
                      <a:pt x="220274" y="0"/>
                    </a:cubicBezTo>
                    <a:lnTo>
                      <a:pt x="1390918" y="0"/>
                    </a:lnTo>
                    <a:cubicBezTo>
                      <a:pt x="1402763" y="0"/>
                      <a:pt x="1413401" y="7252"/>
                      <a:pt x="1417730" y="18279"/>
                    </a:cubicBezTo>
                    <a:lnTo>
                      <a:pt x="1606579" y="499372"/>
                    </a:lnTo>
                    <a:cubicBezTo>
                      <a:pt x="1611192" y="511121"/>
                      <a:pt x="1611192" y="524180"/>
                      <a:pt x="1606579" y="535929"/>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73" name="TextBox 73"/>
              <p:cNvSpPr txBox="1"/>
              <p:nvPr/>
            </p:nvSpPr>
            <p:spPr>
              <a:xfrm>
                <a:off x="114300" y="-76200"/>
                <a:ext cx="1387718" cy="1111501"/>
              </a:xfrm>
              <a:prstGeom prst="rect">
                <a:avLst/>
              </a:prstGeom>
            </p:spPr>
            <p:txBody>
              <a:bodyPr lIns="50800" tIns="50800" rIns="50800" bIns="50800" rtlCol="0" anchor="ctr"/>
              <a:lstStyle/>
              <a:p>
                <a:pPr algn="ctr">
                  <a:lnSpc>
                    <a:spcPts val="2659"/>
                  </a:lnSpc>
                  <a:spcBef>
                    <a:spcPct val="0"/>
                  </a:spcBef>
                </a:pPr>
                <a:endParaRPr/>
              </a:p>
            </p:txBody>
          </p:sp>
        </p:grpSp>
        <p:sp>
          <p:nvSpPr>
            <p:cNvPr id="74" name="TextBox 74"/>
            <p:cNvSpPr txBox="1"/>
            <p:nvPr/>
          </p:nvSpPr>
          <p:spPr>
            <a:xfrm>
              <a:off x="301365" y="846588"/>
              <a:ext cx="1934138" cy="629832"/>
            </a:xfrm>
            <a:prstGeom prst="rect">
              <a:avLst/>
            </a:prstGeom>
          </p:spPr>
          <p:txBody>
            <a:bodyPr lIns="0" tIns="0" rIns="0" bIns="0" rtlCol="0" anchor="t">
              <a:spAutoFit/>
            </a:bodyPr>
            <a:lstStyle/>
            <a:p>
              <a:pPr algn="ctr">
                <a:lnSpc>
                  <a:spcPts val="1867"/>
                </a:lnSpc>
              </a:pPr>
              <a:r>
                <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rPr>
                <a:t>Prime Opportunities</a:t>
              </a:r>
            </a:p>
          </p:txBody>
        </p:sp>
        <p:sp>
          <p:nvSpPr>
            <p:cNvPr id="75" name="TextBox 75"/>
            <p:cNvSpPr txBox="1"/>
            <p:nvPr/>
          </p:nvSpPr>
          <p:spPr>
            <a:xfrm>
              <a:off x="852919" y="170671"/>
              <a:ext cx="977407" cy="515697"/>
            </a:xfrm>
            <a:prstGeom prst="rect">
              <a:avLst/>
            </a:prstGeom>
          </p:spPr>
          <p:txBody>
            <a:bodyPr lIns="0" tIns="0" rIns="0" bIns="0" rtlCol="0" anchor="t">
              <a:spAutoFit/>
            </a:bodyPr>
            <a:lstStyle/>
            <a:p>
              <a:pPr algn="l">
                <a:lnSpc>
                  <a:spcPts val="3154"/>
                </a:lnSpc>
              </a:pPr>
              <a:r>
                <a:rPr lang="en-US" sz="2629" b="1" spc="-26" dirty="0">
                  <a:solidFill>
                    <a:srgbClr val="FFFFFF"/>
                  </a:solidFill>
                  <a:latin typeface="Times New Roman" panose="02020603050405020304" pitchFamily="18" charset="0"/>
                  <a:ea typeface="Arial Bold"/>
                  <a:cs typeface="Times New Roman" panose="02020603050405020304" pitchFamily="18" charset="0"/>
                  <a:sym typeface="Arial Bold"/>
                </a:rPr>
                <a:t>60%</a:t>
              </a:r>
            </a:p>
          </p:txBody>
        </p:sp>
      </p:grpSp>
      <p:grpSp>
        <p:nvGrpSpPr>
          <p:cNvPr id="76" name="Group 76"/>
          <p:cNvGrpSpPr/>
          <p:nvPr/>
        </p:nvGrpSpPr>
        <p:grpSpPr>
          <a:xfrm>
            <a:off x="11916105" y="8427405"/>
            <a:ext cx="2027433" cy="1262661"/>
            <a:chOff x="0" y="0"/>
            <a:chExt cx="2703243" cy="1683548"/>
          </a:xfrm>
        </p:grpSpPr>
        <p:grpSp>
          <p:nvGrpSpPr>
            <p:cNvPr id="77" name="Group 77"/>
            <p:cNvGrpSpPr/>
            <p:nvPr/>
          </p:nvGrpSpPr>
          <p:grpSpPr>
            <a:xfrm>
              <a:off x="0" y="0"/>
              <a:ext cx="2703243" cy="1683548"/>
              <a:chOff x="0" y="0"/>
              <a:chExt cx="1662364" cy="1035301"/>
            </a:xfrm>
          </p:grpSpPr>
          <p:sp>
            <p:nvSpPr>
              <p:cNvPr id="78" name="Freeform 78"/>
              <p:cNvSpPr/>
              <p:nvPr/>
            </p:nvSpPr>
            <p:spPr>
              <a:xfrm>
                <a:off x="2492" y="0"/>
                <a:ext cx="1657380" cy="1035301"/>
              </a:xfrm>
              <a:custGeom>
                <a:avLst/>
                <a:gdLst/>
                <a:ahLst/>
                <a:cxnLst/>
                <a:rect l="l" t="t" r="r" b="b"/>
                <a:pathLst>
                  <a:path w="1657380" h="1035301">
                    <a:moveTo>
                      <a:pt x="1652896" y="535423"/>
                    </a:moveTo>
                    <a:lnTo>
                      <a:pt x="1463649" y="1017528"/>
                    </a:lnTo>
                    <a:cubicBezTo>
                      <a:pt x="1459440" y="1028250"/>
                      <a:pt x="1449097" y="1035301"/>
                      <a:pt x="1437579" y="1035301"/>
                    </a:cubicBezTo>
                    <a:lnTo>
                      <a:pt x="219801" y="1035301"/>
                    </a:lnTo>
                    <a:cubicBezTo>
                      <a:pt x="208283" y="1035301"/>
                      <a:pt x="197940" y="1028250"/>
                      <a:pt x="193731" y="1017528"/>
                    </a:cubicBezTo>
                    <a:lnTo>
                      <a:pt x="4485" y="535423"/>
                    </a:lnTo>
                    <a:cubicBezTo>
                      <a:pt x="0" y="523999"/>
                      <a:pt x="0" y="511302"/>
                      <a:pt x="4485" y="499878"/>
                    </a:cubicBezTo>
                    <a:lnTo>
                      <a:pt x="193731" y="17773"/>
                    </a:lnTo>
                    <a:cubicBezTo>
                      <a:pt x="197940" y="7051"/>
                      <a:pt x="208283" y="0"/>
                      <a:pt x="219801" y="0"/>
                    </a:cubicBezTo>
                    <a:lnTo>
                      <a:pt x="1437579" y="0"/>
                    </a:lnTo>
                    <a:cubicBezTo>
                      <a:pt x="1449097" y="0"/>
                      <a:pt x="1459440" y="7051"/>
                      <a:pt x="1463649" y="17773"/>
                    </a:cubicBezTo>
                    <a:lnTo>
                      <a:pt x="1652896" y="499878"/>
                    </a:lnTo>
                    <a:cubicBezTo>
                      <a:pt x="1657380" y="511302"/>
                      <a:pt x="1657380" y="523999"/>
                      <a:pt x="1652896" y="535423"/>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79" name="TextBox 79"/>
              <p:cNvSpPr txBox="1"/>
              <p:nvPr/>
            </p:nvSpPr>
            <p:spPr>
              <a:xfrm>
                <a:off x="114300" y="-76200"/>
                <a:ext cx="1433764" cy="1111501"/>
              </a:xfrm>
              <a:prstGeom prst="rect">
                <a:avLst/>
              </a:prstGeom>
            </p:spPr>
            <p:txBody>
              <a:bodyPr lIns="50800" tIns="50800" rIns="50800" bIns="50800" rtlCol="0" anchor="ctr"/>
              <a:lstStyle/>
              <a:p>
                <a:pPr algn="ctr">
                  <a:lnSpc>
                    <a:spcPts val="2659"/>
                  </a:lnSpc>
                  <a:spcBef>
                    <a:spcPct val="0"/>
                  </a:spcBef>
                </a:pPr>
                <a:endParaRPr/>
              </a:p>
            </p:txBody>
          </p:sp>
        </p:grpSp>
        <p:sp>
          <p:nvSpPr>
            <p:cNvPr id="80" name="TextBox 80"/>
            <p:cNvSpPr txBox="1"/>
            <p:nvPr/>
          </p:nvSpPr>
          <p:spPr>
            <a:xfrm>
              <a:off x="445586" y="876655"/>
              <a:ext cx="1812072" cy="629832"/>
            </a:xfrm>
            <a:prstGeom prst="rect">
              <a:avLst/>
            </a:prstGeom>
          </p:spPr>
          <p:txBody>
            <a:bodyPr lIns="0" tIns="0" rIns="0" bIns="0" rtlCol="0" anchor="t">
              <a:spAutoFit/>
            </a:bodyPr>
            <a:lstStyle/>
            <a:p>
              <a:pPr algn="ctr">
                <a:lnSpc>
                  <a:spcPts val="1867"/>
                </a:lnSpc>
              </a:pPr>
              <a:r>
                <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rPr>
                <a:t>JV Opportunities</a:t>
              </a:r>
            </a:p>
          </p:txBody>
        </p:sp>
        <p:sp>
          <p:nvSpPr>
            <p:cNvPr id="81" name="TextBox 81"/>
            <p:cNvSpPr txBox="1"/>
            <p:nvPr/>
          </p:nvSpPr>
          <p:spPr>
            <a:xfrm>
              <a:off x="866662" y="174959"/>
              <a:ext cx="1005252" cy="515697"/>
            </a:xfrm>
            <a:prstGeom prst="rect">
              <a:avLst/>
            </a:prstGeom>
          </p:spPr>
          <p:txBody>
            <a:bodyPr lIns="0" tIns="0" rIns="0" bIns="0" rtlCol="0" anchor="t">
              <a:spAutoFit/>
            </a:bodyPr>
            <a:lstStyle/>
            <a:p>
              <a:pPr algn="l">
                <a:lnSpc>
                  <a:spcPts val="3154"/>
                </a:lnSpc>
              </a:pPr>
              <a:r>
                <a:rPr lang="en-US" sz="2629" b="1" spc="-26" dirty="0">
                  <a:solidFill>
                    <a:srgbClr val="FFFFFF"/>
                  </a:solidFill>
                  <a:latin typeface="Times New Roman" panose="02020603050405020304" pitchFamily="18" charset="0"/>
                  <a:ea typeface="Arial Bold"/>
                  <a:cs typeface="Times New Roman" panose="02020603050405020304" pitchFamily="18" charset="0"/>
                  <a:sym typeface="Arial Bold"/>
                </a:rPr>
                <a:t>25%</a:t>
              </a:r>
            </a:p>
          </p:txBody>
        </p:sp>
      </p:grpSp>
      <p:grpSp>
        <p:nvGrpSpPr>
          <p:cNvPr id="82" name="Group 82"/>
          <p:cNvGrpSpPr/>
          <p:nvPr/>
        </p:nvGrpSpPr>
        <p:grpSpPr>
          <a:xfrm>
            <a:off x="13953063" y="8427405"/>
            <a:ext cx="1920568" cy="1262661"/>
            <a:chOff x="0" y="0"/>
            <a:chExt cx="2560758" cy="1683548"/>
          </a:xfrm>
        </p:grpSpPr>
        <p:grpSp>
          <p:nvGrpSpPr>
            <p:cNvPr id="83" name="Group 83"/>
            <p:cNvGrpSpPr/>
            <p:nvPr/>
          </p:nvGrpSpPr>
          <p:grpSpPr>
            <a:xfrm>
              <a:off x="0" y="0"/>
              <a:ext cx="2560758" cy="1683548"/>
              <a:chOff x="0" y="0"/>
              <a:chExt cx="1574742" cy="1035301"/>
            </a:xfrm>
          </p:grpSpPr>
          <p:sp>
            <p:nvSpPr>
              <p:cNvPr id="84" name="Freeform 84"/>
              <p:cNvSpPr/>
              <p:nvPr/>
            </p:nvSpPr>
            <p:spPr>
              <a:xfrm>
                <a:off x="2631" y="0"/>
                <a:ext cx="1569481" cy="1035301"/>
              </a:xfrm>
              <a:custGeom>
                <a:avLst/>
                <a:gdLst/>
                <a:ahLst/>
                <a:cxnLst/>
                <a:rect l="l" t="t" r="r" b="b"/>
                <a:pathLst>
                  <a:path w="1569481" h="1035301">
                    <a:moveTo>
                      <a:pt x="1564747" y="536412"/>
                    </a:moveTo>
                    <a:lnTo>
                      <a:pt x="1376276" y="1016539"/>
                    </a:lnTo>
                    <a:cubicBezTo>
                      <a:pt x="1371833" y="1027857"/>
                      <a:pt x="1360915" y="1035301"/>
                      <a:pt x="1348756" y="1035301"/>
                    </a:cubicBezTo>
                    <a:lnTo>
                      <a:pt x="220724" y="1035301"/>
                    </a:lnTo>
                    <a:cubicBezTo>
                      <a:pt x="208566" y="1035301"/>
                      <a:pt x="197647" y="1027857"/>
                      <a:pt x="193204" y="1016539"/>
                    </a:cubicBezTo>
                    <a:lnTo>
                      <a:pt x="4734" y="536412"/>
                    </a:lnTo>
                    <a:cubicBezTo>
                      <a:pt x="0" y="524352"/>
                      <a:pt x="0" y="510949"/>
                      <a:pt x="4734" y="498889"/>
                    </a:cubicBezTo>
                    <a:lnTo>
                      <a:pt x="193204" y="18762"/>
                    </a:lnTo>
                    <a:cubicBezTo>
                      <a:pt x="197647" y="7444"/>
                      <a:pt x="208566" y="0"/>
                      <a:pt x="220724" y="0"/>
                    </a:cubicBezTo>
                    <a:lnTo>
                      <a:pt x="1348756" y="0"/>
                    </a:lnTo>
                    <a:cubicBezTo>
                      <a:pt x="1360915" y="0"/>
                      <a:pt x="1371833" y="7444"/>
                      <a:pt x="1376276" y="18762"/>
                    </a:cubicBezTo>
                    <a:lnTo>
                      <a:pt x="1564747" y="498889"/>
                    </a:lnTo>
                    <a:cubicBezTo>
                      <a:pt x="1569481" y="510949"/>
                      <a:pt x="1569481" y="524352"/>
                      <a:pt x="1564747" y="536412"/>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5" name="TextBox 85"/>
              <p:cNvSpPr txBox="1"/>
              <p:nvPr/>
            </p:nvSpPr>
            <p:spPr>
              <a:xfrm>
                <a:off x="114300" y="-76200"/>
                <a:ext cx="1346142" cy="1111501"/>
              </a:xfrm>
              <a:prstGeom prst="rect">
                <a:avLst/>
              </a:prstGeom>
            </p:spPr>
            <p:txBody>
              <a:bodyPr lIns="50800" tIns="50800" rIns="50800" bIns="50800" rtlCol="0" anchor="ctr"/>
              <a:lstStyle/>
              <a:p>
                <a:pPr algn="ctr">
                  <a:lnSpc>
                    <a:spcPts val="2659"/>
                  </a:lnSpc>
                  <a:spcBef>
                    <a:spcPct val="0"/>
                  </a:spcBef>
                </a:pPr>
                <a:endParaRPr/>
              </a:p>
            </p:txBody>
          </p:sp>
        </p:grpSp>
        <p:sp>
          <p:nvSpPr>
            <p:cNvPr id="86" name="TextBox 86"/>
            <p:cNvSpPr txBox="1"/>
            <p:nvPr/>
          </p:nvSpPr>
          <p:spPr>
            <a:xfrm>
              <a:off x="322224" y="873334"/>
              <a:ext cx="1975738" cy="629832"/>
            </a:xfrm>
            <a:prstGeom prst="rect">
              <a:avLst/>
            </a:prstGeom>
          </p:spPr>
          <p:txBody>
            <a:bodyPr lIns="0" tIns="0" rIns="0" bIns="0" rtlCol="0" anchor="t">
              <a:spAutoFit/>
            </a:bodyPr>
            <a:lstStyle/>
            <a:p>
              <a:pPr algn="ctr">
                <a:lnSpc>
                  <a:spcPts val="1867"/>
                </a:lnSpc>
              </a:pPr>
              <a:r>
                <a:rPr lang="en-US" sz="1556" b="1" spc="-15" dirty="0">
                  <a:solidFill>
                    <a:srgbClr val="FFFFFF"/>
                  </a:solidFill>
                  <a:latin typeface="Times New Roman" panose="02020603050405020304" pitchFamily="18" charset="0"/>
                  <a:ea typeface="Arial Bold"/>
                  <a:cs typeface="Times New Roman" panose="02020603050405020304" pitchFamily="18" charset="0"/>
                  <a:sym typeface="Arial Bold"/>
                </a:rPr>
                <a:t>sub-contracting opportunities​</a:t>
              </a:r>
            </a:p>
          </p:txBody>
        </p:sp>
        <p:sp>
          <p:nvSpPr>
            <p:cNvPr id="87" name="TextBox 87"/>
            <p:cNvSpPr txBox="1"/>
            <p:nvPr/>
          </p:nvSpPr>
          <p:spPr>
            <a:xfrm>
              <a:off x="921114" y="230807"/>
              <a:ext cx="952266" cy="515697"/>
            </a:xfrm>
            <a:prstGeom prst="rect">
              <a:avLst/>
            </a:prstGeom>
          </p:spPr>
          <p:txBody>
            <a:bodyPr lIns="0" tIns="0" rIns="0" bIns="0" rtlCol="0" anchor="t">
              <a:spAutoFit/>
            </a:bodyPr>
            <a:lstStyle/>
            <a:p>
              <a:pPr algn="l">
                <a:lnSpc>
                  <a:spcPts val="3154"/>
                </a:lnSpc>
              </a:pPr>
              <a:r>
                <a:rPr lang="en-US" sz="2629" b="1" spc="-26" dirty="0">
                  <a:solidFill>
                    <a:srgbClr val="FFFFFF"/>
                  </a:solidFill>
                  <a:latin typeface="Times New Roman" panose="02020603050405020304" pitchFamily="18" charset="0"/>
                  <a:ea typeface="Arial Bold"/>
                  <a:cs typeface="Times New Roman" panose="02020603050405020304" pitchFamily="18" charset="0"/>
                  <a:sym typeface="Arial Bold"/>
                </a:rPr>
                <a:t>15%</a:t>
              </a:r>
            </a:p>
          </p:txBody>
        </p:sp>
      </p:grpSp>
      <p:sp>
        <p:nvSpPr>
          <p:cNvPr id="88" name="AutoShape 88"/>
          <p:cNvSpPr/>
          <p:nvPr/>
        </p:nvSpPr>
        <p:spPr>
          <a:xfrm flipV="1">
            <a:off x="10930468" y="8032534"/>
            <a:ext cx="1953019" cy="407841"/>
          </a:xfrm>
          <a:prstGeom prst="line">
            <a:avLst/>
          </a:prstGeom>
          <a:ln w="47625" cap="flat">
            <a:solidFill>
              <a:srgbClr val="55728C"/>
            </a:solidFill>
            <a:prstDash val="solid"/>
            <a:headEnd type="none" w="sm" len="sm"/>
            <a:tailEnd type="none" w="sm" len="sm"/>
          </a:ln>
        </p:spPr>
        <p:txBody>
          <a:bodyPr/>
          <a:lstStyle/>
          <a:p>
            <a:endParaRPr lang="en-US"/>
          </a:p>
        </p:txBody>
      </p:sp>
      <p:sp>
        <p:nvSpPr>
          <p:cNvPr id="89" name="AutoShape 89"/>
          <p:cNvSpPr/>
          <p:nvPr/>
        </p:nvSpPr>
        <p:spPr>
          <a:xfrm flipH="1" flipV="1">
            <a:off x="12883488" y="8032534"/>
            <a:ext cx="46334" cy="394871"/>
          </a:xfrm>
          <a:prstGeom prst="line">
            <a:avLst/>
          </a:prstGeom>
          <a:ln w="47625" cap="flat">
            <a:solidFill>
              <a:srgbClr val="55728C"/>
            </a:solidFill>
            <a:prstDash val="solid"/>
            <a:headEnd type="none" w="sm" len="sm"/>
            <a:tailEnd type="none" w="sm" len="sm"/>
          </a:ln>
        </p:spPr>
        <p:txBody>
          <a:bodyPr/>
          <a:lstStyle/>
          <a:p>
            <a:endParaRPr lang="en-US"/>
          </a:p>
        </p:txBody>
      </p:sp>
      <p:sp>
        <p:nvSpPr>
          <p:cNvPr id="90" name="AutoShape 90"/>
          <p:cNvSpPr/>
          <p:nvPr/>
        </p:nvSpPr>
        <p:spPr>
          <a:xfrm flipH="1" flipV="1">
            <a:off x="12883488" y="8032534"/>
            <a:ext cx="2029859" cy="394871"/>
          </a:xfrm>
          <a:prstGeom prst="line">
            <a:avLst/>
          </a:prstGeom>
          <a:ln w="47625" cap="flat">
            <a:solidFill>
              <a:srgbClr val="55728C"/>
            </a:solidFill>
            <a:prstDash val="solid"/>
            <a:headEnd type="none" w="sm" len="sm"/>
            <a:tailEnd type="none" w="sm" len="sm"/>
          </a:ln>
        </p:spPr>
        <p:txBody>
          <a:bodyPr/>
          <a:lstStyle/>
          <a:p>
            <a:endParaRPr lang="en-US"/>
          </a:p>
        </p:txBody>
      </p:sp>
      <p:sp>
        <p:nvSpPr>
          <p:cNvPr id="3" name="TextBox 3"/>
          <p:cNvSpPr txBox="1"/>
          <p:nvPr/>
        </p:nvSpPr>
        <p:spPr>
          <a:xfrm>
            <a:off x="8513806" y="1367160"/>
            <a:ext cx="3485591" cy="1316451"/>
          </a:xfrm>
          <a:prstGeom prst="rect">
            <a:avLst/>
          </a:prstGeom>
        </p:spPr>
        <p:txBody>
          <a:bodyPr wrap="square" lIns="0" tIns="0" rIns="0" bIns="0" rtlCol="0" anchor="t">
            <a:spAutoFit/>
          </a:bodyPr>
          <a:lstStyle/>
          <a:p>
            <a:pPr algn="l">
              <a:lnSpc>
                <a:spcPts val="11950"/>
              </a:lnSpc>
              <a:spcBef>
                <a:spcPct val="0"/>
              </a:spcBef>
            </a:pPr>
            <a:r>
              <a:rPr lang="en-US" sz="5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FOR 2025</a:t>
            </a:r>
          </a:p>
        </p:txBody>
      </p:sp>
    </p:spTree>
    <p:extLst>
      <p:ext uri="{BB962C8B-B14F-4D97-AF65-F5344CB8AC3E}">
        <p14:creationId xmlns:p14="http://schemas.microsoft.com/office/powerpoint/2010/main" val="2310864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p>
        </p:txBody>
      </p:sp>
      <p:grpSp>
        <p:nvGrpSpPr>
          <p:cNvPr id="3" name="Group 3"/>
          <p:cNvGrpSpPr/>
          <p:nvPr/>
        </p:nvGrpSpPr>
        <p:grpSpPr>
          <a:xfrm>
            <a:off x="2921246" y="8454346"/>
            <a:ext cx="12158866" cy="917567"/>
            <a:chOff x="0" y="0"/>
            <a:chExt cx="884652" cy="66760"/>
          </a:xfrm>
        </p:grpSpPr>
        <p:sp>
          <p:nvSpPr>
            <p:cNvPr id="4" name="Freeform 4"/>
            <p:cNvSpPr/>
            <p:nvPr/>
          </p:nvSpPr>
          <p:spPr>
            <a:xfrm>
              <a:off x="0" y="0"/>
              <a:ext cx="884652" cy="66760"/>
            </a:xfrm>
            <a:custGeom>
              <a:avLst/>
              <a:gdLst/>
              <a:ahLst/>
              <a:cxnLst/>
              <a:rect l="l" t="t" r="r" b="b"/>
              <a:pathLst>
                <a:path w="884652" h="66760">
                  <a:moveTo>
                    <a:pt x="17828" y="0"/>
                  </a:moveTo>
                  <a:lnTo>
                    <a:pt x="866824" y="0"/>
                  </a:lnTo>
                  <a:cubicBezTo>
                    <a:pt x="871552" y="0"/>
                    <a:pt x="876087" y="1878"/>
                    <a:pt x="879431" y="5222"/>
                  </a:cubicBezTo>
                  <a:cubicBezTo>
                    <a:pt x="882774" y="8565"/>
                    <a:pt x="884652" y="13100"/>
                    <a:pt x="884652" y="17828"/>
                  </a:cubicBezTo>
                  <a:lnTo>
                    <a:pt x="884652" y="48932"/>
                  </a:lnTo>
                  <a:cubicBezTo>
                    <a:pt x="884652" y="58778"/>
                    <a:pt x="876670" y="66760"/>
                    <a:pt x="866824" y="66760"/>
                  </a:cubicBezTo>
                  <a:lnTo>
                    <a:pt x="17828" y="66760"/>
                  </a:lnTo>
                  <a:cubicBezTo>
                    <a:pt x="13100" y="66760"/>
                    <a:pt x="8565" y="64882"/>
                    <a:pt x="5222" y="61538"/>
                  </a:cubicBezTo>
                  <a:cubicBezTo>
                    <a:pt x="1878" y="58195"/>
                    <a:pt x="0" y="53660"/>
                    <a:pt x="0" y="48932"/>
                  </a:cubicBezTo>
                  <a:lnTo>
                    <a:pt x="0" y="17828"/>
                  </a:lnTo>
                  <a:cubicBezTo>
                    <a:pt x="0" y="13100"/>
                    <a:pt x="1878" y="8565"/>
                    <a:pt x="5222" y="5222"/>
                  </a:cubicBezTo>
                  <a:cubicBezTo>
                    <a:pt x="8565" y="1878"/>
                    <a:pt x="13100" y="0"/>
                    <a:pt x="17828"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 name="TextBox 5"/>
            <p:cNvSpPr txBox="1"/>
            <p:nvPr/>
          </p:nvSpPr>
          <p:spPr>
            <a:xfrm>
              <a:off x="0" y="-38100"/>
              <a:ext cx="884652" cy="10486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92951" y="6898745"/>
            <a:ext cx="2595683" cy="736379"/>
            <a:chOff x="0" y="0"/>
            <a:chExt cx="2898754" cy="822358"/>
          </a:xfrm>
        </p:grpSpPr>
        <p:sp>
          <p:nvSpPr>
            <p:cNvPr id="7" name="Freeform 7"/>
            <p:cNvSpPr/>
            <p:nvPr/>
          </p:nvSpPr>
          <p:spPr>
            <a:xfrm>
              <a:off x="2443" y="0"/>
              <a:ext cx="2893868" cy="822358"/>
            </a:xfrm>
            <a:custGeom>
              <a:avLst/>
              <a:gdLst/>
              <a:ahLst/>
              <a:cxnLst/>
              <a:rect l="l" t="t" r="r" b="b"/>
              <a:pathLst>
                <a:path w="2893868" h="822358">
                  <a:moveTo>
                    <a:pt x="2889704" y="424549"/>
                  </a:moveTo>
                  <a:lnTo>
                    <a:pt x="2699718" y="808989"/>
                  </a:lnTo>
                  <a:cubicBezTo>
                    <a:pt x="2695672" y="817176"/>
                    <a:pt x="2687330" y="822358"/>
                    <a:pt x="2678198" y="822358"/>
                  </a:cubicBezTo>
                  <a:lnTo>
                    <a:pt x="215670" y="822358"/>
                  </a:lnTo>
                  <a:cubicBezTo>
                    <a:pt x="206537" y="822358"/>
                    <a:pt x="198196" y="817176"/>
                    <a:pt x="194150" y="808989"/>
                  </a:cubicBezTo>
                  <a:lnTo>
                    <a:pt x="4164" y="424549"/>
                  </a:lnTo>
                  <a:cubicBezTo>
                    <a:pt x="0" y="416122"/>
                    <a:pt x="0" y="406236"/>
                    <a:pt x="4164" y="397810"/>
                  </a:cubicBezTo>
                  <a:lnTo>
                    <a:pt x="194150" y="13370"/>
                  </a:lnTo>
                  <a:cubicBezTo>
                    <a:pt x="198196" y="5182"/>
                    <a:pt x="206537" y="0"/>
                    <a:pt x="215670" y="0"/>
                  </a:cubicBezTo>
                  <a:lnTo>
                    <a:pt x="2678198" y="0"/>
                  </a:lnTo>
                  <a:cubicBezTo>
                    <a:pt x="2687330" y="0"/>
                    <a:pt x="2695672" y="5182"/>
                    <a:pt x="2699718" y="13370"/>
                  </a:cubicBezTo>
                  <a:lnTo>
                    <a:pt x="2889704" y="397810"/>
                  </a:lnTo>
                  <a:cubicBezTo>
                    <a:pt x="2893868" y="406236"/>
                    <a:pt x="2893868" y="416122"/>
                    <a:pt x="2889704" y="424549"/>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8" name="TextBox 8"/>
            <p:cNvSpPr txBox="1"/>
            <p:nvPr/>
          </p:nvSpPr>
          <p:spPr>
            <a:xfrm>
              <a:off x="114300" y="-38100"/>
              <a:ext cx="2670154" cy="8604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4377133" y="6898745"/>
            <a:ext cx="2595683" cy="736379"/>
            <a:chOff x="0" y="0"/>
            <a:chExt cx="2898754" cy="822358"/>
          </a:xfrm>
        </p:grpSpPr>
        <p:sp>
          <p:nvSpPr>
            <p:cNvPr id="10" name="Freeform 10"/>
            <p:cNvSpPr/>
            <p:nvPr/>
          </p:nvSpPr>
          <p:spPr>
            <a:xfrm>
              <a:off x="2443" y="0"/>
              <a:ext cx="2893868" cy="822358"/>
            </a:xfrm>
            <a:custGeom>
              <a:avLst/>
              <a:gdLst/>
              <a:ahLst/>
              <a:cxnLst/>
              <a:rect l="l" t="t" r="r" b="b"/>
              <a:pathLst>
                <a:path w="2893868" h="822358">
                  <a:moveTo>
                    <a:pt x="2889704" y="424549"/>
                  </a:moveTo>
                  <a:lnTo>
                    <a:pt x="2699718" y="808989"/>
                  </a:lnTo>
                  <a:cubicBezTo>
                    <a:pt x="2695672" y="817176"/>
                    <a:pt x="2687330" y="822358"/>
                    <a:pt x="2678198" y="822358"/>
                  </a:cubicBezTo>
                  <a:lnTo>
                    <a:pt x="215670" y="822358"/>
                  </a:lnTo>
                  <a:cubicBezTo>
                    <a:pt x="206537" y="822358"/>
                    <a:pt x="198196" y="817176"/>
                    <a:pt x="194150" y="808989"/>
                  </a:cubicBezTo>
                  <a:lnTo>
                    <a:pt x="4164" y="424549"/>
                  </a:lnTo>
                  <a:cubicBezTo>
                    <a:pt x="0" y="416122"/>
                    <a:pt x="0" y="406236"/>
                    <a:pt x="4164" y="397810"/>
                  </a:cubicBezTo>
                  <a:lnTo>
                    <a:pt x="194150" y="13370"/>
                  </a:lnTo>
                  <a:cubicBezTo>
                    <a:pt x="198196" y="5182"/>
                    <a:pt x="206537" y="0"/>
                    <a:pt x="215670" y="0"/>
                  </a:cubicBezTo>
                  <a:lnTo>
                    <a:pt x="2678198" y="0"/>
                  </a:lnTo>
                  <a:cubicBezTo>
                    <a:pt x="2687330" y="0"/>
                    <a:pt x="2695672" y="5182"/>
                    <a:pt x="2699718" y="13370"/>
                  </a:cubicBezTo>
                  <a:lnTo>
                    <a:pt x="2889704" y="397810"/>
                  </a:lnTo>
                  <a:cubicBezTo>
                    <a:pt x="2893868" y="406236"/>
                    <a:pt x="2893868" y="416122"/>
                    <a:pt x="2889704" y="42454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114300" y="-38100"/>
              <a:ext cx="2670154" cy="86045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7758569" y="6898745"/>
            <a:ext cx="2596007" cy="736379"/>
            <a:chOff x="0" y="0"/>
            <a:chExt cx="2899116" cy="822358"/>
          </a:xfrm>
        </p:grpSpPr>
        <p:sp>
          <p:nvSpPr>
            <p:cNvPr id="13" name="Freeform 13"/>
            <p:cNvSpPr/>
            <p:nvPr/>
          </p:nvSpPr>
          <p:spPr>
            <a:xfrm>
              <a:off x="2442" y="0"/>
              <a:ext cx="2894231" cy="822358"/>
            </a:xfrm>
            <a:custGeom>
              <a:avLst/>
              <a:gdLst/>
              <a:ahLst/>
              <a:cxnLst/>
              <a:rect l="l" t="t" r="r" b="b"/>
              <a:pathLst>
                <a:path w="2894231" h="822358">
                  <a:moveTo>
                    <a:pt x="2890067" y="424547"/>
                  </a:moveTo>
                  <a:lnTo>
                    <a:pt x="2700080" y="808990"/>
                  </a:lnTo>
                  <a:cubicBezTo>
                    <a:pt x="2696034" y="817177"/>
                    <a:pt x="2687694" y="822358"/>
                    <a:pt x="2678562" y="822358"/>
                  </a:cubicBezTo>
                  <a:lnTo>
                    <a:pt x="215669" y="822358"/>
                  </a:lnTo>
                  <a:cubicBezTo>
                    <a:pt x="206538" y="822358"/>
                    <a:pt x="198197" y="817177"/>
                    <a:pt x="194152" y="808990"/>
                  </a:cubicBezTo>
                  <a:lnTo>
                    <a:pt x="4164" y="424547"/>
                  </a:lnTo>
                  <a:cubicBezTo>
                    <a:pt x="0" y="416122"/>
                    <a:pt x="0" y="406237"/>
                    <a:pt x="4164" y="397811"/>
                  </a:cubicBezTo>
                  <a:lnTo>
                    <a:pt x="194152" y="13368"/>
                  </a:lnTo>
                  <a:cubicBezTo>
                    <a:pt x="198197" y="5182"/>
                    <a:pt x="206538" y="0"/>
                    <a:pt x="215669" y="0"/>
                  </a:cubicBezTo>
                  <a:lnTo>
                    <a:pt x="2678562" y="0"/>
                  </a:lnTo>
                  <a:cubicBezTo>
                    <a:pt x="2687694" y="0"/>
                    <a:pt x="2696034" y="5182"/>
                    <a:pt x="2700080" y="13368"/>
                  </a:cubicBezTo>
                  <a:lnTo>
                    <a:pt x="2890067" y="397811"/>
                  </a:lnTo>
                  <a:cubicBezTo>
                    <a:pt x="2894231" y="406237"/>
                    <a:pt x="2894231" y="416122"/>
                    <a:pt x="2890067" y="42454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4" name="TextBox 14"/>
            <p:cNvSpPr txBox="1"/>
            <p:nvPr/>
          </p:nvSpPr>
          <p:spPr>
            <a:xfrm>
              <a:off x="114300" y="-38100"/>
              <a:ext cx="2670516" cy="860458"/>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1140329" y="6898745"/>
            <a:ext cx="2595683" cy="736379"/>
            <a:chOff x="0" y="0"/>
            <a:chExt cx="2898754" cy="822358"/>
          </a:xfrm>
        </p:grpSpPr>
        <p:sp>
          <p:nvSpPr>
            <p:cNvPr id="16" name="Freeform 16"/>
            <p:cNvSpPr/>
            <p:nvPr/>
          </p:nvSpPr>
          <p:spPr>
            <a:xfrm>
              <a:off x="2443" y="0"/>
              <a:ext cx="2893868" cy="822358"/>
            </a:xfrm>
            <a:custGeom>
              <a:avLst/>
              <a:gdLst/>
              <a:ahLst/>
              <a:cxnLst/>
              <a:rect l="l" t="t" r="r" b="b"/>
              <a:pathLst>
                <a:path w="2893868" h="822358">
                  <a:moveTo>
                    <a:pt x="2889704" y="424549"/>
                  </a:moveTo>
                  <a:lnTo>
                    <a:pt x="2699718" y="808989"/>
                  </a:lnTo>
                  <a:cubicBezTo>
                    <a:pt x="2695672" y="817176"/>
                    <a:pt x="2687330" y="822358"/>
                    <a:pt x="2678198" y="822358"/>
                  </a:cubicBezTo>
                  <a:lnTo>
                    <a:pt x="215670" y="822358"/>
                  </a:lnTo>
                  <a:cubicBezTo>
                    <a:pt x="206537" y="822358"/>
                    <a:pt x="198196" y="817176"/>
                    <a:pt x="194150" y="808989"/>
                  </a:cubicBezTo>
                  <a:lnTo>
                    <a:pt x="4164" y="424549"/>
                  </a:lnTo>
                  <a:cubicBezTo>
                    <a:pt x="0" y="416122"/>
                    <a:pt x="0" y="406236"/>
                    <a:pt x="4164" y="397810"/>
                  </a:cubicBezTo>
                  <a:lnTo>
                    <a:pt x="194150" y="13370"/>
                  </a:lnTo>
                  <a:cubicBezTo>
                    <a:pt x="198196" y="5182"/>
                    <a:pt x="206537" y="0"/>
                    <a:pt x="215670" y="0"/>
                  </a:cubicBezTo>
                  <a:lnTo>
                    <a:pt x="2678198" y="0"/>
                  </a:lnTo>
                  <a:cubicBezTo>
                    <a:pt x="2687330" y="0"/>
                    <a:pt x="2695672" y="5182"/>
                    <a:pt x="2699718" y="13370"/>
                  </a:cubicBezTo>
                  <a:lnTo>
                    <a:pt x="2889704" y="397810"/>
                  </a:lnTo>
                  <a:cubicBezTo>
                    <a:pt x="2893868" y="406236"/>
                    <a:pt x="2893868" y="416122"/>
                    <a:pt x="2889704" y="42454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7" name="TextBox 17"/>
            <p:cNvSpPr txBox="1"/>
            <p:nvPr/>
          </p:nvSpPr>
          <p:spPr>
            <a:xfrm>
              <a:off x="114300" y="-38100"/>
              <a:ext cx="2670154" cy="860458"/>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955685" y="4416323"/>
            <a:ext cx="2670215" cy="2294716"/>
            <a:chOff x="0" y="0"/>
            <a:chExt cx="812800" cy="698500"/>
          </a:xfrm>
        </p:grpSpPr>
        <p:sp>
          <p:nvSpPr>
            <p:cNvPr id="19" name="Freeform 19"/>
            <p:cNvSpPr/>
            <p:nvPr/>
          </p:nvSpPr>
          <p:spPr>
            <a:xfrm>
              <a:off x="8908" y="0"/>
              <a:ext cx="794984" cy="698500"/>
            </a:xfrm>
            <a:custGeom>
              <a:avLst/>
              <a:gdLst/>
              <a:ahLst/>
              <a:cxnLst/>
              <a:rect l="l" t="t" r="r" b="b"/>
              <a:pathLst>
                <a:path w="794984" h="698500">
                  <a:moveTo>
                    <a:pt x="780563" y="389347"/>
                  </a:moveTo>
                  <a:lnTo>
                    <a:pt x="624021" y="658403"/>
                  </a:lnTo>
                  <a:cubicBezTo>
                    <a:pt x="609578" y="683228"/>
                    <a:pt x="583023" y="698500"/>
                    <a:pt x="554302" y="698500"/>
                  </a:cubicBezTo>
                  <a:lnTo>
                    <a:pt x="240682" y="698500"/>
                  </a:lnTo>
                  <a:cubicBezTo>
                    <a:pt x="211961" y="698500"/>
                    <a:pt x="185406" y="683228"/>
                    <a:pt x="170963" y="658403"/>
                  </a:cubicBezTo>
                  <a:lnTo>
                    <a:pt x="14421" y="389347"/>
                  </a:lnTo>
                  <a:cubicBezTo>
                    <a:pt x="0" y="364561"/>
                    <a:pt x="0" y="333939"/>
                    <a:pt x="14421" y="309153"/>
                  </a:cubicBezTo>
                  <a:lnTo>
                    <a:pt x="170963" y="40097"/>
                  </a:lnTo>
                  <a:cubicBezTo>
                    <a:pt x="185406" y="15272"/>
                    <a:pt x="211961" y="0"/>
                    <a:pt x="240682" y="0"/>
                  </a:cubicBezTo>
                  <a:lnTo>
                    <a:pt x="554302" y="0"/>
                  </a:lnTo>
                  <a:cubicBezTo>
                    <a:pt x="583023" y="0"/>
                    <a:pt x="609578" y="15272"/>
                    <a:pt x="624021" y="40097"/>
                  </a:cubicBezTo>
                  <a:lnTo>
                    <a:pt x="780563" y="309153"/>
                  </a:lnTo>
                  <a:cubicBezTo>
                    <a:pt x="794984" y="333939"/>
                    <a:pt x="794984" y="364561"/>
                    <a:pt x="780563" y="38934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4339867" y="4416323"/>
            <a:ext cx="2670215" cy="2294716"/>
            <a:chOff x="0" y="0"/>
            <a:chExt cx="812800" cy="698500"/>
          </a:xfrm>
        </p:grpSpPr>
        <p:sp>
          <p:nvSpPr>
            <p:cNvPr id="22" name="Freeform 22"/>
            <p:cNvSpPr/>
            <p:nvPr/>
          </p:nvSpPr>
          <p:spPr>
            <a:xfrm>
              <a:off x="8908" y="0"/>
              <a:ext cx="794984" cy="698500"/>
            </a:xfrm>
            <a:custGeom>
              <a:avLst/>
              <a:gdLst/>
              <a:ahLst/>
              <a:cxnLst/>
              <a:rect l="l" t="t" r="r" b="b"/>
              <a:pathLst>
                <a:path w="794984" h="698500">
                  <a:moveTo>
                    <a:pt x="780563" y="389347"/>
                  </a:moveTo>
                  <a:lnTo>
                    <a:pt x="624021" y="658403"/>
                  </a:lnTo>
                  <a:cubicBezTo>
                    <a:pt x="609578" y="683228"/>
                    <a:pt x="583023" y="698500"/>
                    <a:pt x="554302" y="698500"/>
                  </a:cubicBezTo>
                  <a:lnTo>
                    <a:pt x="240682" y="698500"/>
                  </a:lnTo>
                  <a:cubicBezTo>
                    <a:pt x="211961" y="698500"/>
                    <a:pt x="185406" y="683228"/>
                    <a:pt x="170963" y="658403"/>
                  </a:cubicBezTo>
                  <a:lnTo>
                    <a:pt x="14421" y="389347"/>
                  </a:lnTo>
                  <a:cubicBezTo>
                    <a:pt x="0" y="364561"/>
                    <a:pt x="0" y="333939"/>
                    <a:pt x="14421" y="309153"/>
                  </a:cubicBezTo>
                  <a:lnTo>
                    <a:pt x="170963" y="40097"/>
                  </a:lnTo>
                  <a:cubicBezTo>
                    <a:pt x="185406" y="15272"/>
                    <a:pt x="211961" y="0"/>
                    <a:pt x="240682" y="0"/>
                  </a:cubicBezTo>
                  <a:lnTo>
                    <a:pt x="554302" y="0"/>
                  </a:lnTo>
                  <a:cubicBezTo>
                    <a:pt x="583023" y="0"/>
                    <a:pt x="609578" y="15272"/>
                    <a:pt x="624021" y="40097"/>
                  </a:cubicBezTo>
                  <a:lnTo>
                    <a:pt x="780563" y="309153"/>
                  </a:lnTo>
                  <a:cubicBezTo>
                    <a:pt x="794984" y="333939"/>
                    <a:pt x="794984" y="364561"/>
                    <a:pt x="780563" y="38934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176786" y="4606333"/>
            <a:ext cx="2228012" cy="1914698"/>
            <a:chOff x="0" y="0"/>
            <a:chExt cx="812800" cy="698500"/>
          </a:xfrm>
        </p:grpSpPr>
        <p:sp>
          <p:nvSpPr>
            <p:cNvPr id="25" name="Freeform 25"/>
            <p:cNvSpPr/>
            <p:nvPr/>
          </p:nvSpPr>
          <p:spPr>
            <a:xfrm>
              <a:off x="10676" y="0"/>
              <a:ext cx="791448" cy="698500"/>
            </a:xfrm>
            <a:custGeom>
              <a:avLst/>
              <a:gdLst/>
              <a:ahLst/>
              <a:cxnLst/>
              <a:rect l="l" t="t" r="r" b="b"/>
              <a:pathLst>
                <a:path w="791448" h="698500">
                  <a:moveTo>
                    <a:pt x="774165" y="397305"/>
                  </a:moveTo>
                  <a:lnTo>
                    <a:pt x="626883" y="650445"/>
                  </a:lnTo>
                  <a:cubicBezTo>
                    <a:pt x="609573" y="680197"/>
                    <a:pt x="577748" y="698500"/>
                    <a:pt x="543327" y="698500"/>
                  </a:cubicBezTo>
                  <a:lnTo>
                    <a:pt x="248121" y="698500"/>
                  </a:lnTo>
                  <a:cubicBezTo>
                    <a:pt x="213700" y="698500"/>
                    <a:pt x="181875" y="680197"/>
                    <a:pt x="164565" y="650445"/>
                  </a:cubicBezTo>
                  <a:lnTo>
                    <a:pt x="17283" y="397305"/>
                  </a:lnTo>
                  <a:cubicBezTo>
                    <a:pt x="0" y="367599"/>
                    <a:pt x="0" y="330901"/>
                    <a:pt x="17283" y="301195"/>
                  </a:cubicBezTo>
                  <a:lnTo>
                    <a:pt x="164565" y="48055"/>
                  </a:lnTo>
                  <a:cubicBezTo>
                    <a:pt x="181875" y="18303"/>
                    <a:pt x="213700" y="0"/>
                    <a:pt x="248121" y="0"/>
                  </a:cubicBezTo>
                  <a:lnTo>
                    <a:pt x="543327" y="0"/>
                  </a:lnTo>
                  <a:cubicBezTo>
                    <a:pt x="577748" y="0"/>
                    <a:pt x="609573" y="18303"/>
                    <a:pt x="626883" y="48055"/>
                  </a:cubicBezTo>
                  <a:lnTo>
                    <a:pt x="774165" y="301195"/>
                  </a:lnTo>
                  <a:cubicBezTo>
                    <a:pt x="791448" y="330901"/>
                    <a:pt x="791448" y="367599"/>
                    <a:pt x="774165" y="39730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4560968" y="4606333"/>
            <a:ext cx="2228012" cy="1914698"/>
            <a:chOff x="0" y="0"/>
            <a:chExt cx="812800" cy="698500"/>
          </a:xfrm>
        </p:grpSpPr>
        <p:sp>
          <p:nvSpPr>
            <p:cNvPr id="28" name="Freeform 28"/>
            <p:cNvSpPr/>
            <p:nvPr/>
          </p:nvSpPr>
          <p:spPr>
            <a:xfrm>
              <a:off x="10676" y="0"/>
              <a:ext cx="791448" cy="698500"/>
            </a:xfrm>
            <a:custGeom>
              <a:avLst/>
              <a:gdLst/>
              <a:ahLst/>
              <a:cxnLst/>
              <a:rect l="l" t="t" r="r" b="b"/>
              <a:pathLst>
                <a:path w="791448" h="698500">
                  <a:moveTo>
                    <a:pt x="774165" y="397305"/>
                  </a:moveTo>
                  <a:lnTo>
                    <a:pt x="626883" y="650445"/>
                  </a:lnTo>
                  <a:cubicBezTo>
                    <a:pt x="609573" y="680197"/>
                    <a:pt x="577748" y="698500"/>
                    <a:pt x="543327" y="698500"/>
                  </a:cubicBezTo>
                  <a:lnTo>
                    <a:pt x="248121" y="698500"/>
                  </a:lnTo>
                  <a:cubicBezTo>
                    <a:pt x="213700" y="698500"/>
                    <a:pt x="181875" y="680197"/>
                    <a:pt x="164565" y="650445"/>
                  </a:cubicBezTo>
                  <a:lnTo>
                    <a:pt x="17283" y="397305"/>
                  </a:lnTo>
                  <a:cubicBezTo>
                    <a:pt x="0" y="367599"/>
                    <a:pt x="0" y="330901"/>
                    <a:pt x="17283" y="301195"/>
                  </a:cubicBezTo>
                  <a:lnTo>
                    <a:pt x="164565" y="48055"/>
                  </a:lnTo>
                  <a:cubicBezTo>
                    <a:pt x="181875" y="18303"/>
                    <a:pt x="213700" y="0"/>
                    <a:pt x="248121" y="0"/>
                  </a:cubicBezTo>
                  <a:lnTo>
                    <a:pt x="543327" y="0"/>
                  </a:lnTo>
                  <a:cubicBezTo>
                    <a:pt x="577748" y="0"/>
                    <a:pt x="609573" y="18303"/>
                    <a:pt x="626883" y="48055"/>
                  </a:cubicBezTo>
                  <a:lnTo>
                    <a:pt x="774165" y="301195"/>
                  </a:lnTo>
                  <a:cubicBezTo>
                    <a:pt x="791448" y="330901"/>
                    <a:pt x="791448" y="367599"/>
                    <a:pt x="774165" y="39730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9" name="TextBox 2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7724049" y="4416323"/>
            <a:ext cx="2670215" cy="2294716"/>
            <a:chOff x="0" y="0"/>
            <a:chExt cx="812800" cy="698500"/>
          </a:xfrm>
        </p:grpSpPr>
        <p:sp>
          <p:nvSpPr>
            <p:cNvPr id="31" name="Freeform 31"/>
            <p:cNvSpPr/>
            <p:nvPr/>
          </p:nvSpPr>
          <p:spPr>
            <a:xfrm>
              <a:off x="8908" y="0"/>
              <a:ext cx="794984" cy="698500"/>
            </a:xfrm>
            <a:custGeom>
              <a:avLst/>
              <a:gdLst/>
              <a:ahLst/>
              <a:cxnLst/>
              <a:rect l="l" t="t" r="r" b="b"/>
              <a:pathLst>
                <a:path w="794984" h="698500">
                  <a:moveTo>
                    <a:pt x="780563" y="389347"/>
                  </a:moveTo>
                  <a:lnTo>
                    <a:pt x="624021" y="658403"/>
                  </a:lnTo>
                  <a:cubicBezTo>
                    <a:pt x="609578" y="683228"/>
                    <a:pt x="583023" y="698500"/>
                    <a:pt x="554302" y="698500"/>
                  </a:cubicBezTo>
                  <a:lnTo>
                    <a:pt x="240682" y="698500"/>
                  </a:lnTo>
                  <a:cubicBezTo>
                    <a:pt x="211961" y="698500"/>
                    <a:pt x="185406" y="683228"/>
                    <a:pt x="170963" y="658403"/>
                  </a:cubicBezTo>
                  <a:lnTo>
                    <a:pt x="14421" y="389347"/>
                  </a:lnTo>
                  <a:cubicBezTo>
                    <a:pt x="0" y="364561"/>
                    <a:pt x="0" y="333939"/>
                    <a:pt x="14421" y="309153"/>
                  </a:cubicBezTo>
                  <a:lnTo>
                    <a:pt x="170963" y="40097"/>
                  </a:lnTo>
                  <a:cubicBezTo>
                    <a:pt x="185406" y="15272"/>
                    <a:pt x="211961" y="0"/>
                    <a:pt x="240682" y="0"/>
                  </a:cubicBezTo>
                  <a:lnTo>
                    <a:pt x="554302" y="0"/>
                  </a:lnTo>
                  <a:cubicBezTo>
                    <a:pt x="583023" y="0"/>
                    <a:pt x="609578" y="15272"/>
                    <a:pt x="624021" y="40097"/>
                  </a:cubicBezTo>
                  <a:lnTo>
                    <a:pt x="780563" y="309153"/>
                  </a:lnTo>
                  <a:cubicBezTo>
                    <a:pt x="794984" y="333939"/>
                    <a:pt x="794984" y="364561"/>
                    <a:pt x="780563" y="38934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32" name="TextBox 3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a:off x="7945150" y="4606333"/>
            <a:ext cx="2228012" cy="1914698"/>
            <a:chOff x="0" y="0"/>
            <a:chExt cx="812800" cy="698500"/>
          </a:xfrm>
        </p:grpSpPr>
        <p:sp>
          <p:nvSpPr>
            <p:cNvPr id="34" name="Freeform 34"/>
            <p:cNvSpPr/>
            <p:nvPr/>
          </p:nvSpPr>
          <p:spPr>
            <a:xfrm>
              <a:off x="10676" y="0"/>
              <a:ext cx="791448" cy="698500"/>
            </a:xfrm>
            <a:custGeom>
              <a:avLst/>
              <a:gdLst/>
              <a:ahLst/>
              <a:cxnLst/>
              <a:rect l="l" t="t" r="r" b="b"/>
              <a:pathLst>
                <a:path w="791448" h="698500">
                  <a:moveTo>
                    <a:pt x="774165" y="397305"/>
                  </a:moveTo>
                  <a:lnTo>
                    <a:pt x="626883" y="650445"/>
                  </a:lnTo>
                  <a:cubicBezTo>
                    <a:pt x="609573" y="680197"/>
                    <a:pt x="577748" y="698500"/>
                    <a:pt x="543327" y="698500"/>
                  </a:cubicBezTo>
                  <a:lnTo>
                    <a:pt x="248121" y="698500"/>
                  </a:lnTo>
                  <a:cubicBezTo>
                    <a:pt x="213700" y="698500"/>
                    <a:pt x="181875" y="680197"/>
                    <a:pt x="164565" y="650445"/>
                  </a:cubicBezTo>
                  <a:lnTo>
                    <a:pt x="17283" y="397305"/>
                  </a:lnTo>
                  <a:cubicBezTo>
                    <a:pt x="0" y="367599"/>
                    <a:pt x="0" y="330901"/>
                    <a:pt x="17283" y="301195"/>
                  </a:cubicBezTo>
                  <a:lnTo>
                    <a:pt x="164565" y="48055"/>
                  </a:lnTo>
                  <a:cubicBezTo>
                    <a:pt x="181875" y="18303"/>
                    <a:pt x="213700" y="0"/>
                    <a:pt x="248121" y="0"/>
                  </a:cubicBezTo>
                  <a:lnTo>
                    <a:pt x="543327" y="0"/>
                  </a:lnTo>
                  <a:cubicBezTo>
                    <a:pt x="577748" y="0"/>
                    <a:pt x="609573" y="18303"/>
                    <a:pt x="626883" y="48055"/>
                  </a:cubicBezTo>
                  <a:lnTo>
                    <a:pt x="774165" y="301195"/>
                  </a:lnTo>
                  <a:cubicBezTo>
                    <a:pt x="791448" y="330901"/>
                    <a:pt x="791448" y="367599"/>
                    <a:pt x="774165" y="39730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5" name="TextBox 3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11095126" y="4416323"/>
            <a:ext cx="2670215" cy="2294716"/>
            <a:chOff x="0" y="0"/>
            <a:chExt cx="812800" cy="698500"/>
          </a:xfrm>
        </p:grpSpPr>
        <p:sp>
          <p:nvSpPr>
            <p:cNvPr id="37" name="Freeform 37"/>
            <p:cNvSpPr/>
            <p:nvPr/>
          </p:nvSpPr>
          <p:spPr>
            <a:xfrm>
              <a:off x="8908" y="0"/>
              <a:ext cx="794984" cy="698500"/>
            </a:xfrm>
            <a:custGeom>
              <a:avLst/>
              <a:gdLst/>
              <a:ahLst/>
              <a:cxnLst/>
              <a:rect l="l" t="t" r="r" b="b"/>
              <a:pathLst>
                <a:path w="794984" h="698500">
                  <a:moveTo>
                    <a:pt x="780563" y="389347"/>
                  </a:moveTo>
                  <a:lnTo>
                    <a:pt x="624021" y="658403"/>
                  </a:lnTo>
                  <a:cubicBezTo>
                    <a:pt x="609578" y="683228"/>
                    <a:pt x="583023" y="698500"/>
                    <a:pt x="554302" y="698500"/>
                  </a:cubicBezTo>
                  <a:lnTo>
                    <a:pt x="240682" y="698500"/>
                  </a:lnTo>
                  <a:cubicBezTo>
                    <a:pt x="211961" y="698500"/>
                    <a:pt x="185406" y="683228"/>
                    <a:pt x="170963" y="658403"/>
                  </a:cubicBezTo>
                  <a:lnTo>
                    <a:pt x="14421" y="389347"/>
                  </a:lnTo>
                  <a:cubicBezTo>
                    <a:pt x="0" y="364561"/>
                    <a:pt x="0" y="333939"/>
                    <a:pt x="14421" y="309153"/>
                  </a:cubicBezTo>
                  <a:lnTo>
                    <a:pt x="170963" y="40097"/>
                  </a:lnTo>
                  <a:cubicBezTo>
                    <a:pt x="185406" y="15272"/>
                    <a:pt x="211961" y="0"/>
                    <a:pt x="240682" y="0"/>
                  </a:cubicBezTo>
                  <a:lnTo>
                    <a:pt x="554302" y="0"/>
                  </a:lnTo>
                  <a:cubicBezTo>
                    <a:pt x="583023" y="0"/>
                    <a:pt x="609578" y="15272"/>
                    <a:pt x="624021" y="40097"/>
                  </a:cubicBezTo>
                  <a:lnTo>
                    <a:pt x="780563" y="309153"/>
                  </a:lnTo>
                  <a:cubicBezTo>
                    <a:pt x="794984" y="333939"/>
                    <a:pt x="794984" y="364561"/>
                    <a:pt x="780563" y="38934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38" name="TextBox 3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39"/>
          <p:cNvGrpSpPr/>
          <p:nvPr/>
        </p:nvGrpSpPr>
        <p:grpSpPr>
          <a:xfrm>
            <a:off x="11329332" y="4606333"/>
            <a:ext cx="2228012" cy="1914698"/>
            <a:chOff x="0" y="0"/>
            <a:chExt cx="812800" cy="698500"/>
          </a:xfrm>
        </p:grpSpPr>
        <p:sp>
          <p:nvSpPr>
            <p:cNvPr id="40" name="Freeform 40"/>
            <p:cNvSpPr/>
            <p:nvPr/>
          </p:nvSpPr>
          <p:spPr>
            <a:xfrm>
              <a:off x="10676" y="0"/>
              <a:ext cx="791448" cy="698500"/>
            </a:xfrm>
            <a:custGeom>
              <a:avLst/>
              <a:gdLst/>
              <a:ahLst/>
              <a:cxnLst/>
              <a:rect l="l" t="t" r="r" b="b"/>
              <a:pathLst>
                <a:path w="791448" h="698500">
                  <a:moveTo>
                    <a:pt x="774165" y="397305"/>
                  </a:moveTo>
                  <a:lnTo>
                    <a:pt x="626883" y="650445"/>
                  </a:lnTo>
                  <a:cubicBezTo>
                    <a:pt x="609573" y="680197"/>
                    <a:pt x="577748" y="698500"/>
                    <a:pt x="543327" y="698500"/>
                  </a:cubicBezTo>
                  <a:lnTo>
                    <a:pt x="248121" y="698500"/>
                  </a:lnTo>
                  <a:cubicBezTo>
                    <a:pt x="213700" y="698500"/>
                    <a:pt x="181875" y="680197"/>
                    <a:pt x="164565" y="650445"/>
                  </a:cubicBezTo>
                  <a:lnTo>
                    <a:pt x="17283" y="397305"/>
                  </a:lnTo>
                  <a:cubicBezTo>
                    <a:pt x="0" y="367599"/>
                    <a:pt x="0" y="330901"/>
                    <a:pt x="17283" y="301195"/>
                  </a:cubicBezTo>
                  <a:lnTo>
                    <a:pt x="164565" y="48055"/>
                  </a:lnTo>
                  <a:cubicBezTo>
                    <a:pt x="181875" y="18303"/>
                    <a:pt x="213700" y="0"/>
                    <a:pt x="248121" y="0"/>
                  </a:cubicBezTo>
                  <a:lnTo>
                    <a:pt x="543327" y="0"/>
                  </a:lnTo>
                  <a:cubicBezTo>
                    <a:pt x="577748" y="0"/>
                    <a:pt x="609573" y="18303"/>
                    <a:pt x="626883" y="48055"/>
                  </a:cubicBezTo>
                  <a:lnTo>
                    <a:pt x="774165" y="301195"/>
                  </a:lnTo>
                  <a:cubicBezTo>
                    <a:pt x="791448" y="330901"/>
                    <a:pt x="791448" y="367599"/>
                    <a:pt x="774165" y="39730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41" name="TextBox 4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2" name="AutoShape 42"/>
          <p:cNvSpPr/>
          <p:nvPr/>
        </p:nvSpPr>
        <p:spPr>
          <a:xfrm flipV="1">
            <a:off x="3577508" y="5563681"/>
            <a:ext cx="803468" cy="1703253"/>
          </a:xfrm>
          <a:prstGeom prst="line">
            <a:avLst/>
          </a:prstGeom>
          <a:ln w="28575" cap="flat">
            <a:gradFill>
              <a:gsLst>
                <a:gs pos="0">
                  <a:srgbClr val="001839">
                    <a:alpha val="100000"/>
                  </a:srgbClr>
                </a:gs>
                <a:gs pos="100000">
                  <a:srgbClr val="068CAE">
                    <a:alpha val="100000"/>
                  </a:srgbClr>
                </a:gs>
              </a:gsLst>
              <a:path path="circle">
                <a:fillToRect r="100000" b="100000"/>
              </a:path>
              <a:tileRect l="-100000" t="-100000"/>
            </a:gradFill>
            <a:prstDash val="solid"/>
            <a:headEnd type="none" w="sm" len="sm"/>
            <a:tailEnd type="none" w="sm" len="sm"/>
          </a:ln>
        </p:spPr>
        <p:txBody>
          <a:bodyPr/>
          <a:lstStyle/>
          <a:p>
            <a:endParaRPr lang="en-US"/>
          </a:p>
        </p:txBody>
      </p:sp>
      <p:sp>
        <p:nvSpPr>
          <p:cNvPr id="43" name="AutoShape 43"/>
          <p:cNvSpPr/>
          <p:nvPr/>
        </p:nvSpPr>
        <p:spPr>
          <a:xfrm flipH="1" flipV="1">
            <a:off x="6968973" y="5563681"/>
            <a:ext cx="796185" cy="0"/>
          </a:xfrm>
          <a:prstGeom prst="line">
            <a:avLst/>
          </a:prstGeom>
          <a:ln w="28575" cap="flat">
            <a:gradFill>
              <a:gsLst>
                <a:gs pos="0">
                  <a:srgbClr val="001839">
                    <a:alpha val="100000"/>
                  </a:srgbClr>
                </a:gs>
                <a:gs pos="100000">
                  <a:srgbClr val="068CAE">
                    <a:alpha val="100000"/>
                  </a:srgbClr>
                </a:gs>
              </a:gsLst>
              <a:path path="circle">
                <a:fillToRect r="100000" b="100000"/>
              </a:path>
              <a:tileRect l="-100000" t="-100000"/>
            </a:gradFill>
            <a:prstDash val="solid"/>
            <a:headEnd type="none" w="sm" len="sm"/>
            <a:tailEnd type="none" w="sm" len="sm"/>
          </a:ln>
        </p:spPr>
        <p:txBody>
          <a:bodyPr/>
          <a:lstStyle/>
          <a:p>
            <a:endParaRPr lang="en-US"/>
          </a:p>
        </p:txBody>
      </p:sp>
      <p:sp>
        <p:nvSpPr>
          <p:cNvPr id="44" name="AutoShape 44"/>
          <p:cNvSpPr/>
          <p:nvPr/>
        </p:nvSpPr>
        <p:spPr>
          <a:xfrm flipV="1">
            <a:off x="10370739" y="5558235"/>
            <a:ext cx="729993" cy="23030"/>
          </a:xfrm>
          <a:prstGeom prst="line">
            <a:avLst/>
          </a:prstGeom>
          <a:ln w="28575" cap="flat">
            <a:gradFill>
              <a:gsLst>
                <a:gs pos="0">
                  <a:srgbClr val="001839">
                    <a:alpha val="100000"/>
                  </a:srgbClr>
                </a:gs>
                <a:gs pos="100000">
                  <a:srgbClr val="068CAE">
                    <a:alpha val="100000"/>
                  </a:srgbClr>
                </a:gs>
              </a:gsLst>
              <a:path path="circle">
                <a:fillToRect r="100000" b="100000"/>
              </a:path>
              <a:tileRect l="-100000" t="-100000"/>
            </a:gradFill>
            <a:prstDash val="solid"/>
            <a:headEnd type="none" w="sm" len="sm"/>
            <a:tailEnd type="none" w="sm" len="sm"/>
          </a:ln>
        </p:spPr>
        <p:txBody>
          <a:bodyPr/>
          <a:lstStyle/>
          <a:p>
            <a:endParaRPr lang="en-US"/>
          </a:p>
        </p:txBody>
      </p:sp>
      <p:grpSp>
        <p:nvGrpSpPr>
          <p:cNvPr id="45" name="Group 45"/>
          <p:cNvGrpSpPr/>
          <p:nvPr/>
        </p:nvGrpSpPr>
        <p:grpSpPr>
          <a:xfrm rot="15007233">
            <a:off x="14256354" y="1438341"/>
            <a:ext cx="4867447" cy="1807319"/>
            <a:chOff x="0" y="0"/>
            <a:chExt cx="1881191" cy="698500"/>
          </a:xfrm>
        </p:grpSpPr>
        <p:sp>
          <p:nvSpPr>
            <p:cNvPr id="46" name="Freeform 46"/>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47" name="TextBox 47"/>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8" name="Group 48"/>
          <p:cNvGrpSpPr/>
          <p:nvPr/>
        </p:nvGrpSpPr>
        <p:grpSpPr>
          <a:xfrm rot="7211999">
            <a:off x="-601052" y="1108561"/>
            <a:ext cx="4551457" cy="1689989"/>
            <a:chOff x="0" y="0"/>
            <a:chExt cx="1881191" cy="698500"/>
          </a:xfrm>
        </p:grpSpPr>
        <p:sp>
          <p:nvSpPr>
            <p:cNvPr id="49" name="Freeform 49"/>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0" name="TextBox 50"/>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1" name="Group 51"/>
          <p:cNvGrpSpPr/>
          <p:nvPr/>
        </p:nvGrpSpPr>
        <p:grpSpPr>
          <a:xfrm rot="15020372">
            <a:off x="14172785" y="1689200"/>
            <a:ext cx="2285137" cy="549876"/>
            <a:chOff x="0" y="0"/>
            <a:chExt cx="2902779" cy="698500"/>
          </a:xfrm>
        </p:grpSpPr>
        <p:sp>
          <p:nvSpPr>
            <p:cNvPr id="52" name="Freeform 52"/>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3" name="TextBox 53"/>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4" name="Group 54"/>
          <p:cNvGrpSpPr/>
          <p:nvPr/>
        </p:nvGrpSpPr>
        <p:grpSpPr>
          <a:xfrm rot="7211999">
            <a:off x="1797573" y="1608870"/>
            <a:ext cx="2136789" cy="514178"/>
            <a:chOff x="0" y="0"/>
            <a:chExt cx="2902779" cy="698500"/>
          </a:xfrm>
        </p:grpSpPr>
        <p:sp>
          <p:nvSpPr>
            <p:cNvPr id="55" name="Freeform 55"/>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6" name="TextBox 56"/>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57" name="Freeform 57"/>
          <p:cNvSpPr/>
          <p:nvPr/>
        </p:nvSpPr>
        <p:spPr>
          <a:xfrm>
            <a:off x="14145949" y="2374997"/>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p>
        </p:txBody>
      </p:sp>
      <p:sp>
        <p:nvSpPr>
          <p:cNvPr id="58" name="Freeform 58"/>
          <p:cNvSpPr/>
          <p:nvPr/>
        </p:nvSpPr>
        <p:spPr>
          <a:xfrm>
            <a:off x="1739497" y="5164682"/>
            <a:ext cx="1102590" cy="798000"/>
          </a:xfrm>
          <a:custGeom>
            <a:avLst/>
            <a:gdLst/>
            <a:ahLst/>
            <a:cxnLst/>
            <a:rect l="l" t="t" r="r" b="b"/>
            <a:pathLst>
              <a:path w="1102590" h="798000">
                <a:moveTo>
                  <a:pt x="0" y="0"/>
                </a:moveTo>
                <a:lnTo>
                  <a:pt x="1102590" y="0"/>
                </a:lnTo>
                <a:lnTo>
                  <a:pt x="1102590" y="797999"/>
                </a:lnTo>
                <a:lnTo>
                  <a:pt x="0" y="797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9" name="Freeform 59"/>
          <p:cNvSpPr/>
          <p:nvPr/>
        </p:nvSpPr>
        <p:spPr>
          <a:xfrm>
            <a:off x="8564454" y="5065614"/>
            <a:ext cx="996135" cy="996135"/>
          </a:xfrm>
          <a:custGeom>
            <a:avLst/>
            <a:gdLst/>
            <a:ahLst/>
            <a:cxnLst/>
            <a:rect l="l" t="t" r="r" b="b"/>
            <a:pathLst>
              <a:path w="996135" h="996135">
                <a:moveTo>
                  <a:pt x="0" y="0"/>
                </a:moveTo>
                <a:lnTo>
                  <a:pt x="996135" y="0"/>
                </a:lnTo>
                <a:lnTo>
                  <a:pt x="996135" y="996135"/>
                </a:lnTo>
                <a:lnTo>
                  <a:pt x="0" y="9961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0" name="Freeform 60"/>
          <p:cNvSpPr/>
          <p:nvPr/>
        </p:nvSpPr>
        <p:spPr>
          <a:xfrm>
            <a:off x="5096174" y="5065614"/>
            <a:ext cx="1378701" cy="1068493"/>
          </a:xfrm>
          <a:custGeom>
            <a:avLst/>
            <a:gdLst/>
            <a:ahLst/>
            <a:cxnLst/>
            <a:rect l="l" t="t" r="r" b="b"/>
            <a:pathLst>
              <a:path w="1378701" h="1068493">
                <a:moveTo>
                  <a:pt x="0" y="0"/>
                </a:moveTo>
                <a:lnTo>
                  <a:pt x="1378701" y="0"/>
                </a:lnTo>
                <a:lnTo>
                  <a:pt x="1378701" y="1068493"/>
                </a:lnTo>
                <a:lnTo>
                  <a:pt x="0" y="10684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1" name="Freeform 61"/>
          <p:cNvSpPr/>
          <p:nvPr/>
        </p:nvSpPr>
        <p:spPr>
          <a:xfrm>
            <a:off x="11956019" y="4968483"/>
            <a:ext cx="974638" cy="1190397"/>
          </a:xfrm>
          <a:custGeom>
            <a:avLst/>
            <a:gdLst/>
            <a:ahLst/>
            <a:cxnLst/>
            <a:rect l="l" t="t" r="r" b="b"/>
            <a:pathLst>
              <a:path w="974638" h="1190397">
                <a:moveTo>
                  <a:pt x="0" y="0"/>
                </a:moveTo>
                <a:lnTo>
                  <a:pt x="974638" y="0"/>
                </a:lnTo>
                <a:lnTo>
                  <a:pt x="974638" y="1190397"/>
                </a:lnTo>
                <a:lnTo>
                  <a:pt x="0" y="11903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2" name="Freeform 62"/>
          <p:cNvSpPr/>
          <p:nvPr/>
        </p:nvSpPr>
        <p:spPr>
          <a:xfrm flipH="1">
            <a:off x="2981476" y="2295183"/>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p>
        </p:txBody>
      </p:sp>
      <p:grpSp>
        <p:nvGrpSpPr>
          <p:cNvPr id="63" name="Group 63"/>
          <p:cNvGrpSpPr/>
          <p:nvPr/>
        </p:nvGrpSpPr>
        <p:grpSpPr>
          <a:xfrm>
            <a:off x="14626114" y="6835702"/>
            <a:ext cx="2595683" cy="736379"/>
            <a:chOff x="0" y="0"/>
            <a:chExt cx="2898754" cy="822358"/>
          </a:xfrm>
        </p:grpSpPr>
        <p:sp>
          <p:nvSpPr>
            <p:cNvPr id="64" name="Freeform 64"/>
            <p:cNvSpPr/>
            <p:nvPr/>
          </p:nvSpPr>
          <p:spPr>
            <a:xfrm>
              <a:off x="2443" y="0"/>
              <a:ext cx="2893868" cy="822358"/>
            </a:xfrm>
            <a:custGeom>
              <a:avLst/>
              <a:gdLst/>
              <a:ahLst/>
              <a:cxnLst/>
              <a:rect l="l" t="t" r="r" b="b"/>
              <a:pathLst>
                <a:path w="2893868" h="822358">
                  <a:moveTo>
                    <a:pt x="2889704" y="424549"/>
                  </a:moveTo>
                  <a:lnTo>
                    <a:pt x="2699718" y="808989"/>
                  </a:lnTo>
                  <a:cubicBezTo>
                    <a:pt x="2695672" y="817176"/>
                    <a:pt x="2687330" y="822358"/>
                    <a:pt x="2678198" y="822358"/>
                  </a:cubicBezTo>
                  <a:lnTo>
                    <a:pt x="215670" y="822358"/>
                  </a:lnTo>
                  <a:cubicBezTo>
                    <a:pt x="206537" y="822358"/>
                    <a:pt x="198196" y="817176"/>
                    <a:pt x="194150" y="808989"/>
                  </a:cubicBezTo>
                  <a:lnTo>
                    <a:pt x="4164" y="424549"/>
                  </a:lnTo>
                  <a:cubicBezTo>
                    <a:pt x="0" y="416122"/>
                    <a:pt x="0" y="406236"/>
                    <a:pt x="4164" y="397810"/>
                  </a:cubicBezTo>
                  <a:lnTo>
                    <a:pt x="194150" y="13370"/>
                  </a:lnTo>
                  <a:cubicBezTo>
                    <a:pt x="198196" y="5182"/>
                    <a:pt x="206537" y="0"/>
                    <a:pt x="215670" y="0"/>
                  </a:cubicBezTo>
                  <a:lnTo>
                    <a:pt x="2678198" y="0"/>
                  </a:lnTo>
                  <a:cubicBezTo>
                    <a:pt x="2687330" y="0"/>
                    <a:pt x="2695672" y="5182"/>
                    <a:pt x="2699718" y="13370"/>
                  </a:cubicBezTo>
                  <a:lnTo>
                    <a:pt x="2889704" y="397810"/>
                  </a:lnTo>
                  <a:cubicBezTo>
                    <a:pt x="2893868" y="406236"/>
                    <a:pt x="2893868" y="416122"/>
                    <a:pt x="2889704" y="42454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65" name="TextBox 65"/>
            <p:cNvSpPr txBox="1"/>
            <p:nvPr/>
          </p:nvSpPr>
          <p:spPr>
            <a:xfrm>
              <a:off x="114300" y="-38100"/>
              <a:ext cx="2670154" cy="860458"/>
            </a:xfrm>
            <a:prstGeom prst="rect">
              <a:avLst/>
            </a:prstGeom>
          </p:spPr>
          <p:txBody>
            <a:bodyPr lIns="50800" tIns="50800" rIns="50800" bIns="50800" rtlCol="0" anchor="ctr"/>
            <a:lstStyle/>
            <a:p>
              <a:pPr algn="ctr">
                <a:lnSpc>
                  <a:spcPts val="2659"/>
                </a:lnSpc>
                <a:spcBef>
                  <a:spcPct val="0"/>
                </a:spcBef>
              </a:pPr>
              <a:endParaRPr/>
            </a:p>
          </p:txBody>
        </p:sp>
      </p:grpSp>
      <p:grpSp>
        <p:nvGrpSpPr>
          <p:cNvPr id="66" name="Group 66"/>
          <p:cNvGrpSpPr/>
          <p:nvPr/>
        </p:nvGrpSpPr>
        <p:grpSpPr>
          <a:xfrm>
            <a:off x="14594016" y="4353281"/>
            <a:ext cx="2670215" cy="2294716"/>
            <a:chOff x="0" y="0"/>
            <a:chExt cx="812800" cy="698500"/>
          </a:xfrm>
        </p:grpSpPr>
        <p:sp>
          <p:nvSpPr>
            <p:cNvPr id="67" name="Freeform 67"/>
            <p:cNvSpPr/>
            <p:nvPr/>
          </p:nvSpPr>
          <p:spPr>
            <a:xfrm>
              <a:off x="8908" y="0"/>
              <a:ext cx="794984" cy="698500"/>
            </a:xfrm>
            <a:custGeom>
              <a:avLst/>
              <a:gdLst/>
              <a:ahLst/>
              <a:cxnLst/>
              <a:rect l="l" t="t" r="r" b="b"/>
              <a:pathLst>
                <a:path w="794984" h="698500">
                  <a:moveTo>
                    <a:pt x="780563" y="389347"/>
                  </a:moveTo>
                  <a:lnTo>
                    <a:pt x="624021" y="658403"/>
                  </a:lnTo>
                  <a:cubicBezTo>
                    <a:pt x="609578" y="683228"/>
                    <a:pt x="583023" y="698500"/>
                    <a:pt x="554302" y="698500"/>
                  </a:cubicBezTo>
                  <a:lnTo>
                    <a:pt x="240682" y="698500"/>
                  </a:lnTo>
                  <a:cubicBezTo>
                    <a:pt x="211961" y="698500"/>
                    <a:pt x="185406" y="683228"/>
                    <a:pt x="170963" y="658403"/>
                  </a:cubicBezTo>
                  <a:lnTo>
                    <a:pt x="14421" y="389347"/>
                  </a:lnTo>
                  <a:cubicBezTo>
                    <a:pt x="0" y="364561"/>
                    <a:pt x="0" y="333939"/>
                    <a:pt x="14421" y="309153"/>
                  </a:cubicBezTo>
                  <a:lnTo>
                    <a:pt x="170963" y="40097"/>
                  </a:lnTo>
                  <a:cubicBezTo>
                    <a:pt x="185406" y="15272"/>
                    <a:pt x="211961" y="0"/>
                    <a:pt x="240682" y="0"/>
                  </a:cubicBezTo>
                  <a:lnTo>
                    <a:pt x="554302" y="0"/>
                  </a:lnTo>
                  <a:cubicBezTo>
                    <a:pt x="583023" y="0"/>
                    <a:pt x="609578" y="15272"/>
                    <a:pt x="624021" y="40097"/>
                  </a:cubicBezTo>
                  <a:lnTo>
                    <a:pt x="780563" y="309153"/>
                  </a:lnTo>
                  <a:cubicBezTo>
                    <a:pt x="794984" y="333939"/>
                    <a:pt x="794984" y="364561"/>
                    <a:pt x="780563" y="38934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68" name="TextBox 6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9" name="Group 69"/>
          <p:cNvGrpSpPr/>
          <p:nvPr/>
        </p:nvGrpSpPr>
        <p:grpSpPr>
          <a:xfrm>
            <a:off x="14815118" y="4543290"/>
            <a:ext cx="2228012" cy="1914698"/>
            <a:chOff x="0" y="0"/>
            <a:chExt cx="812800" cy="698500"/>
          </a:xfrm>
        </p:grpSpPr>
        <p:sp>
          <p:nvSpPr>
            <p:cNvPr id="70" name="Freeform 70"/>
            <p:cNvSpPr/>
            <p:nvPr/>
          </p:nvSpPr>
          <p:spPr>
            <a:xfrm>
              <a:off x="10676" y="0"/>
              <a:ext cx="791448" cy="698500"/>
            </a:xfrm>
            <a:custGeom>
              <a:avLst/>
              <a:gdLst/>
              <a:ahLst/>
              <a:cxnLst/>
              <a:rect l="l" t="t" r="r" b="b"/>
              <a:pathLst>
                <a:path w="791448" h="698500">
                  <a:moveTo>
                    <a:pt x="774165" y="397305"/>
                  </a:moveTo>
                  <a:lnTo>
                    <a:pt x="626883" y="650445"/>
                  </a:lnTo>
                  <a:cubicBezTo>
                    <a:pt x="609573" y="680197"/>
                    <a:pt x="577748" y="698500"/>
                    <a:pt x="543327" y="698500"/>
                  </a:cubicBezTo>
                  <a:lnTo>
                    <a:pt x="248121" y="698500"/>
                  </a:lnTo>
                  <a:cubicBezTo>
                    <a:pt x="213700" y="698500"/>
                    <a:pt x="181875" y="680197"/>
                    <a:pt x="164565" y="650445"/>
                  </a:cubicBezTo>
                  <a:lnTo>
                    <a:pt x="17283" y="397305"/>
                  </a:lnTo>
                  <a:cubicBezTo>
                    <a:pt x="0" y="367599"/>
                    <a:pt x="0" y="330901"/>
                    <a:pt x="17283" y="301195"/>
                  </a:cubicBezTo>
                  <a:lnTo>
                    <a:pt x="164565" y="48055"/>
                  </a:lnTo>
                  <a:cubicBezTo>
                    <a:pt x="181875" y="18303"/>
                    <a:pt x="213700" y="0"/>
                    <a:pt x="248121" y="0"/>
                  </a:cubicBezTo>
                  <a:lnTo>
                    <a:pt x="543327" y="0"/>
                  </a:lnTo>
                  <a:cubicBezTo>
                    <a:pt x="577748" y="0"/>
                    <a:pt x="609573" y="18303"/>
                    <a:pt x="626883" y="48055"/>
                  </a:cubicBezTo>
                  <a:lnTo>
                    <a:pt x="774165" y="301195"/>
                  </a:lnTo>
                  <a:cubicBezTo>
                    <a:pt x="791448" y="330901"/>
                    <a:pt x="791448" y="367599"/>
                    <a:pt x="774165" y="39730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71" name="TextBox 7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72" name="AutoShape 72"/>
          <p:cNvSpPr/>
          <p:nvPr/>
        </p:nvSpPr>
        <p:spPr>
          <a:xfrm>
            <a:off x="13724232" y="5563681"/>
            <a:ext cx="913007" cy="1640211"/>
          </a:xfrm>
          <a:prstGeom prst="line">
            <a:avLst/>
          </a:prstGeom>
          <a:ln w="28575" cap="flat">
            <a:gradFill>
              <a:gsLst>
                <a:gs pos="0">
                  <a:srgbClr val="001839">
                    <a:alpha val="100000"/>
                  </a:srgbClr>
                </a:gs>
                <a:gs pos="100000">
                  <a:srgbClr val="068CAE">
                    <a:alpha val="100000"/>
                  </a:srgbClr>
                </a:gs>
              </a:gsLst>
              <a:path path="circle">
                <a:fillToRect r="100000" b="100000"/>
              </a:path>
              <a:tileRect l="-100000" t="-100000"/>
            </a:gradFill>
            <a:prstDash val="solid"/>
            <a:headEnd type="none" w="sm" len="sm"/>
            <a:tailEnd type="none" w="sm" len="sm"/>
          </a:ln>
        </p:spPr>
        <p:txBody>
          <a:bodyPr/>
          <a:lstStyle/>
          <a:p>
            <a:endParaRPr lang="en-US"/>
          </a:p>
        </p:txBody>
      </p:sp>
      <p:sp>
        <p:nvSpPr>
          <p:cNvPr id="73" name="Freeform 73"/>
          <p:cNvSpPr/>
          <p:nvPr/>
        </p:nvSpPr>
        <p:spPr>
          <a:xfrm>
            <a:off x="15370665" y="4955041"/>
            <a:ext cx="1286414" cy="1289638"/>
          </a:xfrm>
          <a:custGeom>
            <a:avLst/>
            <a:gdLst/>
            <a:ahLst/>
            <a:cxnLst/>
            <a:rect l="l" t="t" r="r" b="b"/>
            <a:pathLst>
              <a:path w="1286414" h="1289638">
                <a:moveTo>
                  <a:pt x="0" y="0"/>
                </a:moveTo>
                <a:lnTo>
                  <a:pt x="1286414" y="0"/>
                </a:lnTo>
                <a:lnTo>
                  <a:pt x="1286414" y="1289639"/>
                </a:lnTo>
                <a:lnTo>
                  <a:pt x="0" y="12896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 name="TextBox 74"/>
          <p:cNvSpPr txBox="1"/>
          <p:nvPr/>
        </p:nvSpPr>
        <p:spPr>
          <a:xfrm>
            <a:off x="3666363" y="1097926"/>
            <a:ext cx="10902941" cy="2261122"/>
          </a:xfrm>
          <a:prstGeom prst="rect">
            <a:avLst/>
          </a:prstGeom>
        </p:spPr>
        <p:txBody>
          <a:bodyPr lIns="0" tIns="0" rIns="0" bIns="0" rtlCol="0" anchor="t">
            <a:spAutoFit/>
          </a:bodyPr>
          <a:lstStyle/>
          <a:p>
            <a:pPr algn="ctr">
              <a:lnSpc>
                <a:spcPts val="8662"/>
              </a:lnSpc>
            </a:pPr>
            <a:r>
              <a:rPr lang="en-US" sz="80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KEY ROLES AND</a:t>
            </a:r>
            <a:r>
              <a:rPr lang="en-US" sz="8000" b="1" dirty="0">
                <a:solidFill>
                  <a:srgbClr val="00193C"/>
                </a:solidFill>
                <a:latin typeface="Times New Roman" panose="02020603050405020304" pitchFamily="18" charset="0"/>
                <a:ea typeface="Big Shoulders Display Bold"/>
                <a:cs typeface="Times New Roman" panose="02020603050405020304" pitchFamily="18" charset="0"/>
                <a:sym typeface="Big Shoulders Display Bold"/>
              </a:rPr>
              <a:t> </a:t>
            </a:r>
            <a:r>
              <a:rPr lang="en-US" sz="80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RESPONSIBILITIES</a:t>
            </a:r>
          </a:p>
        </p:txBody>
      </p:sp>
      <p:sp>
        <p:nvSpPr>
          <p:cNvPr id="75" name="TextBox 75"/>
          <p:cNvSpPr txBox="1"/>
          <p:nvPr/>
        </p:nvSpPr>
        <p:spPr>
          <a:xfrm>
            <a:off x="2158114" y="8708305"/>
            <a:ext cx="14240173" cy="320601"/>
          </a:xfrm>
          <a:prstGeom prst="rect">
            <a:avLst/>
          </a:prstGeom>
        </p:spPr>
        <p:txBody>
          <a:bodyPr lIns="0" tIns="0" rIns="0" bIns="0" rtlCol="0" anchor="t">
            <a:spAutoFit/>
          </a:bodyPr>
          <a:lstStyle/>
          <a:p>
            <a:pPr algn="ctr">
              <a:lnSpc>
                <a:spcPts val="2520"/>
              </a:lnSpc>
            </a:pPr>
            <a:r>
              <a:rPr lang="en-US" sz="2100" b="1" spc="-21" dirty="0">
                <a:solidFill>
                  <a:srgbClr val="FFFFFF"/>
                </a:solidFill>
                <a:latin typeface="Times New Roman" panose="02020603050405020304" pitchFamily="18" charset="0"/>
                <a:ea typeface="Arial Bold"/>
                <a:cs typeface="Times New Roman" panose="02020603050405020304" pitchFamily="18" charset="0"/>
                <a:sym typeface="Arial Bold"/>
              </a:rPr>
              <a:t>Cross Functional Collaboration</a:t>
            </a:r>
            <a:endParaRPr lang="en-US" sz="2100" b="1" spc="-21" dirty="0">
              <a:solidFill>
                <a:srgbClr val="FFFFFF"/>
              </a:solidFill>
              <a:latin typeface="Times New Roman" panose="02020603050405020304" pitchFamily="18" charset="0"/>
              <a:ea typeface="Arial Bold"/>
              <a:cs typeface="Times New Roman" panose="02020603050405020304" pitchFamily="18" charset="0"/>
            </a:endParaRPr>
          </a:p>
        </p:txBody>
      </p:sp>
      <p:sp>
        <p:nvSpPr>
          <p:cNvPr id="76" name="TextBox 76"/>
          <p:cNvSpPr txBox="1"/>
          <p:nvPr/>
        </p:nvSpPr>
        <p:spPr>
          <a:xfrm>
            <a:off x="1090455" y="7107343"/>
            <a:ext cx="2400674" cy="354911"/>
          </a:xfrm>
          <a:prstGeom prst="rect">
            <a:avLst/>
          </a:prstGeom>
        </p:spPr>
        <p:txBody>
          <a:bodyPr lIns="0" tIns="0" rIns="0" bIns="0" rtlCol="0" anchor="t">
            <a:spAutoFit/>
          </a:bodyPr>
          <a:lstStyle/>
          <a:p>
            <a:pPr algn="ctr">
              <a:lnSpc>
                <a:spcPts val="2745"/>
              </a:lnSpc>
            </a:pPr>
            <a:r>
              <a:rPr lang="en-US" sz="2287" b="1" spc="-22"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SECTOR LEADS</a:t>
            </a:r>
          </a:p>
        </p:txBody>
      </p:sp>
      <p:sp>
        <p:nvSpPr>
          <p:cNvPr id="77" name="TextBox 77"/>
          <p:cNvSpPr txBox="1"/>
          <p:nvPr/>
        </p:nvSpPr>
        <p:spPr>
          <a:xfrm>
            <a:off x="4463479" y="7107343"/>
            <a:ext cx="2400674" cy="354911"/>
          </a:xfrm>
          <a:prstGeom prst="rect">
            <a:avLst/>
          </a:prstGeom>
        </p:spPr>
        <p:txBody>
          <a:bodyPr lIns="0" tIns="0" rIns="0" bIns="0" rtlCol="0" anchor="t">
            <a:spAutoFit/>
          </a:bodyPr>
          <a:lstStyle/>
          <a:p>
            <a:pPr algn="ctr">
              <a:lnSpc>
                <a:spcPts val="2745"/>
              </a:lnSpc>
            </a:pPr>
            <a:r>
              <a:rPr lang="en-US" sz="2287" b="1" spc="-22"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BD TEAMS</a:t>
            </a:r>
          </a:p>
        </p:txBody>
      </p:sp>
      <p:sp>
        <p:nvSpPr>
          <p:cNvPr id="78" name="TextBox 78"/>
          <p:cNvSpPr txBox="1"/>
          <p:nvPr/>
        </p:nvSpPr>
        <p:spPr>
          <a:xfrm>
            <a:off x="7862185" y="7107343"/>
            <a:ext cx="2400674" cy="692497"/>
          </a:xfrm>
          <a:prstGeom prst="rect">
            <a:avLst/>
          </a:prstGeom>
        </p:spPr>
        <p:txBody>
          <a:bodyPr lIns="0" tIns="0" rIns="0" bIns="0" rtlCol="0" anchor="t">
            <a:spAutoFit/>
          </a:bodyPr>
          <a:lstStyle/>
          <a:p>
            <a:pPr algn="ctr">
              <a:lnSpc>
                <a:spcPts val="2745"/>
              </a:lnSpc>
            </a:pPr>
            <a:r>
              <a:rPr lang="en-US" sz="2287" b="1" spc="-22"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SOLUTIONS TEAM</a:t>
            </a:r>
          </a:p>
        </p:txBody>
      </p:sp>
      <p:sp>
        <p:nvSpPr>
          <p:cNvPr id="79" name="TextBox 79"/>
          <p:cNvSpPr txBox="1"/>
          <p:nvPr/>
        </p:nvSpPr>
        <p:spPr>
          <a:xfrm>
            <a:off x="11237833" y="7107343"/>
            <a:ext cx="2400674" cy="692497"/>
          </a:xfrm>
          <a:prstGeom prst="rect">
            <a:avLst/>
          </a:prstGeom>
        </p:spPr>
        <p:txBody>
          <a:bodyPr lIns="0" tIns="0" rIns="0" bIns="0" rtlCol="0" anchor="t">
            <a:spAutoFit/>
          </a:bodyPr>
          <a:lstStyle/>
          <a:p>
            <a:pPr algn="ctr">
              <a:lnSpc>
                <a:spcPts val="2745"/>
              </a:lnSpc>
            </a:pPr>
            <a:r>
              <a:rPr lang="en-US" sz="2287" b="1" spc="-22"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PROPOSALS TEAM</a:t>
            </a:r>
          </a:p>
        </p:txBody>
      </p:sp>
      <p:sp>
        <p:nvSpPr>
          <p:cNvPr id="80" name="TextBox 80"/>
          <p:cNvSpPr txBox="1"/>
          <p:nvPr/>
        </p:nvSpPr>
        <p:spPr>
          <a:xfrm>
            <a:off x="14723618" y="7044300"/>
            <a:ext cx="2400674" cy="692497"/>
          </a:xfrm>
          <a:prstGeom prst="rect">
            <a:avLst/>
          </a:prstGeom>
        </p:spPr>
        <p:txBody>
          <a:bodyPr lIns="0" tIns="0" rIns="0" bIns="0" rtlCol="0" anchor="t">
            <a:spAutoFit/>
          </a:bodyPr>
          <a:lstStyle/>
          <a:p>
            <a:pPr algn="ctr">
              <a:lnSpc>
                <a:spcPts val="2745"/>
              </a:lnSpc>
            </a:pPr>
            <a:r>
              <a:rPr lang="en-US" sz="2287" b="1" spc="-22"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CONTRACTS TEAM</a:t>
            </a:r>
          </a:p>
        </p:txBody>
      </p:sp>
    </p:spTree>
    <p:extLst>
      <p:ext uri="{BB962C8B-B14F-4D97-AF65-F5344CB8AC3E}">
        <p14:creationId xmlns:p14="http://schemas.microsoft.com/office/powerpoint/2010/main" val="99665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803610" y="4952685"/>
            <a:ext cx="3409424" cy="2929974"/>
            <a:chOff x="0" y="0"/>
            <a:chExt cx="812800" cy="698500"/>
          </a:xfrm>
        </p:grpSpPr>
        <p:sp>
          <p:nvSpPr>
            <p:cNvPr id="4" name="Freeform 4"/>
            <p:cNvSpPr/>
            <p:nvPr/>
          </p:nvSpPr>
          <p:spPr>
            <a:xfrm>
              <a:off x="6977" y="0"/>
              <a:ext cx="798847" cy="698500"/>
            </a:xfrm>
            <a:custGeom>
              <a:avLst/>
              <a:gdLst/>
              <a:ahLst/>
              <a:cxnLst/>
              <a:rect l="l" t="t" r="r" b="b"/>
              <a:pathLst>
                <a:path w="798847" h="698500">
                  <a:moveTo>
                    <a:pt x="787552" y="380653"/>
                  </a:moveTo>
                  <a:lnTo>
                    <a:pt x="620894" y="667097"/>
                  </a:lnTo>
                  <a:cubicBezTo>
                    <a:pt x="609582" y="686539"/>
                    <a:pt x="588785" y="698500"/>
                    <a:pt x="566291" y="698500"/>
                  </a:cubicBezTo>
                  <a:lnTo>
                    <a:pt x="232555" y="698500"/>
                  </a:lnTo>
                  <a:cubicBezTo>
                    <a:pt x="210061" y="698500"/>
                    <a:pt x="189264" y="686539"/>
                    <a:pt x="177952" y="667097"/>
                  </a:cubicBezTo>
                  <a:lnTo>
                    <a:pt x="11294" y="380653"/>
                  </a:lnTo>
                  <a:cubicBezTo>
                    <a:pt x="0" y="361241"/>
                    <a:pt x="0" y="337259"/>
                    <a:pt x="11294" y="317847"/>
                  </a:cubicBezTo>
                  <a:lnTo>
                    <a:pt x="177952" y="31403"/>
                  </a:lnTo>
                  <a:cubicBezTo>
                    <a:pt x="189264" y="11961"/>
                    <a:pt x="210061" y="0"/>
                    <a:pt x="232555" y="0"/>
                  </a:cubicBezTo>
                  <a:lnTo>
                    <a:pt x="566291" y="0"/>
                  </a:lnTo>
                  <a:cubicBezTo>
                    <a:pt x="588785" y="0"/>
                    <a:pt x="609582" y="11961"/>
                    <a:pt x="620894" y="31403"/>
                  </a:cubicBezTo>
                  <a:lnTo>
                    <a:pt x="787552" y="317847"/>
                  </a:lnTo>
                  <a:cubicBezTo>
                    <a:pt x="798846" y="337259"/>
                    <a:pt x="798846" y="361241"/>
                    <a:pt x="787552" y="380653"/>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85920" y="5195296"/>
            <a:ext cx="2844804" cy="2444753"/>
            <a:chOff x="0" y="0"/>
            <a:chExt cx="812800" cy="698500"/>
          </a:xfrm>
        </p:grpSpPr>
        <p:sp>
          <p:nvSpPr>
            <p:cNvPr id="7" name="Freeform 7"/>
            <p:cNvSpPr/>
            <p:nvPr/>
          </p:nvSpPr>
          <p:spPr>
            <a:xfrm>
              <a:off x="8361" y="0"/>
              <a:ext cx="796077" cy="698500"/>
            </a:xfrm>
            <a:custGeom>
              <a:avLst/>
              <a:gdLst/>
              <a:ahLst/>
              <a:cxnLst/>
              <a:rect l="l" t="t" r="r" b="b"/>
              <a:pathLst>
                <a:path w="796077" h="698500">
                  <a:moveTo>
                    <a:pt x="782542" y="386886"/>
                  </a:moveTo>
                  <a:lnTo>
                    <a:pt x="623136" y="660864"/>
                  </a:lnTo>
                  <a:cubicBezTo>
                    <a:pt x="609579" y="684165"/>
                    <a:pt x="584654" y="698500"/>
                    <a:pt x="557696" y="698500"/>
                  </a:cubicBezTo>
                  <a:lnTo>
                    <a:pt x="238382" y="698500"/>
                  </a:lnTo>
                  <a:cubicBezTo>
                    <a:pt x="211424" y="698500"/>
                    <a:pt x="186499" y="684165"/>
                    <a:pt x="172942" y="660864"/>
                  </a:cubicBezTo>
                  <a:lnTo>
                    <a:pt x="13536" y="386886"/>
                  </a:lnTo>
                  <a:cubicBezTo>
                    <a:pt x="0" y="363621"/>
                    <a:pt x="0" y="334879"/>
                    <a:pt x="13536" y="311614"/>
                  </a:cubicBezTo>
                  <a:lnTo>
                    <a:pt x="172942" y="37636"/>
                  </a:lnTo>
                  <a:cubicBezTo>
                    <a:pt x="186499" y="14335"/>
                    <a:pt x="211424" y="0"/>
                    <a:pt x="238382" y="0"/>
                  </a:cubicBezTo>
                  <a:lnTo>
                    <a:pt x="557696" y="0"/>
                  </a:lnTo>
                  <a:cubicBezTo>
                    <a:pt x="584654" y="0"/>
                    <a:pt x="609579" y="14335"/>
                    <a:pt x="623136" y="37636"/>
                  </a:cubicBezTo>
                  <a:lnTo>
                    <a:pt x="782542" y="311614"/>
                  </a:lnTo>
                  <a:cubicBezTo>
                    <a:pt x="796078" y="334879"/>
                    <a:pt x="796078" y="363621"/>
                    <a:pt x="782542" y="386886"/>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14013356" y="1358278"/>
            <a:ext cx="4925455" cy="1828858"/>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13534042" y="1830464"/>
            <a:ext cx="3675689" cy="884486"/>
            <a:chOff x="0" y="0"/>
            <a:chExt cx="2902779" cy="698500"/>
          </a:xfrm>
        </p:grpSpPr>
        <p:sp>
          <p:nvSpPr>
            <p:cNvPr id="13" name="Freeform 1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4" name="TextBox 1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1738433" y="740055"/>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a:off x="1804409" y="5908215"/>
            <a:ext cx="1407826" cy="1018914"/>
          </a:xfrm>
          <a:custGeom>
            <a:avLst/>
            <a:gdLst/>
            <a:ahLst/>
            <a:cxnLst/>
            <a:rect l="l" t="t" r="r" b="b"/>
            <a:pathLst>
              <a:path w="1407826" h="1018914">
                <a:moveTo>
                  <a:pt x="0" y="0"/>
                </a:moveTo>
                <a:lnTo>
                  <a:pt x="1407826" y="0"/>
                </a:lnTo>
                <a:lnTo>
                  <a:pt x="1407826" y="1018914"/>
                </a:lnTo>
                <a:lnTo>
                  <a:pt x="0" y="10189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668123" y="191697"/>
            <a:ext cx="10902941" cy="1364541"/>
          </a:xfrm>
          <a:prstGeom prst="rect">
            <a:avLst/>
          </a:prstGeom>
        </p:spPr>
        <p:txBody>
          <a:bodyPr lIns="0" tIns="0" rIns="0" bIns="0" rtlCol="0" anchor="t">
            <a:spAutoFit/>
          </a:bodyPr>
          <a:lstStyle/>
          <a:p>
            <a:pPr algn="ctr">
              <a:lnSpc>
                <a:spcPts val="12503"/>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ROLES AND RESPONSIBILITIES</a:t>
            </a:r>
          </a:p>
        </p:txBody>
      </p:sp>
      <p:sp>
        <p:nvSpPr>
          <p:cNvPr id="18" name="TextBox 18"/>
          <p:cNvSpPr txBox="1"/>
          <p:nvPr/>
        </p:nvSpPr>
        <p:spPr>
          <a:xfrm>
            <a:off x="472895" y="1374608"/>
            <a:ext cx="5392356" cy="1009892"/>
          </a:xfrm>
          <a:prstGeom prst="rect">
            <a:avLst/>
          </a:prstGeom>
        </p:spPr>
        <p:txBody>
          <a:bodyPr wrap="square" lIns="0" tIns="0" rIns="0" bIns="0" rtlCol="0" anchor="t">
            <a:spAutoFit/>
          </a:bodyPr>
          <a:lstStyle/>
          <a:p>
            <a:pPr algn="ctr">
              <a:lnSpc>
                <a:spcPts val="8971"/>
              </a:lnSpc>
              <a:spcBef>
                <a:spcPct val="0"/>
              </a:spcBef>
            </a:pPr>
            <a:r>
              <a:rPr lang="en-US" sz="48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SECTOR LEADS</a:t>
            </a:r>
          </a:p>
        </p:txBody>
      </p:sp>
      <p:grpSp>
        <p:nvGrpSpPr>
          <p:cNvPr id="19" name="Group 19"/>
          <p:cNvGrpSpPr/>
          <p:nvPr/>
        </p:nvGrpSpPr>
        <p:grpSpPr>
          <a:xfrm>
            <a:off x="5685893" y="4249808"/>
            <a:ext cx="8380556" cy="1753222"/>
            <a:chOff x="0" y="0"/>
            <a:chExt cx="716005" cy="149789"/>
          </a:xfrm>
        </p:grpSpPr>
        <p:sp>
          <p:nvSpPr>
            <p:cNvPr id="20" name="Freeform 20"/>
            <p:cNvSpPr/>
            <p:nvPr/>
          </p:nvSpPr>
          <p:spPr>
            <a:xfrm>
              <a:off x="0" y="0"/>
              <a:ext cx="716005" cy="149789"/>
            </a:xfrm>
            <a:custGeom>
              <a:avLst/>
              <a:gdLst/>
              <a:ahLst/>
              <a:cxnLst/>
              <a:rect l="l" t="t" r="r" b="b"/>
              <a:pathLst>
                <a:path w="716005" h="149789">
                  <a:moveTo>
                    <a:pt x="25866" y="0"/>
                  </a:moveTo>
                  <a:lnTo>
                    <a:pt x="690139" y="0"/>
                  </a:lnTo>
                  <a:cubicBezTo>
                    <a:pt x="696999" y="0"/>
                    <a:pt x="703579" y="2725"/>
                    <a:pt x="708429" y="7576"/>
                  </a:cubicBezTo>
                  <a:cubicBezTo>
                    <a:pt x="713280" y="12427"/>
                    <a:pt x="716005" y="19006"/>
                    <a:pt x="716005" y="25866"/>
                  </a:cubicBezTo>
                  <a:lnTo>
                    <a:pt x="716005" y="123923"/>
                  </a:lnTo>
                  <a:cubicBezTo>
                    <a:pt x="716005" y="130783"/>
                    <a:pt x="713280" y="137362"/>
                    <a:pt x="708429" y="142213"/>
                  </a:cubicBezTo>
                  <a:cubicBezTo>
                    <a:pt x="703579" y="147064"/>
                    <a:pt x="696999" y="149789"/>
                    <a:pt x="690139" y="149789"/>
                  </a:cubicBezTo>
                  <a:lnTo>
                    <a:pt x="25866" y="149789"/>
                  </a:lnTo>
                  <a:cubicBezTo>
                    <a:pt x="19006" y="149789"/>
                    <a:pt x="12427" y="147064"/>
                    <a:pt x="7576" y="142213"/>
                  </a:cubicBezTo>
                  <a:cubicBezTo>
                    <a:pt x="2725" y="137362"/>
                    <a:pt x="0" y="130783"/>
                    <a:pt x="0" y="123923"/>
                  </a:cubicBezTo>
                  <a:lnTo>
                    <a:pt x="0" y="25866"/>
                  </a:lnTo>
                  <a:cubicBezTo>
                    <a:pt x="0" y="19006"/>
                    <a:pt x="2725" y="12427"/>
                    <a:pt x="7576" y="7576"/>
                  </a:cubicBezTo>
                  <a:cubicBezTo>
                    <a:pt x="12427" y="2725"/>
                    <a:pt x="19006" y="0"/>
                    <a:pt x="2586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1" name="TextBox 21"/>
            <p:cNvSpPr txBox="1"/>
            <p:nvPr/>
          </p:nvSpPr>
          <p:spPr>
            <a:xfrm>
              <a:off x="0" y="-76200"/>
              <a:ext cx="716005" cy="225989"/>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7125678" y="7692722"/>
            <a:ext cx="8937722" cy="1753222"/>
            <a:chOff x="0" y="0"/>
            <a:chExt cx="763608" cy="149789"/>
          </a:xfrm>
        </p:grpSpPr>
        <p:sp>
          <p:nvSpPr>
            <p:cNvPr id="23" name="Freeform 23"/>
            <p:cNvSpPr/>
            <p:nvPr/>
          </p:nvSpPr>
          <p:spPr>
            <a:xfrm>
              <a:off x="0" y="0"/>
              <a:ext cx="763608" cy="149789"/>
            </a:xfrm>
            <a:custGeom>
              <a:avLst/>
              <a:gdLst/>
              <a:ahLst/>
              <a:cxnLst/>
              <a:rect l="l" t="t" r="r" b="b"/>
              <a:pathLst>
                <a:path w="763608" h="149789">
                  <a:moveTo>
                    <a:pt x="24254" y="0"/>
                  </a:moveTo>
                  <a:lnTo>
                    <a:pt x="739354" y="0"/>
                  </a:lnTo>
                  <a:cubicBezTo>
                    <a:pt x="745787" y="0"/>
                    <a:pt x="751956" y="2555"/>
                    <a:pt x="756504" y="7104"/>
                  </a:cubicBezTo>
                  <a:cubicBezTo>
                    <a:pt x="761053" y="11652"/>
                    <a:pt x="763608" y="17821"/>
                    <a:pt x="763608" y="24254"/>
                  </a:cubicBezTo>
                  <a:lnTo>
                    <a:pt x="763608" y="125535"/>
                  </a:lnTo>
                  <a:cubicBezTo>
                    <a:pt x="763608" y="131968"/>
                    <a:pt x="761053" y="138137"/>
                    <a:pt x="756504" y="142685"/>
                  </a:cubicBezTo>
                  <a:cubicBezTo>
                    <a:pt x="751956" y="147234"/>
                    <a:pt x="745787" y="149789"/>
                    <a:pt x="739354" y="149789"/>
                  </a:cubicBezTo>
                  <a:lnTo>
                    <a:pt x="24254" y="149789"/>
                  </a:lnTo>
                  <a:cubicBezTo>
                    <a:pt x="17821" y="149789"/>
                    <a:pt x="11652" y="147234"/>
                    <a:pt x="7104" y="142685"/>
                  </a:cubicBezTo>
                  <a:cubicBezTo>
                    <a:pt x="2555" y="138137"/>
                    <a:pt x="0" y="131968"/>
                    <a:pt x="0" y="125535"/>
                  </a:cubicBezTo>
                  <a:lnTo>
                    <a:pt x="0" y="24254"/>
                  </a:lnTo>
                  <a:cubicBezTo>
                    <a:pt x="0" y="17821"/>
                    <a:pt x="2555" y="11652"/>
                    <a:pt x="7104" y="7104"/>
                  </a:cubicBezTo>
                  <a:cubicBezTo>
                    <a:pt x="11652" y="2555"/>
                    <a:pt x="17821" y="0"/>
                    <a:pt x="24254"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0" y="-76200"/>
              <a:ext cx="763608" cy="22598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5685893" y="3528407"/>
            <a:ext cx="8380556" cy="587574"/>
            <a:chOff x="0" y="0"/>
            <a:chExt cx="9962684" cy="698500"/>
          </a:xfrm>
        </p:grpSpPr>
        <p:sp>
          <p:nvSpPr>
            <p:cNvPr id="26" name="Freeform 26"/>
            <p:cNvSpPr/>
            <p:nvPr/>
          </p:nvSpPr>
          <p:spPr>
            <a:xfrm>
              <a:off x="887" y="0"/>
              <a:ext cx="9960910" cy="698500"/>
            </a:xfrm>
            <a:custGeom>
              <a:avLst/>
              <a:gdLst/>
              <a:ahLst/>
              <a:cxnLst/>
              <a:rect l="l" t="t" r="r" b="b"/>
              <a:pathLst>
                <a:path w="9960910" h="698500">
                  <a:moveTo>
                    <a:pt x="9959474" y="353242"/>
                  </a:moveTo>
                  <a:lnTo>
                    <a:pt x="9760920" y="694508"/>
                  </a:lnTo>
                  <a:cubicBezTo>
                    <a:pt x="9759482" y="696979"/>
                    <a:pt x="9756838" y="698500"/>
                    <a:pt x="9753978" y="698500"/>
                  </a:cubicBezTo>
                  <a:lnTo>
                    <a:pt x="206932" y="698500"/>
                  </a:lnTo>
                  <a:cubicBezTo>
                    <a:pt x="204072" y="698500"/>
                    <a:pt x="201428" y="696979"/>
                    <a:pt x="199990" y="694508"/>
                  </a:cubicBezTo>
                  <a:lnTo>
                    <a:pt x="1436" y="353242"/>
                  </a:lnTo>
                  <a:cubicBezTo>
                    <a:pt x="0" y="350774"/>
                    <a:pt x="0" y="347726"/>
                    <a:pt x="1436" y="345258"/>
                  </a:cubicBezTo>
                  <a:lnTo>
                    <a:pt x="199990" y="3992"/>
                  </a:lnTo>
                  <a:cubicBezTo>
                    <a:pt x="201428" y="1521"/>
                    <a:pt x="204072" y="0"/>
                    <a:pt x="206932" y="0"/>
                  </a:cubicBezTo>
                  <a:lnTo>
                    <a:pt x="9753978" y="0"/>
                  </a:lnTo>
                  <a:cubicBezTo>
                    <a:pt x="9756838" y="0"/>
                    <a:pt x="9759482" y="1521"/>
                    <a:pt x="9760920" y="3992"/>
                  </a:cubicBezTo>
                  <a:lnTo>
                    <a:pt x="9959474" y="345258"/>
                  </a:lnTo>
                  <a:cubicBezTo>
                    <a:pt x="9960910" y="347726"/>
                    <a:pt x="9960910" y="350774"/>
                    <a:pt x="9959474" y="353242"/>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76200"/>
              <a:ext cx="9734084"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7125678" y="6971321"/>
            <a:ext cx="8937722" cy="587574"/>
            <a:chOff x="0" y="0"/>
            <a:chExt cx="10625036" cy="698500"/>
          </a:xfrm>
        </p:grpSpPr>
        <p:sp>
          <p:nvSpPr>
            <p:cNvPr id="29" name="Freeform 29"/>
            <p:cNvSpPr/>
            <p:nvPr/>
          </p:nvSpPr>
          <p:spPr>
            <a:xfrm>
              <a:off x="832" y="0"/>
              <a:ext cx="10623373" cy="698500"/>
            </a:xfrm>
            <a:custGeom>
              <a:avLst/>
              <a:gdLst/>
              <a:ahLst/>
              <a:cxnLst/>
              <a:rect l="l" t="t" r="r" b="b"/>
              <a:pathLst>
                <a:path w="10623373" h="698500">
                  <a:moveTo>
                    <a:pt x="10622026" y="352994"/>
                  </a:moveTo>
                  <a:lnTo>
                    <a:pt x="10423182" y="694756"/>
                  </a:lnTo>
                  <a:cubicBezTo>
                    <a:pt x="10421833" y="697074"/>
                    <a:pt x="10419354" y="698500"/>
                    <a:pt x="10416673" y="698500"/>
                  </a:cubicBezTo>
                  <a:lnTo>
                    <a:pt x="206699" y="698500"/>
                  </a:lnTo>
                  <a:cubicBezTo>
                    <a:pt x="204018" y="698500"/>
                    <a:pt x="201538" y="697074"/>
                    <a:pt x="200190" y="694756"/>
                  </a:cubicBezTo>
                  <a:lnTo>
                    <a:pt x="1346" y="352994"/>
                  </a:lnTo>
                  <a:cubicBezTo>
                    <a:pt x="0" y="350679"/>
                    <a:pt x="0" y="347821"/>
                    <a:pt x="1346" y="345506"/>
                  </a:cubicBezTo>
                  <a:lnTo>
                    <a:pt x="200190" y="3744"/>
                  </a:lnTo>
                  <a:cubicBezTo>
                    <a:pt x="201538" y="1426"/>
                    <a:pt x="204018" y="0"/>
                    <a:pt x="206699" y="0"/>
                  </a:cubicBezTo>
                  <a:lnTo>
                    <a:pt x="10416673" y="0"/>
                  </a:lnTo>
                  <a:cubicBezTo>
                    <a:pt x="10419354" y="0"/>
                    <a:pt x="10421833" y="1426"/>
                    <a:pt x="10423182" y="3744"/>
                  </a:cubicBezTo>
                  <a:lnTo>
                    <a:pt x="10622026" y="345506"/>
                  </a:lnTo>
                  <a:cubicBezTo>
                    <a:pt x="10623372" y="347821"/>
                    <a:pt x="10623372" y="350679"/>
                    <a:pt x="10622026" y="35299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76200"/>
              <a:ext cx="10396436"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1982422" y="2974758"/>
            <a:ext cx="4168053" cy="3581920"/>
            <a:chOff x="0" y="0"/>
            <a:chExt cx="812800" cy="698500"/>
          </a:xfrm>
        </p:grpSpPr>
        <p:sp>
          <p:nvSpPr>
            <p:cNvPr id="32" name="Freeform 32"/>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3" name="TextBox 33"/>
            <p:cNvSpPr txBox="1"/>
            <p:nvPr/>
          </p:nvSpPr>
          <p:spPr>
            <a:xfrm>
              <a:off x="114300" y="-76200"/>
              <a:ext cx="584200"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5637224" y="6417672"/>
            <a:ext cx="4168053" cy="3581920"/>
            <a:chOff x="0" y="0"/>
            <a:chExt cx="812800" cy="698500"/>
          </a:xfrm>
        </p:grpSpPr>
        <p:sp>
          <p:nvSpPr>
            <p:cNvPr id="35" name="Freeform 35"/>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6" name="TextBox 36"/>
            <p:cNvSpPr txBox="1"/>
            <p:nvPr/>
          </p:nvSpPr>
          <p:spPr>
            <a:xfrm>
              <a:off x="114300" y="-76200"/>
              <a:ext cx="584200"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2144175" y="3113764"/>
            <a:ext cx="3844547" cy="3303908"/>
            <a:chOff x="0" y="0"/>
            <a:chExt cx="812800" cy="698500"/>
          </a:xfrm>
        </p:grpSpPr>
        <p:sp>
          <p:nvSpPr>
            <p:cNvPr id="38" name="Freeform 38"/>
            <p:cNvSpPr/>
            <p:nvPr/>
          </p:nvSpPr>
          <p:spPr>
            <a:xfrm flipH="1">
              <a:off x="10441" y="0"/>
              <a:ext cx="791919" cy="698500"/>
            </a:xfrm>
            <a:custGeom>
              <a:avLst/>
              <a:gdLst/>
              <a:ahLst/>
              <a:cxnLst/>
              <a:rect l="l" t="t" r="r" b="b"/>
              <a:pathLst>
                <a:path w="791919" h="698500">
                  <a:moveTo>
                    <a:pt x="16902" y="396245"/>
                  </a:moveTo>
                  <a:lnTo>
                    <a:pt x="165416" y="651505"/>
                  </a:lnTo>
                  <a:cubicBezTo>
                    <a:pt x="182345" y="680600"/>
                    <a:pt x="213468" y="698500"/>
                    <a:pt x="247130" y="698500"/>
                  </a:cubicBezTo>
                  <a:lnTo>
                    <a:pt x="544788" y="698500"/>
                  </a:lnTo>
                  <a:cubicBezTo>
                    <a:pt x="578450" y="698500"/>
                    <a:pt x="609573" y="680600"/>
                    <a:pt x="626502" y="651505"/>
                  </a:cubicBezTo>
                  <a:lnTo>
                    <a:pt x="775016" y="396245"/>
                  </a:lnTo>
                  <a:cubicBezTo>
                    <a:pt x="791918" y="367195"/>
                    <a:pt x="791918" y="331305"/>
                    <a:pt x="775016" y="302255"/>
                  </a:cubicBezTo>
                  <a:lnTo>
                    <a:pt x="626502" y="46995"/>
                  </a:lnTo>
                  <a:cubicBezTo>
                    <a:pt x="609573" y="17900"/>
                    <a:pt x="578450" y="0"/>
                    <a:pt x="544788" y="0"/>
                  </a:cubicBezTo>
                  <a:lnTo>
                    <a:pt x="247130" y="0"/>
                  </a:lnTo>
                  <a:cubicBezTo>
                    <a:pt x="213468" y="0"/>
                    <a:pt x="182345" y="17900"/>
                    <a:pt x="165416" y="46995"/>
                  </a:cubicBezTo>
                  <a:lnTo>
                    <a:pt x="16902" y="302255"/>
                  </a:lnTo>
                  <a:cubicBezTo>
                    <a:pt x="0" y="331305"/>
                    <a:pt x="0" y="367195"/>
                    <a:pt x="16902" y="396245"/>
                  </a:cubicBezTo>
                  <a:close/>
                </a:path>
              </a:pathLst>
            </a:custGeom>
            <a:blipFill>
              <a:blip r:embed="rId7"/>
              <a:stretch>
                <a:fillRect l="-5379" r="-28186"/>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9" name="Group 39"/>
          <p:cNvGrpSpPr/>
          <p:nvPr/>
        </p:nvGrpSpPr>
        <p:grpSpPr>
          <a:xfrm>
            <a:off x="5798976" y="6556678"/>
            <a:ext cx="3844547" cy="3303908"/>
            <a:chOff x="0" y="0"/>
            <a:chExt cx="812800" cy="698500"/>
          </a:xfrm>
        </p:grpSpPr>
        <p:sp>
          <p:nvSpPr>
            <p:cNvPr id="40" name="Freeform 40"/>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8"/>
              <a:stretch>
                <a:fillRect l="-13839" r="-19976"/>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41" name="TextBox 41"/>
          <p:cNvSpPr txBox="1"/>
          <p:nvPr/>
        </p:nvSpPr>
        <p:spPr>
          <a:xfrm>
            <a:off x="6136401" y="4372389"/>
            <a:ext cx="6232882" cy="1705595"/>
          </a:xfrm>
          <a:prstGeom prst="rect">
            <a:avLst/>
          </a:prstGeom>
        </p:spPr>
        <p:txBody>
          <a:bodyPr wrap="square" lIns="0" tIns="0" rIns="0" bIns="0" rtlCol="0" anchor="t">
            <a:spAutoFit/>
          </a:bodyPr>
          <a:lstStyle/>
          <a:p>
            <a:pPr marL="285750" indent="-285750" algn="l">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Sector leads are responsible for driving strategic growth by leveraging deep market expertise to identify trends, challenges, and opportunities within their sectors. </a:t>
            </a:r>
            <a:endParaRPr lang="en-US" sz="1600" spc="-16" dirty="0">
              <a:solidFill>
                <a:srgbClr val="000000"/>
              </a:solidFill>
              <a:latin typeface="Times New Roman" panose="02020603050405020304" pitchFamily="18" charset="0"/>
              <a:ea typeface="Arial"/>
              <a:cs typeface="Times New Roman" panose="02020603050405020304" pitchFamily="18" charset="0"/>
            </a:endParaRPr>
          </a:p>
          <a:p>
            <a:pPr marL="285750" indent="-285750">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They act as subject matter experts, offering valuable insights into government policies, market developments, and client needs to shape solutions and differentiate the company in capture and bids.  ​</a:t>
            </a:r>
            <a:endParaRPr lang="en-US" sz="1600" dirty="0"/>
          </a:p>
          <a:p>
            <a:pPr algn="l">
              <a:lnSpc>
                <a:spcPts val="1930"/>
              </a:lnSpc>
            </a:pPr>
            <a:endParaRPr lang="en-US" sz="1608" spc="-16" dirty="0">
              <a:solidFill>
                <a:srgbClr val="FFFFFF"/>
              </a:solidFill>
              <a:latin typeface="Times New Roman" panose="02020603050405020304" pitchFamily="18" charset="0"/>
              <a:ea typeface="Arial"/>
              <a:cs typeface="Times New Roman" panose="02020603050405020304" pitchFamily="18" charset="0"/>
              <a:sym typeface="Arial"/>
            </a:endParaRPr>
          </a:p>
        </p:txBody>
      </p:sp>
      <p:sp>
        <p:nvSpPr>
          <p:cNvPr id="42" name="TextBox 42"/>
          <p:cNvSpPr txBox="1"/>
          <p:nvPr/>
        </p:nvSpPr>
        <p:spPr>
          <a:xfrm>
            <a:off x="10165303" y="7949420"/>
            <a:ext cx="5451327" cy="974626"/>
          </a:xfrm>
          <a:prstGeom prst="rect">
            <a:avLst/>
          </a:prstGeom>
        </p:spPr>
        <p:txBody>
          <a:bodyPr lIns="0" tIns="0" rIns="0" bIns="0" rtlCol="0" anchor="t">
            <a:spAutoFit/>
          </a:bodyPr>
          <a:lstStyle/>
          <a:p>
            <a:pPr marL="285750" indent="-285750">
              <a:lnSpc>
                <a:spcPts val="1930"/>
              </a:lnSpc>
              <a:buFont typeface="Arial"/>
              <a:buChar char="•"/>
            </a:pPr>
            <a:r>
              <a:rPr lang="en-US" sz="1600" spc="-16" dirty="0">
                <a:solidFill>
                  <a:srgbClr val="FFFFFF"/>
                </a:solidFill>
                <a:latin typeface="Times New Roman" panose="02020603050405020304" pitchFamily="18" charset="0"/>
                <a:cs typeface="Times New Roman" panose="02020603050405020304" pitchFamily="18" charset="0"/>
              </a:rPr>
              <a:t>Additionally, they build and maintain a robust pipeline of organic growth opportunities, monitor government contracts and funding activities, and collaborate with BD teams to prioritize efforts and develop comprehensive capture plans. </a:t>
            </a:r>
            <a:endParaRPr lang="en-US" dirty="0">
              <a:ea typeface="Calibri"/>
              <a:cs typeface="Calibri"/>
            </a:endParaRPr>
          </a:p>
        </p:txBody>
      </p:sp>
      <p:sp>
        <p:nvSpPr>
          <p:cNvPr id="43" name="TextBox 43"/>
          <p:cNvSpPr txBox="1"/>
          <p:nvPr/>
        </p:nvSpPr>
        <p:spPr>
          <a:xfrm>
            <a:off x="6131033" y="3612339"/>
            <a:ext cx="5451327"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Strategy and Thought Leadership ​</a:t>
            </a:r>
          </a:p>
        </p:txBody>
      </p:sp>
      <p:sp>
        <p:nvSpPr>
          <p:cNvPr id="44" name="TextBox 44"/>
          <p:cNvSpPr txBox="1"/>
          <p:nvPr/>
        </p:nvSpPr>
        <p:spPr>
          <a:xfrm>
            <a:off x="10116582" y="7055253"/>
            <a:ext cx="5451327"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Business Development and Relationship​</a:t>
            </a:r>
          </a:p>
        </p:txBody>
      </p:sp>
    </p:spTree>
    <p:extLst>
      <p:ext uri="{BB962C8B-B14F-4D97-AF65-F5344CB8AC3E}">
        <p14:creationId xmlns:p14="http://schemas.microsoft.com/office/powerpoint/2010/main" val="265273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736850" y="4952685"/>
            <a:ext cx="3409424" cy="2929974"/>
            <a:chOff x="0" y="0"/>
            <a:chExt cx="812800" cy="698500"/>
          </a:xfrm>
        </p:grpSpPr>
        <p:sp>
          <p:nvSpPr>
            <p:cNvPr id="4" name="Freeform 4"/>
            <p:cNvSpPr/>
            <p:nvPr/>
          </p:nvSpPr>
          <p:spPr>
            <a:xfrm>
              <a:off x="6977" y="0"/>
              <a:ext cx="798847" cy="698500"/>
            </a:xfrm>
            <a:custGeom>
              <a:avLst/>
              <a:gdLst/>
              <a:ahLst/>
              <a:cxnLst/>
              <a:rect l="l" t="t" r="r" b="b"/>
              <a:pathLst>
                <a:path w="798847" h="698500">
                  <a:moveTo>
                    <a:pt x="787552" y="380653"/>
                  </a:moveTo>
                  <a:lnTo>
                    <a:pt x="620894" y="667097"/>
                  </a:lnTo>
                  <a:cubicBezTo>
                    <a:pt x="609582" y="686539"/>
                    <a:pt x="588785" y="698500"/>
                    <a:pt x="566291" y="698500"/>
                  </a:cubicBezTo>
                  <a:lnTo>
                    <a:pt x="232555" y="698500"/>
                  </a:lnTo>
                  <a:cubicBezTo>
                    <a:pt x="210061" y="698500"/>
                    <a:pt x="189264" y="686539"/>
                    <a:pt x="177952" y="667097"/>
                  </a:cubicBezTo>
                  <a:lnTo>
                    <a:pt x="11294" y="380653"/>
                  </a:lnTo>
                  <a:cubicBezTo>
                    <a:pt x="0" y="361241"/>
                    <a:pt x="0" y="337259"/>
                    <a:pt x="11294" y="317847"/>
                  </a:cubicBezTo>
                  <a:lnTo>
                    <a:pt x="177952" y="31403"/>
                  </a:lnTo>
                  <a:cubicBezTo>
                    <a:pt x="189264" y="11961"/>
                    <a:pt x="210061" y="0"/>
                    <a:pt x="232555" y="0"/>
                  </a:cubicBezTo>
                  <a:lnTo>
                    <a:pt x="566291" y="0"/>
                  </a:lnTo>
                  <a:cubicBezTo>
                    <a:pt x="588785" y="0"/>
                    <a:pt x="609582" y="11961"/>
                    <a:pt x="620894" y="31403"/>
                  </a:cubicBezTo>
                  <a:lnTo>
                    <a:pt x="787552" y="317847"/>
                  </a:lnTo>
                  <a:cubicBezTo>
                    <a:pt x="798846" y="337259"/>
                    <a:pt x="798846" y="361241"/>
                    <a:pt x="787552" y="380653"/>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19161" y="5195296"/>
            <a:ext cx="2844804" cy="2444753"/>
            <a:chOff x="0" y="0"/>
            <a:chExt cx="812800" cy="698500"/>
          </a:xfrm>
        </p:grpSpPr>
        <p:sp>
          <p:nvSpPr>
            <p:cNvPr id="7" name="Freeform 7"/>
            <p:cNvSpPr/>
            <p:nvPr/>
          </p:nvSpPr>
          <p:spPr>
            <a:xfrm>
              <a:off x="8361" y="0"/>
              <a:ext cx="796077" cy="698500"/>
            </a:xfrm>
            <a:custGeom>
              <a:avLst/>
              <a:gdLst/>
              <a:ahLst/>
              <a:cxnLst/>
              <a:rect l="l" t="t" r="r" b="b"/>
              <a:pathLst>
                <a:path w="796077" h="698500">
                  <a:moveTo>
                    <a:pt x="782542" y="386886"/>
                  </a:moveTo>
                  <a:lnTo>
                    <a:pt x="623136" y="660864"/>
                  </a:lnTo>
                  <a:cubicBezTo>
                    <a:pt x="609579" y="684165"/>
                    <a:pt x="584654" y="698500"/>
                    <a:pt x="557696" y="698500"/>
                  </a:cubicBezTo>
                  <a:lnTo>
                    <a:pt x="238382" y="698500"/>
                  </a:lnTo>
                  <a:cubicBezTo>
                    <a:pt x="211424" y="698500"/>
                    <a:pt x="186499" y="684165"/>
                    <a:pt x="172942" y="660864"/>
                  </a:cubicBezTo>
                  <a:lnTo>
                    <a:pt x="13536" y="386886"/>
                  </a:lnTo>
                  <a:cubicBezTo>
                    <a:pt x="0" y="363621"/>
                    <a:pt x="0" y="334879"/>
                    <a:pt x="13536" y="311614"/>
                  </a:cubicBezTo>
                  <a:lnTo>
                    <a:pt x="172942" y="37636"/>
                  </a:lnTo>
                  <a:cubicBezTo>
                    <a:pt x="186499" y="14335"/>
                    <a:pt x="211424" y="0"/>
                    <a:pt x="238382" y="0"/>
                  </a:cubicBezTo>
                  <a:lnTo>
                    <a:pt x="557696" y="0"/>
                  </a:lnTo>
                  <a:cubicBezTo>
                    <a:pt x="584654" y="0"/>
                    <a:pt x="609579" y="14335"/>
                    <a:pt x="623136" y="37636"/>
                  </a:cubicBezTo>
                  <a:lnTo>
                    <a:pt x="782542" y="311614"/>
                  </a:lnTo>
                  <a:cubicBezTo>
                    <a:pt x="796078" y="334879"/>
                    <a:pt x="796078" y="363621"/>
                    <a:pt x="782542" y="386886"/>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13989798" y="1378348"/>
            <a:ext cx="4989986" cy="1852818"/>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13687456" y="1862513"/>
            <a:ext cx="3675689" cy="884486"/>
            <a:chOff x="0" y="0"/>
            <a:chExt cx="2902779" cy="698500"/>
          </a:xfrm>
        </p:grpSpPr>
        <p:sp>
          <p:nvSpPr>
            <p:cNvPr id="13" name="Freeform 1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4" name="TextBox 1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1822928" y="749480"/>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a:off x="1702531" y="5781722"/>
            <a:ext cx="1760374" cy="1364290"/>
          </a:xfrm>
          <a:custGeom>
            <a:avLst/>
            <a:gdLst/>
            <a:ahLst/>
            <a:cxnLst/>
            <a:rect l="l" t="t" r="r" b="b"/>
            <a:pathLst>
              <a:path w="1760374" h="1364290">
                <a:moveTo>
                  <a:pt x="0" y="0"/>
                </a:moveTo>
                <a:lnTo>
                  <a:pt x="1760374" y="0"/>
                </a:lnTo>
                <a:lnTo>
                  <a:pt x="1760374" y="1364290"/>
                </a:lnTo>
                <a:lnTo>
                  <a:pt x="0" y="1364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668123" y="210548"/>
            <a:ext cx="10902941" cy="1364541"/>
          </a:xfrm>
          <a:prstGeom prst="rect">
            <a:avLst/>
          </a:prstGeom>
        </p:spPr>
        <p:txBody>
          <a:bodyPr lIns="0" tIns="0" rIns="0" bIns="0" rtlCol="0" anchor="t">
            <a:spAutoFit/>
          </a:bodyPr>
          <a:lstStyle/>
          <a:p>
            <a:pPr algn="ctr">
              <a:lnSpc>
                <a:spcPts val="12503"/>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ROLES AND RESPONSIBILITIES</a:t>
            </a:r>
          </a:p>
        </p:txBody>
      </p:sp>
      <p:sp>
        <p:nvSpPr>
          <p:cNvPr id="18" name="TextBox 18"/>
          <p:cNvSpPr txBox="1"/>
          <p:nvPr/>
        </p:nvSpPr>
        <p:spPr>
          <a:xfrm>
            <a:off x="812266" y="1346327"/>
            <a:ext cx="6814020" cy="997902"/>
          </a:xfrm>
          <a:prstGeom prst="rect">
            <a:avLst/>
          </a:prstGeom>
        </p:spPr>
        <p:txBody>
          <a:bodyPr wrap="square" lIns="0" tIns="0" rIns="0" bIns="0" rtlCol="0" anchor="t">
            <a:spAutoFit/>
          </a:bodyPr>
          <a:lstStyle/>
          <a:p>
            <a:pPr algn="l">
              <a:lnSpc>
                <a:spcPts val="8971"/>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BD/CAPTURE TEAMS</a:t>
            </a:r>
          </a:p>
        </p:txBody>
      </p:sp>
      <p:grpSp>
        <p:nvGrpSpPr>
          <p:cNvPr id="19" name="Group 19"/>
          <p:cNvGrpSpPr/>
          <p:nvPr/>
        </p:nvGrpSpPr>
        <p:grpSpPr>
          <a:xfrm>
            <a:off x="5685893" y="4249808"/>
            <a:ext cx="8380556" cy="1753222"/>
            <a:chOff x="0" y="0"/>
            <a:chExt cx="716005" cy="149789"/>
          </a:xfrm>
        </p:grpSpPr>
        <p:sp>
          <p:nvSpPr>
            <p:cNvPr id="20" name="Freeform 20"/>
            <p:cNvSpPr/>
            <p:nvPr/>
          </p:nvSpPr>
          <p:spPr>
            <a:xfrm>
              <a:off x="0" y="0"/>
              <a:ext cx="716005" cy="149789"/>
            </a:xfrm>
            <a:custGeom>
              <a:avLst/>
              <a:gdLst/>
              <a:ahLst/>
              <a:cxnLst/>
              <a:rect l="l" t="t" r="r" b="b"/>
              <a:pathLst>
                <a:path w="716005" h="149789">
                  <a:moveTo>
                    <a:pt x="25866" y="0"/>
                  </a:moveTo>
                  <a:lnTo>
                    <a:pt x="690139" y="0"/>
                  </a:lnTo>
                  <a:cubicBezTo>
                    <a:pt x="696999" y="0"/>
                    <a:pt x="703579" y="2725"/>
                    <a:pt x="708429" y="7576"/>
                  </a:cubicBezTo>
                  <a:cubicBezTo>
                    <a:pt x="713280" y="12427"/>
                    <a:pt x="716005" y="19006"/>
                    <a:pt x="716005" y="25866"/>
                  </a:cubicBezTo>
                  <a:lnTo>
                    <a:pt x="716005" y="123923"/>
                  </a:lnTo>
                  <a:cubicBezTo>
                    <a:pt x="716005" y="130783"/>
                    <a:pt x="713280" y="137362"/>
                    <a:pt x="708429" y="142213"/>
                  </a:cubicBezTo>
                  <a:cubicBezTo>
                    <a:pt x="703579" y="147064"/>
                    <a:pt x="696999" y="149789"/>
                    <a:pt x="690139" y="149789"/>
                  </a:cubicBezTo>
                  <a:lnTo>
                    <a:pt x="25866" y="149789"/>
                  </a:lnTo>
                  <a:cubicBezTo>
                    <a:pt x="19006" y="149789"/>
                    <a:pt x="12427" y="147064"/>
                    <a:pt x="7576" y="142213"/>
                  </a:cubicBezTo>
                  <a:cubicBezTo>
                    <a:pt x="2725" y="137362"/>
                    <a:pt x="0" y="130783"/>
                    <a:pt x="0" y="123923"/>
                  </a:cubicBezTo>
                  <a:lnTo>
                    <a:pt x="0" y="25866"/>
                  </a:lnTo>
                  <a:cubicBezTo>
                    <a:pt x="0" y="19006"/>
                    <a:pt x="2725" y="12427"/>
                    <a:pt x="7576" y="7576"/>
                  </a:cubicBezTo>
                  <a:cubicBezTo>
                    <a:pt x="12427" y="2725"/>
                    <a:pt x="19006" y="0"/>
                    <a:pt x="2586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1" name="TextBox 21"/>
            <p:cNvSpPr txBox="1"/>
            <p:nvPr/>
          </p:nvSpPr>
          <p:spPr>
            <a:xfrm>
              <a:off x="0" y="-76200"/>
              <a:ext cx="716005" cy="225989"/>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7125678" y="7692722"/>
            <a:ext cx="8937722" cy="1753222"/>
            <a:chOff x="0" y="0"/>
            <a:chExt cx="763608" cy="149789"/>
          </a:xfrm>
        </p:grpSpPr>
        <p:sp>
          <p:nvSpPr>
            <p:cNvPr id="23" name="Freeform 23"/>
            <p:cNvSpPr/>
            <p:nvPr/>
          </p:nvSpPr>
          <p:spPr>
            <a:xfrm>
              <a:off x="0" y="0"/>
              <a:ext cx="763608" cy="149789"/>
            </a:xfrm>
            <a:custGeom>
              <a:avLst/>
              <a:gdLst/>
              <a:ahLst/>
              <a:cxnLst/>
              <a:rect l="l" t="t" r="r" b="b"/>
              <a:pathLst>
                <a:path w="763608" h="149789">
                  <a:moveTo>
                    <a:pt x="24254" y="0"/>
                  </a:moveTo>
                  <a:lnTo>
                    <a:pt x="739354" y="0"/>
                  </a:lnTo>
                  <a:cubicBezTo>
                    <a:pt x="745787" y="0"/>
                    <a:pt x="751956" y="2555"/>
                    <a:pt x="756504" y="7104"/>
                  </a:cubicBezTo>
                  <a:cubicBezTo>
                    <a:pt x="761053" y="11652"/>
                    <a:pt x="763608" y="17821"/>
                    <a:pt x="763608" y="24254"/>
                  </a:cubicBezTo>
                  <a:lnTo>
                    <a:pt x="763608" y="125535"/>
                  </a:lnTo>
                  <a:cubicBezTo>
                    <a:pt x="763608" y="131968"/>
                    <a:pt x="761053" y="138137"/>
                    <a:pt x="756504" y="142685"/>
                  </a:cubicBezTo>
                  <a:cubicBezTo>
                    <a:pt x="751956" y="147234"/>
                    <a:pt x="745787" y="149789"/>
                    <a:pt x="739354" y="149789"/>
                  </a:cubicBezTo>
                  <a:lnTo>
                    <a:pt x="24254" y="149789"/>
                  </a:lnTo>
                  <a:cubicBezTo>
                    <a:pt x="17821" y="149789"/>
                    <a:pt x="11652" y="147234"/>
                    <a:pt x="7104" y="142685"/>
                  </a:cubicBezTo>
                  <a:cubicBezTo>
                    <a:pt x="2555" y="138137"/>
                    <a:pt x="0" y="131968"/>
                    <a:pt x="0" y="125535"/>
                  </a:cubicBezTo>
                  <a:lnTo>
                    <a:pt x="0" y="24254"/>
                  </a:lnTo>
                  <a:cubicBezTo>
                    <a:pt x="0" y="17821"/>
                    <a:pt x="2555" y="11652"/>
                    <a:pt x="7104" y="7104"/>
                  </a:cubicBezTo>
                  <a:cubicBezTo>
                    <a:pt x="11652" y="2555"/>
                    <a:pt x="17821" y="0"/>
                    <a:pt x="24254"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0" y="-76200"/>
              <a:ext cx="763608" cy="22598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5685893" y="3528407"/>
            <a:ext cx="8380556" cy="587574"/>
            <a:chOff x="0" y="0"/>
            <a:chExt cx="9962684" cy="698500"/>
          </a:xfrm>
        </p:grpSpPr>
        <p:sp>
          <p:nvSpPr>
            <p:cNvPr id="26" name="Freeform 26"/>
            <p:cNvSpPr/>
            <p:nvPr/>
          </p:nvSpPr>
          <p:spPr>
            <a:xfrm>
              <a:off x="887" y="0"/>
              <a:ext cx="9960910" cy="698500"/>
            </a:xfrm>
            <a:custGeom>
              <a:avLst/>
              <a:gdLst/>
              <a:ahLst/>
              <a:cxnLst/>
              <a:rect l="l" t="t" r="r" b="b"/>
              <a:pathLst>
                <a:path w="9960910" h="698500">
                  <a:moveTo>
                    <a:pt x="9959474" y="353242"/>
                  </a:moveTo>
                  <a:lnTo>
                    <a:pt x="9760920" y="694508"/>
                  </a:lnTo>
                  <a:cubicBezTo>
                    <a:pt x="9759482" y="696979"/>
                    <a:pt x="9756838" y="698500"/>
                    <a:pt x="9753978" y="698500"/>
                  </a:cubicBezTo>
                  <a:lnTo>
                    <a:pt x="206932" y="698500"/>
                  </a:lnTo>
                  <a:cubicBezTo>
                    <a:pt x="204072" y="698500"/>
                    <a:pt x="201428" y="696979"/>
                    <a:pt x="199990" y="694508"/>
                  </a:cubicBezTo>
                  <a:lnTo>
                    <a:pt x="1436" y="353242"/>
                  </a:lnTo>
                  <a:cubicBezTo>
                    <a:pt x="0" y="350774"/>
                    <a:pt x="0" y="347726"/>
                    <a:pt x="1436" y="345258"/>
                  </a:cubicBezTo>
                  <a:lnTo>
                    <a:pt x="199990" y="3992"/>
                  </a:lnTo>
                  <a:cubicBezTo>
                    <a:pt x="201428" y="1521"/>
                    <a:pt x="204072" y="0"/>
                    <a:pt x="206932" y="0"/>
                  </a:cubicBezTo>
                  <a:lnTo>
                    <a:pt x="9753978" y="0"/>
                  </a:lnTo>
                  <a:cubicBezTo>
                    <a:pt x="9756838" y="0"/>
                    <a:pt x="9759482" y="1521"/>
                    <a:pt x="9760920" y="3992"/>
                  </a:cubicBezTo>
                  <a:lnTo>
                    <a:pt x="9959474" y="345258"/>
                  </a:lnTo>
                  <a:cubicBezTo>
                    <a:pt x="9960910" y="347726"/>
                    <a:pt x="9960910" y="350774"/>
                    <a:pt x="9959474" y="353242"/>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76200"/>
              <a:ext cx="9734084"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7125678" y="6971321"/>
            <a:ext cx="8937722" cy="587574"/>
            <a:chOff x="0" y="0"/>
            <a:chExt cx="10625036" cy="698500"/>
          </a:xfrm>
        </p:grpSpPr>
        <p:sp>
          <p:nvSpPr>
            <p:cNvPr id="29" name="Freeform 29"/>
            <p:cNvSpPr/>
            <p:nvPr/>
          </p:nvSpPr>
          <p:spPr>
            <a:xfrm>
              <a:off x="832" y="0"/>
              <a:ext cx="10623373" cy="698500"/>
            </a:xfrm>
            <a:custGeom>
              <a:avLst/>
              <a:gdLst/>
              <a:ahLst/>
              <a:cxnLst/>
              <a:rect l="l" t="t" r="r" b="b"/>
              <a:pathLst>
                <a:path w="10623373" h="698500">
                  <a:moveTo>
                    <a:pt x="10622026" y="352994"/>
                  </a:moveTo>
                  <a:lnTo>
                    <a:pt x="10423182" y="694756"/>
                  </a:lnTo>
                  <a:cubicBezTo>
                    <a:pt x="10421833" y="697074"/>
                    <a:pt x="10419354" y="698500"/>
                    <a:pt x="10416673" y="698500"/>
                  </a:cubicBezTo>
                  <a:lnTo>
                    <a:pt x="206699" y="698500"/>
                  </a:lnTo>
                  <a:cubicBezTo>
                    <a:pt x="204018" y="698500"/>
                    <a:pt x="201538" y="697074"/>
                    <a:pt x="200190" y="694756"/>
                  </a:cubicBezTo>
                  <a:lnTo>
                    <a:pt x="1346" y="352994"/>
                  </a:lnTo>
                  <a:cubicBezTo>
                    <a:pt x="0" y="350679"/>
                    <a:pt x="0" y="347821"/>
                    <a:pt x="1346" y="345506"/>
                  </a:cubicBezTo>
                  <a:lnTo>
                    <a:pt x="200190" y="3744"/>
                  </a:lnTo>
                  <a:cubicBezTo>
                    <a:pt x="201538" y="1426"/>
                    <a:pt x="204018" y="0"/>
                    <a:pt x="206699" y="0"/>
                  </a:cubicBezTo>
                  <a:lnTo>
                    <a:pt x="10416673" y="0"/>
                  </a:lnTo>
                  <a:cubicBezTo>
                    <a:pt x="10419354" y="0"/>
                    <a:pt x="10421833" y="1426"/>
                    <a:pt x="10423182" y="3744"/>
                  </a:cubicBezTo>
                  <a:lnTo>
                    <a:pt x="10622026" y="345506"/>
                  </a:lnTo>
                  <a:cubicBezTo>
                    <a:pt x="10623372" y="347821"/>
                    <a:pt x="10623372" y="350679"/>
                    <a:pt x="10622026" y="35299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76200"/>
              <a:ext cx="10396436"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1982422" y="2974758"/>
            <a:ext cx="4168053" cy="3581920"/>
            <a:chOff x="0" y="0"/>
            <a:chExt cx="812800" cy="698500"/>
          </a:xfrm>
        </p:grpSpPr>
        <p:sp>
          <p:nvSpPr>
            <p:cNvPr id="32" name="Freeform 32"/>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3" name="TextBox 33"/>
            <p:cNvSpPr txBox="1"/>
            <p:nvPr/>
          </p:nvSpPr>
          <p:spPr>
            <a:xfrm>
              <a:off x="114300" y="-76200"/>
              <a:ext cx="584200"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5637224" y="6417672"/>
            <a:ext cx="4168053" cy="3581920"/>
            <a:chOff x="0" y="0"/>
            <a:chExt cx="812800" cy="698500"/>
          </a:xfrm>
        </p:grpSpPr>
        <p:sp>
          <p:nvSpPr>
            <p:cNvPr id="35" name="Freeform 35"/>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6" name="TextBox 36"/>
            <p:cNvSpPr txBox="1"/>
            <p:nvPr/>
          </p:nvSpPr>
          <p:spPr>
            <a:xfrm>
              <a:off x="114300" y="-76200"/>
              <a:ext cx="584200"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2144175" y="3113764"/>
            <a:ext cx="3844547" cy="3303908"/>
            <a:chOff x="0" y="0"/>
            <a:chExt cx="812800" cy="698500"/>
          </a:xfrm>
        </p:grpSpPr>
        <p:sp>
          <p:nvSpPr>
            <p:cNvPr id="38" name="Freeform 38"/>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7"/>
              <a:stretch>
                <a:fillRect l="-16908" r="-16908"/>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9" name="Group 39"/>
          <p:cNvGrpSpPr/>
          <p:nvPr/>
        </p:nvGrpSpPr>
        <p:grpSpPr>
          <a:xfrm>
            <a:off x="5798976" y="6556678"/>
            <a:ext cx="3844547" cy="3303908"/>
            <a:chOff x="0" y="0"/>
            <a:chExt cx="812800" cy="698500"/>
          </a:xfrm>
        </p:grpSpPr>
        <p:sp>
          <p:nvSpPr>
            <p:cNvPr id="40" name="Freeform 40"/>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8"/>
              <a:stretch>
                <a:fillRect l="-16782" r="-16782"/>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41" name="TextBox 41"/>
          <p:cNvSpPr txBox="1"/>
          <p:nvPr/>
        </p:nvSpPr>
        <p:spPr>
          <a:xfrm>
            <a:off x="6056209" y="4384383"/>
            <a:ext cx="6024971" cy="1461939"/>
          </a:xfrm>
          <a:prstGeom prst="rect">
            <a:avLst/>
          </a:prstGeom>
        </p:spPr>
        <p:txBody>
          <a:bodyPr lIns="0" tIns="0" rIns="0" bIns="0" rtlCol="0" anchor="t">
            <a:spAutoFit/>
          </a:bodyPr>
          <a:lstStyle/>
          <a:p>
            <a:pPr marL="285750" indent="-285750">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The Business Development and Capture team is responsible for maintaining a robust pipeline of opportunities, achieving 5X the target Total Contract Value (TCV). </a:t>
            </a:r>
            <a:endParaRPr lang="en-US" sz="1600" spc="-16" dirty="0">
              <a:solidFill>
                <a:srgbClr val="000000"/>
              </a:solidFill>
              <a:latin typeface="Times New Roman" panose="02020603050405020304" pitchFamily="18" charset="0"/>
              <a:ea typeface="Arial"/>
              <a:cs typeface="Times New Roman" panose="02020603050405020304" pitchFamily="18" charset="0"/>
              <a:sym typeface="Arial"/>
            </a:endParaRPr>
          </a:p>
          <a:p>
            <a:pPr marL="285750" indent="-285750">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They develop and nurture client relationships, gather the "voice of the customer," and identify critical details to craft tailored capture strategies. </a:t>
            </a:r>
            <a:endParaRPr lang="en-US" dirty="0"/>
          </a:p>
        </p:txBody>
      </p:sp>
      <p:sp>
        <p:nvSpPr>
          <p:cNvPr id="42" name="TextBox 42"/>
          <p:cNvSpPr txBox="1"/>
          <p:nvPr/>
        </p:nvSpPr>
        <p:spPr>
          <a:xfrm>
            <a:off x="10116582" y="7862034"/>
            <a:ext cx="5946818" cy="1704975"/>
          </a:xfrm>
          <a:prstGeom prst="rect">
            <a:avLst/>
          </a:prstGeom>
        </p:spPr>
        <p:txBody>
          <a:bodyPr lIns="0" tIns="0" rIns="0" bIns="0" rtlCol="0" anchor="t">
            <a:spAutoFit/>
          </a:bodyPr>
          <a:lstStyle/>
          <a:p>
            <a:pPr marL="285750" indent="-285750" algn="l">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With a focus on achieving a P-win of 30% or higher, they continuously refine capture plans, complete gate review documents, and schedule reviews to ensure deal progression.</a:t>
            </a:r>
            <a:endParaRPr lang="en-US" sz="1600" spc="-16" dirty="0">
              <a:solidFill>
                <a:srgbClr val="000000"/>
              </a:solidFill>
              <a:latin typeface="Times New Roman" panose="02020603050405020304" pitchFamily="18" charset="0"/>
              <a:ea typeface="Arial"/>
              <a:cs typeface="Times New Roman" panose="02020603050405020304" pitchFamily="18" charset="0"/>
            </a:endParaRPr>
          </a:p>
          <a:p>
            <a:pPr marL="285750" indent="-285750" algn="l">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Additionally, they play a key role in the proposal process, collaborating with the proposal team to develop win themes, solutions, and ensure quality and compliance.</a:t>
            </a:r>
            <a:endParaRPr lang="en-US" sz="1600" dirty="0"/>
          </a:p>
          <a:p>
            <a:pPr algn="l">
              <a:lnSpc>
                <a:spcPts val="1930"/>
              </a:lnSpc>
            </a:pPr>
            <a:endParaRPr lang="en-US" sz="1608" spc="-16" dirty="0">
              <a:solidFill>
                <a:srgbClr val="FFFFFF"/>
              </a:solidFill>
              <a:latin typeface="Times New Roman" panose="02020603050405020304" pitchFamily="18" charset="0"/>
              <a:ea typeface="Arial"/>
              <a:cs typeface="Times New Roman" panose="02020603050405020304" pitchFamily="18" charset="0"/>
              <a:sym typeface="Arial"/>
            </a:endParaRPr>
          </a:p>
        </p:txBody>
      </p:sp>
      <p:sp>
        <p:nvSpPr>
          <p:cNvPr id="43" name="TextBox 43"/>
          <p:cNvSpPr txBox="1"/>
          <p:nvPr/>
        </p:nvSpPr>
        <p:spPr>
          <a:xfrm>
            <a:off x="6131033" y="3612339"/>
            <a:ext cx="5451327"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Pipeline Opportunity and Management​</a:t>
            </a:r>
          </a:p>
        </p:txBody>
      </p:sp>
      <p:sp>
        <p:nvSpPr>
          <p:cNvPr id="44" name="TextBox 44"/>
          <p:cNvSpPr txBox="1"/>
          <p:nvPr/>
        </p:nvSpPr>
        <p:spPr>
          <a:xfrm>
            <a:off x="10116582" y="7055253"/>
            <a:ext cx="5792091"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Capture Management and Proposal Support​</a:t>
            </a:r>
          </a:p>
        </p:txBody>
      </p:sp>
    </p:spTree>
    <p:extLst>
      <p:ext uri="{BB962C8B-B14F-4D97-AF65-F5344CB8AC3E}">
        <p14:creationId xmlns:p14="http://schemas.microsoft.com/office/powerpoint/2010/main" val="1903924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15689"/>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736850" y="4952685"/>
            <a:ext cx="3409424" cy="2929974"/>
            <a:chOff x="0" y="0"/>
            <a:chExt cx="812800" cy="698500"/>
          </a:xfrm>
        </p:grpSpPr>
        <p:sp>
          <p:nvSpPr>
            <p:cNvPr id="4" name="Freeform 4"/>
            <p:cNvSpPr/>
            <p:nvPr/>
          </p:nvSpPr>
          <p:spPr>
            <a:xfrm>
              <a:off x="6977" y="0"/>
              <a:ext cx="798847" cy="698500"/>
            </a:xfrm>
            <a:custGeom>
              <a:avLst/>
              <a:gdLst/>
              <a:ahLst/>
              <a:cxnLst/>
              <a:rect l="l" t="t" r="r" b="b"/>
              <a:pathLst>
                <a:path w="798847" h="698500">
                  <a:moveTo>
                    <a:pt x="787552" y="380653"/>
                  </a:moveTo>
                  <a:lnTo>
                    <a:pt x="620894" y="667097"/>
                  </a:lnTo>
                  <a:cubicBezTo>
                    <a:pt x="609582" y="686539"/>
                    <a:pt x="588785" y="698500"/>
                    <a:pt x="566291" y="698500"/>
                  </a:cubicBezTo>
                  <a:lnTo>
                    <a:pt x="232555" y="698500"/>
                  </a:lnTo>
                  <a:cubicBezTo>
                    <a:pt x="210061" y="698500"/>
                    <a:pt x="189264" y="686539"/>
                    <a:pt x="177952" y="667097"/>
                  </a:cubicBezTo>
                  <a:lnTo>
                    <a:pt x="11294" y="380653"/>
                  </a:lnTo>
                  <a:cubicBezTo>
                    <a:pt x="0" y="361241"/>
                    <a:pt x="0" y="337259"/>
                    <a:pt x="11294" y="317847"/>
                  </a:cubicBezTo>
                  <a:lnTo>
                    <a:pt x="177952" y="31403"/>
                  </a:lnTo>
                  <a:cubicBezTo>
                    <a:pt x="189264" y="11961"/>
                    <a:pt x="210061" y="0"/>
                    <a:pt x="232555" y="0"/>
                  </a:cubicBezTo>
                  <a:lnTo>
                    <a:pt x="566291" y="0"/>
                  </a:lnTo>
                  <a:cubicBezTo>
                    <a:pt x="588785" y="0"/>
                    <a:pt x="609582" y="11961"/>
                    <a:pt x="620894" y="31403"/>
                  </a:cubicBezTo>
                  <a:lnTo>
                    <a:pt x="787552" y="317847"/>
                  </a:lnTo>
                  <a:cubicBezTo>
                    <a:pt x="798846" y="337259"/>
                    <a:pt x="798846" y="361241"/>
                    <a:pt x="787552" y="380653"/>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19161" y="5195296"/>
            <a:ext cx="2844804" cy="2444753"/>
            <a:chOff x="0" y="0"/>
            <a:chExt cx="812800" cy="698500"/>
          </a:xfrm>
        </p:grpSpPr>
        <p:sp>
          <p:nvSpPr>
            <p:cNvPr id="7" name="Freeform 7"/>
            <p:cNvSpPr/>
            <p:nvPr/>
          </p:nvSpPr>
          <p:spPr>
            <a:xfrm>
              <a:off x="8361" y="0"/>
              <a:ext cx="796077" cy="698500"/>
            </a:xfrm>
            <a:custGeom>
              <a:avLst/>
              <a:gdLst/>
              <a:ahLst/>
              <a:cxnLst/>
              <a:rect l="l" t="t" r="r" b="b"/>
              <a:pathLst>
                <a:path w="796077" h="698500">
                  <a:moveTo>
                    <a:pt x="782542" y="386886"/>
                  </a:moveTo>
                  <a:lnTo>
                    <a:pt x="623136" y="660864"/>
                  </a:lnTo>
                  <a:cubicBezTo>
                    <a:pt x="609579" y="684165"/>
                    <a:pt x="584654" y="698500"/>
                    <a:pt x="557696" y="698500"/>
                  </a:cubicBezTo>
                  <a:lnTo>
                    <a:pt x="238382" y="698500"/>
                  </a:lnTo>
                  <a:cubicBezTo>
                    <a:pt x="211424" y="698500"/>
                    <a:pt x="186499" y="684165"/>
                    <a:pt x="172942" y="660864"/>
                  </a:cubicBezTo>
                  <a:lnTo>
                    <a:pt x="13536" y="386886"/>
                  </a:lnTo>
                  <a:cubicBezTo>
                    <a:pt x="0" y="363621"/>
                    <a:pt x="0" y="334879"/>
                    <a:pt x="13536" y="311614"/>
                  </a:cubicBezTo>
                  <a:lnTo>
                    <a:pt x="172942" y="37636"/>
                  </a:lnTo>
                  <a:cubicBezTo>
                    <a:pt x="186499" y="14335"/>
                    <a:pt x="211424" y="0"/>
                    <a:pt x="238382" y="0"/>
                  </a:cubicBezTo>
                  <a:lnTo>
                    <a:pt x="557696" y="0"/>
                  </a:lnTo>
                  <a:cubicBezTo>
                    <a:pt x="584654" y="0"/>
                    <a:pt x="609579" y="14335"/>
                    <a:pt x="623136" y="37636"/>
                  </a:cubicBezTo>
                  <a:lnTo>
                    <a:pt x="782542" y="311614"/>
                  </a:lnTo>
                  <a:cubicBezTo>
                    <a:pt x="796078" y="334879"/>
                    <a:pt x="796078" y="363621"/>
                    <a:pt x="782542" y="386886"/>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14006465" y="1475436"/>
            <a:ext cx="4939239" cy="1833976"/>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13673641" y="2019683"/>
            <a:ext cx="3675689" cy="884486"/>
            <a:chOff x="0" y="0"/>
            <a:chExt cx="2902779" cy="698500"/>
          </a:xfrm>
        </p:grpSpPr>
        <p:sp>
          <p:nvSpPr>
            <p:cNvPr id="13" name="Freeform 1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4" name="TextBox 1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1710662" y="542089"/>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a:off x="1809910" y="5781722"/>
            <a:ext cx="1271900" cy="1271900"/>
          </a:xfrm>
          <a:custGeom>
            <a:avLst/>
            <a:gdLst/>
            <a:ahLst/>
            <a:cxnLst/>
            <a:rect l="l" t="t" r="r" b="b"/>
            <a:pathLst>
              <a:path w="1271900" h="1271900">
                <a:moveTo>
                  <a:pt x="0" y="0"/>
                </a:moveTo>
                <a:lnTo>
                  <a:pt x="1271900" y="0"/>
                </a:lnTo>
                <a:lnTo>
                  <a:pt x="1271900" y="1271900"/>
                </a:lnTo>
                <a:lnTo>
                  <a:pt x="0" y="1271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668123" y="-15689"/>
            <a:ext cx="10902941" cy="1364541"/>
          </a:xfrm>
          <a:prstGeom prst="rect">
            <a:avLst/>
          </a:prstGeom>
        </p:spPr>
        <p:txBody>
          <a:bodyPr lIns="0" tIns="0" rIns="0" bIns="0" rtlCol="0" anchor="t">
            <a:spAutoFit/>
          </a:bodyPr>
          <a:lstStyle/>
          <a:p>
            <a:pPr algn="ctr">
              <a:lnSpc>
                <a:spcPts val="12503"/>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ROLES AND RESPONSIBILITIES</a:t>
            </a:r>
          </a:p>
        </p:txBody>
      </p:sp>
      <p:sp>
        <p:nvSpPr>
          <p:cNvPr id="18" name="TextBox 18"/>
          <p:cNvSpPr txBox="1"/>
          <p:nvPr/>
        </p:nvSpPr>
        <p:spPr>
          <a:xfrm>
            <a:off x="812266" y="1063519"/>
            <a:ext cx="5519346" cy="997902"/>
          </a:xfrm>
          <a:prstGeom prst="rect">
            <a:avLst/>
          </a:prstGeom>
        </p:spPr>
        <p:txBody>
          <a:bodyPr wrap="square" lIns="0" tIns="0" rIns="0" bIns="0" rtlCol="0" anchor="t">
            <a:spAutoFit/>
          </a:bodyPr>
          <a:lstStyle/>
          <a:p>
            <a:pPr algn="l">
              <a:lnSpc>
                <a:spcPts val="8971"/>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SOLUTIONS TEAM</a:t>
            </a:r>
          </a:p>
        </p:txBody>
      </p:sp>
      <p:grpSp>
        <p:nvGrpSpPr>
          <p:cNvPr id="19" name="Group 19"/>
          <p:cNvGrpSpPr/>
          <p:nvPr/>
        </p:nvGrpSpPr>
        <p:grpSpPr>
          <a:xfrm>
            <a:off x="5738646" y="4249808"/>
            <a:ext cx="8327803" cy="2175252"/>
            <a:chOff x="0" y="0"/>
            <a:chExt cx="716005" cy="149789"/>
          </a:xfrm>
        </p:grpSpPr>
        <p:sp>
          <p:nvSpPr>
            <p:cNvPr id="20" name="Freeform 20"/>
            <p:cNvSpPr/>
            <p:nvPr/>
          </p:nvSpPr>
          <p:spPr>
            <a:xfrm>
              <a:off x="0" y="0"/>
              <a:ext cx="716005" cy="149789"/>
            </a:xfrm>
            <a:custGeom>
              <a:avLst/>
              <a:gdLst/>
              <a:ahLst/>
              <a:cxnLst/>
              <a:rect l="l" t="t" r="r" b="b"/>
              <a:pathLst>
                <a:path w="716005" h="149789">
                  <a:moveTo>
                    <a:pt x="25866" y="0"/>
                  </a:moveTo>
                  <a:lnTo>
                    <a:pt x="690139" y="0"/>
                  </a:lnTo>
                  <a:cubicBezTo>
                    <a:pt x="696999" y="0"/>
                    <a:pt x="703579" y="2725"/>
                    <a:pt x="708429" y="7576"/>
                  </a:cubicBezTo>
                  <a:cubicBezTo>
                    <a:pt x="713280" y="12427"/>
                    <a:pt x="716005" y="19006"/>
                    <a:pt x="716005" y="25866"/>
                  </a:cubicBezTo>
                  <a:lnTo>
                    <a:pt x="716005" y="123923"/>
                  </a:lnTo>
                  <a:cubicBezTo>
                    <a:pt x="716005" y="130783"/>
                    <a:pt x="713280" y="137362"/>
                    <a:pt x="708429" y="142213"/>
                  </a:cubicBezTo>
                  <a:cubicBezTo>
                    <a:pt x="703579" y="147064"/>
                    <a:pt x="696999" y="149789"/>
                    <a:pt x="690139" y="149789"/>
                  </a:cubicBezTo>
                  <a:lnTo>
                    <a:pt x="25866" y="149789"/>
                  </a:lnTo>
                  <a:cubicBezTo>
                    <a:pt x="19006" y="149789"/>
                    <a:pt x="12427" y="147064"/>
                    <a:pt x="7576" y="142213"/>
                  </a:cubicBezTo>
                  <a:cubicBezTo>
                    <a:pt x="2725" y="137362"/>
                    <a:pt x="0" y="130783"/>
                    <a:pt x="0" y="123923"/>
                  </a:cubicBezTo>
                  <a:lnTo>
                    <a:pt x="0" y="25866"/>
                  </a:lnTo>
                  <a:cubicBezTo>
                    <a:pt x="0" y="19006"/>
                    <a:pt x="2725" y="12427"/>
                    <a:pt x="7576" y="7576"/>
                  </a:cubicBezTo>
                  <a:cubicBezTo>
                    <a:pt x="12427" y="2725"/>
                    <a:pt x="19006" y="0"/>
                    <a:pt x="2586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1" name="TextBox 21"/>
            <p:cNvSpPr txBox="1"/>
            <p:nvPr/>
          </p:nvSpPr>
          <p:spPr>
            <a:xfrm>
              <a:off x="0" y="-76200"/>
              <a:ext cx="716005" cy="225989"/>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7125678" y="7850984"/>
            <a:ext cx="8937722" cy="1753222"/>
            <a:chOff x="0" y="0"/>
            <a:chExt cx="763608" cy="149789"/>
          </a:xfrm>
        </p:grpSpPr>
        <p:sp>
          <p:nvSpPr>
            <p:cNvPr id="23" name="Freeform 23"/>
            <p:cNvSpPr/>
            <p:nvPr/>
          </p:nvSpPr>
          <p:spPr>
            <a:xfrm>
              <a:off x="0" y="0"/>
              <a:ext cx="763608" cy="149789"/>
            </a:xfrm>
            <a:custGeom>
              <a:avLst/>
              <a:gdLst/>
              <a:ahLst/>
              <a:cxnLst/>
              <a:rect l="l" t="t" r="r" b="b"/>
              <a:pathLst>
                <a:path w="763608" h="149789">
                  <a:moveTo>
                    <a:pt x="24254" y="0"/>
                  </a:moveTo>
                  <a:lnTo>
                    <a:pt x="739354" y="0"/>
                  </a:lnTo>
                  <a:cubicBezTo>
                    <a:pt x="745787" y="0"/>
                    <a:pt x="751956" y="2555"/>
                    <a:pt x="756504" y="7104"/>
                  </a:cubicBezTo>
                  <a:cubicBezTo>
                    <a:pt x="761053" y="11652"/>
                    <a:pt x="763608" y="17821"/>
                    <a:pt x="763608" y="24254"/>
                  </a:cubicBezTo>
                  <a:lnTo>
                    <a:pt x="763608" y="125535"/>
                  </a:lnTo>
                  <a:cubicBezTo>
                    <a:pt x="763608" y="131968"/>
                    <a:pt x="761053" y="138137"/>
                    <a:pt x="756504" y="142685"/>
                  </a:cubicBezTo>
                  <a:cubicBezTo>
                    <a:pt x="751956" y="147234"/>
                    <a:pt x="745787" y="149789"/>
                    <a:pt x="739354" y="149789"/>
                  </a:cubicBezTo>
                  <a:lnTo>
                    <a:pt x="24254" y="149789"/>
                  </a:lnTo>
                  <a:cubicBezTo>
                    <a:pt x="17821" y="149789"/>
                    <a:pt x="11652" y="147234"/>
                    <a:pt x="7104" y="142685"/>
                  </a:cubicBezTo>
                  <a:cubicBezTo>
                    <a:pt x="2555" y="138137"/>
                    <a:pt x="0" y="131968"/>
                    <a:pt x="0" y="125535"/>
                  </a:cubicBezTo>
                  <a:lnTo>
                    <a:pt x="0" y="24254"/>
                  </a:lnTo>
                  <a:cubicBezTo>
                    <a:pt x="0" y="17821"/>
                    <a:pt x="2555" y="11652"/>
                    <a:pt x="7104" y="7104"/>
                  </a:cubicBezTo>
                  <a:cubicBezTo>
                    <a:pt x="11652" y="2555"/>
                    <a:pt x="17821" y="0"/>
                    <a:pt x="24254"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0" y="-76200"/>
              <a:ext cx="763608" cy="22598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5685893" y="3528407"/>
            <a:ext cx="8380556" cy="587574"/>
            <a:chOff x="0" y="0"/>
            <a:chExt cx="9962684" cy="698500"/>
          </a:xfrm>
        </p:grpSpPr>
        <p:sp>
          <p:nvSpPr>
            <p:cNvPr id="26" name="Freeform 26"/>
            <p:cNvSpPr/>
            <p:nvPr/>
          </p:nvSpPr>
          <p:spPr>
            <a:xfrm>
              <a:off x="887" y="0"/>
              <a:ext cx="9960910" cy="698500"/>
            </a:xfrm>
            <a:custGeom>
              <a:avLst/>
              <a:gdLst/>
              <a:ahLst/>
              <a:cxnLst/>
              <a:rect l="l" t="t" r="r" b="b"/>
              <a:pathLst>
                <a:path w="9960910" h="698500">
                  <a:moveTo>
                    <a:pt x="9959474" y="353242"/>
                  </a:moveTo>
                  <a:lnTo>
                    <a:pt x="9760920" y="694508"/>
                  </a:lnTo>
                  <a:cubicBezTo>
                    <a:pt x="9759482" y="696979"/>
                    <a:pt x="9756838" y="698500"/>
                    <a:pt x="9753978" y="698500"/>
                  </a:cubicBezTo>
                  <a:lnTo>
                    <a:pt x="206932" y="698500"/>
                  </a:lnTo>
                  <a:cubicBezTo>
                    <a:pt x="204072" y="698500"/>
                    <a:pt x="201428" y="696979"/>
                    <a:pt x="199990" y="694508"/>
                  </a:cubicBezTo>
                  <a:lnTo>
                    <a:pt x="1436" y="353242"/>
                  </a:lnTo>
                  <a:cubicBezTo>
                    <a:pt x="0" y="350774"/>
                    <a:pt x="0" y="347726"/>
                    <a:pt x="1436" y="345258"/>
                  </a:cubicBezTo>
                  <a:lnTo>
                    <a:pt x="199990" y="3992"/>
                  </a:lnTo>
                  <a:cubicBezTo>
                    <a:pt x="201428" y="1521"/>
                    <a:pt x="204072" y="0"/>
                    <a:pt x="206932" y="0"/>
                  </a:cubicBezTo>
                  <a:lnTo>
                    <a:pt x="9753978" y="0"/>
                  </a:lnTo>
                  <a:cubicBezTo>
                    <a:pt x="9756838" y="0"/>
                    <a:pt x="9759482" y="1521"/>
                    <a:pt x="9760920" y="3992"/>
                  </a:cubicBezTo>
                  <a:lnTo>
                    <a:pt x="9959474" y="345258"/>
                  </a:lnTo>
                  <a:cubicBezTo>
                    <a:pt x="9960910" y="347726"/>
                    <a:pt x="9960910" y="350774"/>
                    <a:pt x="9959474" y="353242"/>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76200"/>
              <a:ext cx="9734084"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7125678" y="7129583"/>
            <a:ext cx="8937722" cy="587574"/>
            <a:chOff x="0" y="0"/>
            <a:chExt cx="10625036" cy="698500"/>
          </a:xfrm>
        </p:grpSpPr>
        <p:sp>
          <p:nvSpPr>
            <p:cNvPr id="29" name="Freeform 29"/>
            <p:cNvSpPr/>
            <p:nvPr/>
          </p:nvSpPr>
          <p:spPr>
            <a:xfrm>
              <a:off x="832" y="0"/>
              <a:ext cx="10623373" cy="698500"/>
            </a:xfrm>
            <a:custGeom>
              <a:avLst/>
              <a:gdLst/>
              <a:ahLst/>
              <a:cxnLst/>
              <a:rect l="l" t="t" r="r" b="b"/>
              <a:pathLst>
                <a:path w="10623373" h="698500">
                  <a:moveTo>
                    <a:pt x="10622026" y="352994"/>
                  </a:moveTo>
                  <a:lnTo>
                    <a:pt x="10423182" y="694756"/>
                  </a:lnTo>
                  <a:cubicBezTo>
                    <a:pt x="10421833" y="697074"/>
                    <a:pt x="10419354" y="698500"/>
                    <a:pt x="10416673" y="698500"/>
                  </a:cubicBezTo>
                  <a:lnTo>
                    <a:pt x="206699" y="698500"/>
                  </a:lnTo>
                  <a:cubicBezTo>
                    <a:pt x="204018" y="698500"/>
                    <a:pt x="201538" y="697074"/>
                    <a:pt x="200190" y="694756"/>
                  </a:cubicBezTo>
                  <a:lnTo>
                    <a:pt x="1346" y="352994"/>
                  </a:lnTo>
                  <a:cubicBezTo>
                    <a:pt x="0" y="350679"/>
                    <a:pt x="0" y="347821"/>
                    <a:pt x="1346" y="345506"/>
                  </a:cubicBezTo>
                  <a:lnTo>
                    <a:pt x="200190" y="3744"/>
                  </a:lnTo>
                  <a:cubicBezTo>
                    <a:pt x="201538" y="1426"/>
                    <a:pt x="204018" y="0"/>
                    <a:pt x="206699" y="0"/>
                  </a:cubicBezTo>
                  <a:lnTo>
                    <a:pt x="10416673" y="0"/>
                  </a:lnTo>
                  <a:cubicBezTo>
                    <a:pt x="10419354" y="0"/>
                    <a:pt x="10421833" y="1426"/>
                    <a:pt x="10423182" y="3744"/>
                  </a:cubicBezTo>
                  <a:lnTo>
                    <a:pt x="10622026" y="345506"/>
                  </a:lnTo>
                  <a:cubicBezTo>
                    <a:pt x="10623372" y="347821"/>
                    <a:pt x="10623372" y="350679"/>
                    <a:pt x="10622026" y="35299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76200"/>
              <a:ext cx="10396436"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1982422" y="2974758"/>
            <a:ext cx="4168053" cy="3581920"/>
            <a:chOff x="0" y="0"/>
            <a:chExt cx="812800" cy="698500"/>
          </a:xfrm>
        </p:grpSpPr>
        <p:sp>
          <p:nvSpPr>
            <p:cNvPr id="32" name="Freeform 32"/>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3" name="TextBox 33"/>
            <p:cNvSpPr txBox="1"/>
            <p:nvPr/>
          </p:nvSpPr>
          <p:spPr>
            <a:xfrm>
              <a:off x="114300" y="-76200"/>
              <a:ext cx="584200"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5637224" y="6575934"/>
            <a:ext cx="4168053" cy="3581920"/>
            <a:chOff x="0" y="0"/>
            <a:chExt cx="812800" cy="698500"/>
          </a:xfrm>
        </p:grpSpPr>
        <p:sp>
          <p:nvSpPr>
            <p:cNvPr id="35" name="Freeform 35"/>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6" name="TextBox 36"/>
            <p:cNvSpPr txBox="1"/>
            <p:nvPr/>
          </p:nvSpPr>
          <p:spPr>
            <a:xfrm>
              <a:off x="114300" y="-76200"/>
              <a:ext cx="584200"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2144175" y="3113764"/>
            <a:ext cx="3844547" cy="3303908"/>
            <a:chOff x="0" y="0"/>
            <a:chExt cx="812800" cy="698500"/>
          </a:xfrm>
        </p:grpSpPr>
        <p:sp>
          <p:nvSpPr>
            <p:cNvPr id="38" name="Freeform 38"/>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7"/>
              <a:stretch>
                <a:fillRect l="-22044" r="-52351" b="-21033"/>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9" name="Group 39"/>
          <p:cNvGrpSpPr/>
          <p:nvPr/>
        </p:nvGrpSpPr>
        <p:grpSpPr>
          <a:xfrm>
            <a:off x="5798976" y="6714939"/>
            <a:ext cx="3844547" cy="3303908"/>
            <a:chOff x="0" y="0"/>
            <a:chExt cx="812800" cy="698500"/>
          </a:xfrm>
        </p:grpSpPr>
        <p:sp>
          <p:nvSpPr>
            <p:cNvPr id="40" name="Freeform 40"/>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8"/>
              <a:stretch>
                <a:fillRect l="-16908" r="-16908"/>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41" name="TextBox 41"/>
          <p:cNvSpPr txBox="1"/>
          <p:nvPr/>
        </p:nvSpPr>
        <p:spPr>
          <a:xfrm>
            <a:off x="6113449" y="4391025"/>
            <a:ext cx="5877772" cy="2021385"/>
          </a:xfrm>
          <a:prstGeom prst="rect">
            <a:avLst/>
          </a:prstGeom>
        </p:spPr>
        <p:txBody>
          <a:bodyPr wrap="square" lIns="0" tIns="0" rIns="0" bIns="0" rtlCol="0" anchor="t">
            <a:spAutoFit/>
          </a:bodyPr>
          <a:lstStyle/>
          <a:p>
            <a:pPr marL="285750" indent="-285750" algn="just">
              <a:lnSpc>
                <a:spcPts val="217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Support go-to-market efforts and align technical offerings with market demands. </a:t>
            </a:r>
            <a:endParaRPr lang="en-US" sz="1600" spc="-16" dirty="0">
              <a:solidFill>
                <a:srgbClr val="000000"/>
              </a:solidFill>
              <a:latin typeface="Times New Roman" panose="02020603050405020304" pitchFamily="18" charset="0"/>
              <a:ea typeface="Arial"/>
              <a:cs typeface="Times New Roman" panose="02020603050405020304" pitchFamily="18" charset="0"/>
            </a:endParaRPr>
          </a:p>
          <a:p>
            <a:pPr marL="285750" indent="-285750">
              <a:lnSpc>
                <a:spcPts val="2170"/>
              </a:lnSpc>
              <a:buFont typeface="Arial,Sans-Serif"/>
              <a:buChar char="•"/>
            </a:pPr>
            <a:r>
              <a:rPr lang="en-US" sz="1600" spc="-16" dirty="0">
                <a:solidFill>
                  <a:srgbClr val="FFFFFF"/>
                </a:solidFill>
                <a:latin typeface="Times New Roman" panose="02020603050405020304" pitchFamily="18" charset="0"/>
                <a:ea typeface="Calibri"/>
                <a:cs typeface="Calibri"/>
                <a:sym typeface="Arial"/>
              </a:rPr>
              <a:t>The solutions team plays a critical role in supporting </a:t>
            </a:r>
            <a:r>
              <a:rPr lang="en-US" sz="1600" spc="-16" dirty="0" err="1">
                <a:solidFill>
                  <a:srgbClr val="FFFFFF"/>
                </a:solidFill>
                <a:latin typeface="Times New Roman" panose="02020603050405020304" pitchFamily="18" charset="0"/>
                <a:ea typeface="Calibri"/>
                <a:cs typeface="Calibri"/>
                <a:sym typeface="Arial"/>
              </a:rPr>
              <a:t>Aretum’s</a:t>
            </a:r>
            <a:r>
              <a:rPr lang="en-US" sz="1600" spc="-16" dirty="0">
                <a:solidFill>
                  <a:srgbClr val="FFFFFF"/>
                </a:solidFill>
                <a:latin typeface="Times New Roman" panose="02020603050405020304" pitchFamily="18" charset="0"/>
                <a:ea typeface="Calibri"/>
                <a:cs typeface="Calibri"/>
                <a:sym typeface="Arial"/>
              </a:rPr>
              <a:t> growth by driving innovation and ensuring technical excellence. Solutions provide technical expertise for proposals, developing customized solutions that align with customer needs, and collaborating with BD and capture teams. </a:t>
            </a:r>
            <a:endParaRPr lang="en-US" sz="1600" dirty="0">
              <a:latin typeface="Times New Roman" panose="02020603050405020304" pitchFamily="18" charset="0"/>
              <a:ea typeface="Calibri"/>
              <a:cs typeface="Calibri"/>
            </a:endParaRPr>
          </a:p>
        </p:txBody>
      </p:sp>
      <p:sp>
        <p:nvSpPr>
          <p:cNvPr id="42" name="TextBox 42"/>
          <p:cNvSpPr txBox="1"/>
          <p:nvPr/>
        </p:nvSpPr>
        <p:spPr>
          <a:xfrm>
            <a:off x="10052689" y="8126732"/>
            <a:ext cx="5451327" cy="1461939"/>
          </a:xfrm>
          <a:prstGeom prst="rect">
            <a:avLst/>
          </a:prstGeom>
        </p:spPr>
        <p:txBody>
          <a:bodyPr lIns="0" tIns="0" rIns="0" bIns="0" rtlCol="0" anchor="t">
            <a:spAutoFit/>
          </a:bodyPr>
          <a:lstStyle/>
          <a:p>
            <a:pPr marL="285750" indent="-285750" algn="just">
              <a:lnSpc>
                <a:spcPts val="1930"/>
              </a:lnSpc>
              <a:buFont typeface="Arial,Sans-Serif"/>
              <a:buChar char="•"/>
            </a:pPr>
            <a:r>
              <a:rPr lang="en-US" sz="1600" spc="-16" dirty="0">
                <a:solidFill>
                  <a:srgbClr val="FFFFFF"/>
                </a:solidFill>
                <a:latin typeface="Times New Roman" panose="02020603050405020304" pitchFamily="18" charset="0"/>
                <a:ea typeface="Calibri"/>
                <a:cs typeface="Times New Roman" panose="02020603050405020304" pitchFamily="18" charset="0"/>
                <a:sym typeface="Arial"/>
              </a:rPr>
              <a:t>Solutions team members collaborate with capture to determine strengths and weaknesses. </a:t>
            </a:r>
            <a:endParaRPr lang="en-US" sz="1600" spc="-16" dirty="0">
              <a:solidFill>
                <a:srgbClr val="000000"/>
              </a:solidFill>
              <a:latin typeface="Times New Roman" panose="02020603050405020304" pitchFamily="18" charset="0"/>
              <a:ea typeface="Calibri"/>
              <a:cs typeface="Times New Roman" panose="02020603050405020304" pitchFamily="18" charset="0"/>
              <a:sym typeface="Arial"/>
            </a:endParaRPr>
          </a:p>
          <a:p>
            <a:pPr marL="285750" indent="-285750" algn="just">
              <a:lnSpc>
                <a:spcPts val="1930"/>
              </a:lnSpc>
              <a:buFont typeface="Arial,Sans-Serif"/>
              <a:buChar char="•"/>
            </a:pPr>
            <a:r>
              <a:rPr lang="en-US" sz="1600" spc="-16" dirty="0">
                <a:solidFill>
                  <a:srgbClr val="FFFFFF"/>
                </a:solidFill>
                <a:latin typeface="Times New Roman" panose="02020603050405020304" pitchFamily="18" charset="0"/>
                <a:ea typeface="Calibri"/>
                <a:cs typeface="Times New Roman" panose="02020603050405020304" pitchFamily="18" charset="0"/>
                <a:sym typeface="Arial"/>
              </a:rPr>
              <a:t>Monitor industry trends and events to identify emerging technologies and best practices, enabling </a:t>
            </a:r>
            <a:r>
              <a:rPr lang="en-US" sz="1600" spc="-16" dirty="0" err="1">
                <a:solidFill>
                  <a:srgbClr val="FFFFFF"/>
                </a:solidFill>
                <a:latin typeface="Times New Roman" panose="02020603050405020304" pitchFamily="18" charset="0"/>
                <a:ea typeface="Calibri"/>
                <a:cs typeface="Times New Roman" panose="02020603050405020304" pitchFamily="18" charset="0"/>
                <a:sym typeface="Arial"/>
              </a:rPr>
              <a:t>Aretum</a:t>
            </a:r>
            <a:r>
              <a:rPr lang="en-US" sz="1600" spc="-16" dirty="0">
                <a:solidFill>
                  <a:srgbClr val="FFFFFF"/>
                </a:solidFill>
                <a:latin typeface="Times New Roman" panose="02020603050405020304" pitchFamily="18" charset="0"/>
                <a:ea typeface="Calibri"/>
                <a:cs typeface="Times New Roman" panose="02020603050405020304" pitchFamily="18" charset="0"/>
                <a:sym typeface="Arial"/>
              </a:rPr>
              <a:t> to adapt and remain competitive. </a:t>
            </a:r>
            <a:endParaRPr lang="en-US" sz="1600" dirty="0">
              <a:latin typeface="Times New Roman" panose="02020603050405020304" pitchFamily="18" charset="0"/>
              <a:cs typeface="Times New Roman" panose="02020603050405020304" pitchFamily="18" charset="0"/>
            </a:endParaRPr>
          </a:p>
          <a:p>
            <a:pPr algn="just">
              <a:lnSpc>
                <a:spcPts val="1930"/>
              </a:lnSpc>
            </a:pPr>
            <a:endParaRPr lang="en-US" sz="1600" spc="-16" dirty="0">
              <a:solidFill>
                <a:srgbClr val="FFFFFF"/>
              </a:solidFill>
              <a:latin typeface="Times New Roman" panose="02020603050405020304" pitchFamily="18" charset="0"/>
              <a:ea typeface="Arial"/>
              <a:cs typeface="Times New Roman" panose="02020603050405020304" pitchFamily="18" charset="0"/>
            </a:endParaRPr>
          </a:p>
        </p:txBody>
      </p:sp>
      <p:sp>
        <p:nvSpPr>
          <p:cNvPr id="43" name="TextBox 43"/>
          <p:cNvSpPr txBox="1"/>
          <p:nvPr/>
        </p:nvSpPr>
        <p:spPr>
          <a:xfrm>
            <a:off x="6131033" y="3612339"/>
            <a:ext cx="6013142"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Customer Solutioning and Proposal Support​</a:t>
            </a:r>
          </a:p>
        </p:txBody>
      </p:sp>
      <p:sp>
        <p:nvSpPr>
          <p:cNvPr id="44" name="TextBox 44"/>
          <p:cNvSpPr txBox="1"/>
          <p:nvPr/>
        </p:nvSpPr>
        <p:spPr>
          <a:xfrm>
            <a:off x="9643524" y="7237651"/>
            <a:ext cx="7027361" cy="294953"/>
          </a:xfrm>
          <a:prstGeom prst="rect">
            <a:avLst/>
          </a:prstGeom>
        </p:spPr>
        <p:txBody>
          <a:bodyPr lIns="0" tIns="0" rIns="0" bIns="0" rtlCol="0" anchor="t">
            <a:spAutoFit/>
          </a:bodyPr>
          <a:lstStyle/>
          <a:p>
            <a:pPr algn="l">
              <a:lnSpc>
                <a:spcPts val="2339"/>
              </a:lnSpc>
            </a:pPr>
            <a:r>
              <a:rPr lang="en-US" sz="1949" b="1" spc="-19" dirty="0">
                <a:solidFill>
                  <a:srgbClr val="FFFFFF"/>
                </a:solidFill>
                <a:latin typeface="Times New Roman" panose="02020603050405020304" pitchFamily="18" charset="0"/>
                <a:ea typeface="Arial Bold"/>
                <a:cs typeface="Times New Roman" panose="02020603050405020304" pitchFamily="18" charset="0"/>
                <a:sym typeface="Arial Bold"/>
              </a:rPr>
              <a:t>Monitor Industry Trends and Establish Differentiators​</a:t>
            </a:r>
          </a:p>
        </p:txBody>
      </p:sp>
    </p:spTree>
    <p:extLst>
      <p:ext uri="{BB962C8B-B14F-4D97-AF65-F5344CB8AC3E}">
        <p14:creationId xmlns:p14="http://schemas.microsoft.com/office/powerpoint/2010/main" val="121226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9427"/>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844928" y="4952685"/>
            <a:ext cx="3409424" cy="2929974"/>
            <a:chOff x="0" y="0"/>
            <a:chExt cx="812800" cy="698500"/>
          </a:xfrm>
        </p:grpSpPr>
        <p:sp>
          <p:nvSpPr>
            <p:cNvPr id="4" name="Freeform 4"/>
            <p:cNvSpPr/>
            <p:nvPr/>
          </p:nvSpPr>
          <p:spPr>
            <a:xfrm>
              <a:off x="6977" y="0"/>
              <a:ext cx="798847" cy="698500"/>
            </a:xfrm>
            <a:custGeom>
              <a:avLst/>
              <a:gdLst/>
              <a:ahLst/>
              <a:cxnLst/>
              <a:rect l="l" t="t" r="r" b="b"/>
              <a:pathLst>
                <a:path w="798847" h="698500">
                  <a:moveTo>
                    <a:pt x="787552" y="380653"/>
                  </a:moveTo>
                  <a:lnTo>
                    <a:pt x="620894" y="667097"/>
                  </a:lnTo>
                  <a:cubicBezTo>
                    <a:pt x="609582" y="686539"/>
                    <a:pt x="588785" y="698500"/>
                    <a:pt x="566291" y="698500"/>
                  </a:cubicBezTo>
                  <a:lnTo>
                    <a:pt x="232555" y="698500"/>
                  </a:lnTo>
                  <a:cubicBezTo>
                    <a:pt x="210061" y="698500"/>
                    <a:pt x="189264" y="686539"/>
                    <a:pt x="177952" y="667097"/>
                  </a:cubicBezTo>
                  <a:lnTo>
                    <a:pt x="11294" y="380653"/>
                  </a:lnTo>
                  <a:cubicBezTo>
                    <a:pt x="0" y="361241"/>
                    <a:pt x="0" y="337259"/>
                    <a:pt x="11294" y="317847"/>
                  </a:cubicBezTo>
                  <a:lnTo>
                    <a:pt x="177952" y="31403"/>
                  </a:lnTo>
                  <a:cubicBezTo>
                    <a:pt x="189264" y="11961"/>
                    <a:pt x="210061" y="0"/>
                    <a:pt x="232555" y="0"/>
                  </a:cubicBezTo>
                  <a:lnTo>
                    <a:pt x="566291" y="0"/>
                  </a:lnTo>
                  <a:cubicBezTo>
                    <a:pt x="588785" y="0"/>
                    <a:pt x="609582" y="11961"/>
                    <a:pt x="620894" y="31403"/>
                  </a:cubicBezTo>
                  <a:lnTo>
                    <a:pt x="787552" y="317847"/>
                  </a:lnTo>
                  <a:cubicBezTo>
                    <a:pt x="798846" y="337259"/>
                    <a:pt x="798846" y="361241"/>
                    <a:pt x="787552" y="380653"/>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127239" y="5195296"/>
            <a:ext cx="2844804" cy="2444753"/>
            <a:chOff x="0" y="0"/>
            <a:chExt cx="812800" cy="698500"/>
          </a:xfrm>
        </p:grpSpPr>
        <p:sp>
          <p:nvSpPr>
            <p:cNvPr id="7" name="Freeform 7"/>
            <p:cNvSpPr/>
            <p:nvPr/>
          </p:nvSpPr>
          <p:spPr>
            <a:xfrm>
              <a:off x="8361" y="0"/>
              <a:ext cx="796077" cy="698500"/>
            </a:xfrm>
            <a:custGeom>
              <a:avLst/>
              <a:gdLst/>
              <a:ahLst/>
              <a:cxnLst/>
              <a:rect l="l" t="t" r="r" b="b"/>
              <a:pathLst>
                <a:path w="796077" h="698500">
                  <a:moveTo>
                    <a:pt x="782542" y="386886"/>
                  </a:moveTo>
                  <a:lnTo>
                    <a:pt x="623136" y="660864"/>
                  </a:lnTo>
                  <a:cubicBezTo>
                    <a:pt x="609579" y="684165"/>
                    <a:pt x="584654" y="698500"/>
                    <a:pt x="557696" y="698500"/>
                  </a:cubicBezTo>
                  <a:lnTo>
                    <a:pt x="238382" y="698500"/>
                  </a:lnTo>
                  <a:cubicBezTo>
                    <a:pt x="211424" y="698500"/>
                    <a:pt x="186499" y="684165"/>
                    <a:pt x="172942" y="660864"/>
                  </a:cubicBezTo>
                  <a:lnTo>
                    <a:pt x="13536" y="386886"/>
                  </a:lnTo>
                  <a:cubicBezTo>
                    <a:pt x="0" y="363621"/>
                    <a:pt x="0" y="334879"/>
                    <a:pt x="13536" y="311614"/>
                  </a:cubicBezTo>
                  <a:lnTo>
                    <a:pt x="172942" y="37636"/>
                  </a:lnTo>
                  <a:cubicBezTo>
                    <a:pt x="186499" y="14335"/>
                    <a:pt x="211424" y="0"/>
                    <a:pt x="238382" y="0"/>
                  </a:cubicBezTo>
                  <a:lnTo>
                    <a:pt x="557696" y="0"/>
                  </a:lnTo>
                  <a:cubicBezTo>
                    <a:pt x="584654" y="0"/>
                    <a:pt x="609579" y="14335"/>
                    <a:pt x="623136" y="37636"/>
                  </a:cubicBezTo>
                  <a:lnTo>
                    <a:pt x="782542" y="311614"/>
                  </a:lnTo>
                  <a:cubicBezTo>
                    <a:pt x="796078" y="334879"/>
                    <a:pt x="796078" y="363621"/>
                    <a:pt x="782542" y="386886"/>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13748413" y="1491253"/>
            <a:ext cx="5242107" cy="1946433"/>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13680812" y="2017022"/>
            <a:ext cx="3675689" cy="884486"/>
            <a:chOff x="0" y="0"/>
            <a:chExt cx="2902779" cy="698500"/>
          </a:xfrm>
        </p:grpSpPr>
        <p:sp>
          <p:nvSpPr>
            <p:cNvPr id="13" name="Freeform 1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4" name="TextBox 1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1682462" y="579797"/>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a:off x="1927415" y="5657702"/>
            <a:ext cx="1244452" cy="1519941"/>
          </a:xfrm>
          <a:custGeom>
            <a:avLst/>
            <a:gdLst/>
            <a:ahLst/>
            <a:cxnLst/>
            <a:rect l="l" t="t" r="r" b="b"/>
            <a:pathLst>
              <a:path w="1244452" h="1519941">
                <a:moveTo>
                  <a:pt x="0" y="0"/>
                </a:moveTo>
                <a:lnTo>
                  <a:pt x="1244451" y="0"/>
                </a:lnTo>
                <a:lnTo>
                  <a:pt x="1244451" y="1519941"/>
                </a:lnTo>
                <a:lnTo>
                  <a:pt x="0" y="15199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668123" y="12586"/>
            <a:ext cx="10902941" cy="1364541"/>
          </a:xfrm>
          <a:prstGeom prst="rect">
            <a:avLst/>
          </a:prstGeom>
        </p:spPr>
        <p:txBody>
          <a:bodyPr lIns="0" tIns="0" rIns="0" bIns="0" rtlCol="0" anchor="t">
            <a:spAutoFit/>
          </a:bodyPr>
          <a:lstStyle/>
          <a:p>
            <a:pPr algn="ctr">
              <a:lnSpc>
                <a:spcPts val="12503"/>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ROLES AND RESPONSIBILITIES</a:t>
            </a:r>
          </a:p>
        </p:txBody>
      </p:sp>
      <p:sp>
        <p:nvSpPr>
          <p:cNvPr id="18" name="TextBox 18"/>
          <p:cNvSpPr txBox="1"/>
          <p:nvPr/>
        </p:nvSpPr>
        <p:spPr>
          <a:xfrm>
            <a:off x="783984" y="1054098"/>
            <a:ext cx="6163571" cy="997902"/>
          </a:xfrm>
          <a:prstGeom prst="rect">
            <a:avLst/>
          </a:prstGeom>
        </p:spPr>
        <p:txBody>
          <a:bodyPr wrap="square" lIns="0" tIns="0" rIns="0" bIns="0" rtlCol="0" anchor="t">
            <a:spAutoFit/>
          </a:bodyPr>
          <a:lstStyle/>
          <a:p>
            <a:pPr algn="l">
              <a:lnSpc>
                <a:spcPts val="8971"/>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PROPOSALS TEAM</a:t>
            </a:r>
          </a:p>
        </p:txBody>
      </p:sp>
      <p:grpSp>
        <p:nvGrpSpPr>
          <p:cNvPr id="19" name="Group 19"/>
          <p:cNvGrpSpPr/>
          <p:nvPr/>
        </p:nvGrpSpPr>
        <p:grpSpPr>
          <a:xfrm>
            <a:off x="5651774" y="4318046"/>
            <a:ext cx="8414675" cy="2222171"/>
            <a:chOff x="0" y="0"/>
            <a:chExt cx="716005" cy="173822"/>
          </a:xfrm>
        </p:grpSpPr>
        <p:sp>
          <p:nvSpPr>
            <p:cNvPr id="20" name="Freeform 20"/>
            <p:cNvSpPr/>
            <p:nvPr/>
          </p:nvSpPr>
          <p:spPr>
            <a:xfrm>
              <a:off x="0" y="0"/>
              <a:ext cx="716005" cy="173822"/>
            </a:xfrm>
            <a:custGeom>
              <a:avLst/>
              <a:gdLst/>
              <a:ahLst/>
              <a:cxnLst/>
              <a:rect l="l" t="t" r="r" b="b"/>
              <a:pathLst>
                <a:path w="716005" h="173822">
                  <a:moveTo>
                    <a:pt x="25866" y="0"/>
                  </a:moveTo>
                  <a:lnTo>
                    <a:pt x="690139" y="0"/>
                  </a:lnTo>
                  <a:cubicBezTo>
                    <a:pt x="696999" y="0"/>
                    <a:pt x="703579" y="2725"/>
                    <a:pt x="708429" y="7576"/>
                  </a:cubicBezTo>
                  <a:cubicBezTo>
                    <a:pt x="713280" y="12427"/>
                    <a:pt x="716005" y="19006"/>
                    <a:pt x="716005" y="25866"/>
                  </a:cubicBezTo>
                  <a:lnTo>
                    <a:pt x="716005" y="147956"/>
                  </a:lnTo>
                  <a:cubicBezTo>
                    <a:pt x="716005" y="154816"/>
                    <a:pt x="713280" y="161395"/>
                    <a:pt x="708429" y="166246"/>
                  </a:cubicBezTo>
                  <a:cubicBezTo>
                    <a:pt x="703579" y="171097"/>
                    <a:pt x="696999" y="173822"/>
                    <a:pt x="690139" y="173822"/>
                  </a:cubicBezTo>
                  <a:lnTo>
                    <a:pt x="25866" y="173822"/>
                  </a:lnTo>
                  <a:cubicBezTo>
                    <a:pt x="19006" y="173822"/>
                    <a:pt x="12427" y="171097"/>
                    <a:pt x="7576" y="166246"/>
                  </a:cubicBezTo>
                  <a:cubicBezTo>
                    <a:pt x="2725" y="161395"/>
                    <a:pt x="0" y="154816"/>
                    <a:pt x="0" y="147956"/>
                  </a:cubicBezTo>
                  <a:lnTo>
                    <a:pt x="0" y="25866"/>
                  </a:lnTo>
                  <a:cubicBezTo>
                    <a:pt x="0" y="19006"/>
                    <a:pt x="2725" y="12427"/>
                    <a:pt x="7576" y="7576"/>
                  </a:cubicBezTo>
                  <a:cubicBezTo>
                    <a:pt x="12427" y="2725"/>
                    <a:pt x="19006" y="0"/>
                    <a:pt x="2586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1" name="TextBox 21"/>
            <p:cNvSpPr txBox="1"/>
            <p:nvPr/>
          </p:nvSpPr>
          <p:spPr>
            <a:xfrm>
              <a:off x="0" y="-76200"/>
              <a:ext cx="716005" cy="250022"/>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7125678" y="7658603"/>
            <a:ext cx="8886543" cy="2179714"/>
            <a:chOff x="0" y="0"/>
            <a:chExt cx="763608" cy="149789"/>
          </a:xfrm>
        </p:grpSpPr>
        <p:sp>
          <p:nvSpPr>
            <p:cNvPr id="23" name="Freeform 23"/>
            <p:cNvSpPr/>
            <p:nvPr/>
          </p:nvSpPr>
          <p:spPr>
            <a:xfrm>
              <a:off x="0" y="0"/>
              <a:ext cx="763608" cy="149789"/>
            </a:xfrm>
            <a:custGeom>
              <a:avLst/>
              <a:gdLst/>
              <a:ahLst/>
              <a:cxnLst/>
              <a:rect l="l" t="t" r="r" b="b"/>
              <a:pathLst>
                <a:path w="763608" h="149789">
                  <a:moveTo>
                    <a:pt x="24254" y="0"/>
                  </a:moveTo>
                  <a:lnTo>
                    <a:pt x="739354" y="0"/>
                  </a:lnTo>
                  <a:cubicBezTo>
                    <a:pt x="745787" y="0"/>
                    <a:pt x="751956" y="2555"/>
                    <a:pt x="756504" y="7104"/>
                  </a:cubicBezTo>
                  <a:cubicBezTo>
                    <a:pt x="761053" y="11652"/>
                    <a:pt x="763608" y="17821"/>
                    <a:pt x="763608" y="24254"/>
                  </a:cubicBezTo>
                  <a:lnTo>
                    <a:pt x="763608" y="125535"/>
                  </a:lnTo>
                  <a:cubicBezTo>
                    <a:pt x="763608" y="131968"/>
                    <a:pt x="761053" y="138137"/>
                    <a:pt x="756504" y="142685"/>
                  </a:cubicBezTo>
                  <a:cubicBezTo>
                    <a:pt x="751956" y="147234"/>
                    <a:pt x="745787" y="149789"/>
                    <a:pt x="739354" y="149789"/>
                  </a:cubicBezTo>
                  <a:lnTo>
                    <a:pt x="24254" y="149789"/>
                  </a:lnTo>
                  <a:cubicBezTo>
                    <a:pt x="17821" y="149789"/>
                    <a:pt x="11652" y="147234"/>
                    <a:pt x="7104" y="142685"/>
                  </a:cubicBezTo>
                  <a:cubicBezTo>
                    <a:pt x="2555" y="138137"/>
                    <a:pt x="0" y="131968"/>
                    <a:pt x="0" y="125535"/>
                  </a:cubicBezTo>
                  <a:lnTo>
                    <a:pt x="0" y="24254"/>
                  </a:lnTo>
                  <a:cubicBezTo>
                    <a:pt x="0" y="17821"/>
                    <a:pt x="2555" y="11652"/>
                    <a:pt x="7104" y="7104"/>
                  </a:cubicBezTo>
                  <a:cubicBezTo>
                    <a:pt x="11652" y="2555"/>
                    <a:pt x="17821" y="0"/>
                    <a:pt x="24254"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0" y="-76200"/>
              <a:ext cx="763608" cy="22598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5685893" y="3528407"/>
            <a:ext cx="8380556" cy="587574"/>
            <a:chOff x="0" y="0"/>
            <a:chExt cx="9962684" cy="698500"/>
          </a:xfrm>
        </p:grpSpPr>
        <p:sp>
          <p:nvSpPr>
            <p:cNvPr id="26" name="Freeform 26"/>
            <p:cNvSpPr/>
            <p:nvPr/>
          </p:nvSpPr>
          <p:spPr>
            <a:xfrm>
              <a:off x="887" y="0"/>
              <a:ext cx="9960910" cy="698500"/>
            </a:xfrm>
            <a:custGeom>
              <a:avLst/>
              <a:gdLst/>
              <a:ahLst/>
              <a:cxnLst/>
              <a:rect l="l" t="t" r="r" b="b"/>
              <a:pathLst>
                <a:path w="9960910" h="698500">
                  <a:moveTo>
                    <a:pt x="9959474" y="353242"/>
                  </a:moveTo>
                  <a:lnTo>
                    <a:pt x="9760920" y="694508"/>
                  </a:lnTo>
                  <a:cubicBezTo>
                    <a:pt x="9759482" y="696979"/>
                    <a:pt x="9756838" y="698500"/>
                    <a:pt x="9753978" y="698500"/>
                  </a:cubicBezTo>
                  <a:lnTo>
                    <a:pt x="206932" y="698500"/>
                  </a:lnTo>
                  <a:cubicBezTo>
                    <a:pt x="204072" y="698500"/>
                    <a:pt x="201428" y="696979"/>
                    <a:pt x="199990" y="694508"/>
                  </a:cubicBezTo>
                  <a:lnTo>
                    <a:pt x="1436" y="353242"/>
                  </a:lnTo>
                  <a:cubicBezTo>
                    <a:pt x="0" y="350774"/>
                    <a:pt x="0" y="347726"/>
                    <a:pt x="1436" y="345258"/>
                  </a:cubicBezTo>
                  <a:lnTo>
                    <a:pt x="199990" y="3992"/>
                  </a:lnTo>
                  <a:cubicBezTo>
                    <a:pt x="201428" y="1521"/>
                    <a:pt x="204072" y="0"/>
                    <a:pt x="206932" y="0"/>
                  </a:cubicBezTo>
                  <a:lnTo>
                    <a:pt x="9753978" y="0"/>
                  </a:lnTo>
                  <a:cubicBezTo>
                    <a:pt x="9756838" y="0"/>
                    <a:pt x="9759482" y="1521"/>
                    <a:pt x="9760920" y="3992"/>
                  </a:cubicBezTo>
                  <a:lnTo>
                    <a:pt x="9959474" y="345258"/>
                  </a:lnTo>
                  <a:cubicBezTo>
                    <a:pt x="9960910" y="347726"/>
                    <a:pt x="9960910" y="350774"/>
                    <a:pt x="9959474" y="353242"/>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76200"/>
              <a:ext cx="9734084"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7125678" y="6971321"/>
            <a:ext cx="8937722" cy="587574"/>
            <a:chOff x="0" y="0"/>
            <a:chExt cx="10625036" cy="698500"/>
          </a:xfrm>
        </p:grpSpPr>
        <p:sp>
          <p:nvSpPr>
            <p:cNvPr id="29" name="Freeform 29"/>
            <p:cNvSpPr/>
            <p:nvPr/>
          </p:nvSpPr>
          <p:spPr>
            <a:xfrm>
              <a:off x="832" y="0"/>
              <a:ext cx="10623373" cy="698500"/>
            </a:xfrm>
            <a:custGeom>
              <a:avLst/>
              <a:gdLst/>
              <a:ahLst/>
              <a:cxnLst/>
              <a:rect l="l" t="t" r="r" b="b"/>
              <a:pathLst>
                <a:path w="10623373" h="698500">
                  <a:moveTo>
                    <a:pt x="10622026" y="352994"/>
                  </a:moveTo>
                  <a:lnTo>
                    <a:pt x="10423182" y="694756"/>
                  </a:lnTo>
                  <a:cubicBezTo>
                    <a:pt x="10421833" y="697074"/>
                    <a:pt x="10419354" y="698500"/>
                    <a:pt x="10416673" y="698500"/>
                  </a:cubicBezTo>
                  <a:lnTo>
                    <a:pt x="206699" y="698500"/>
                  </a:lnTo>
                  <a:cubicBezTo>
                    <a:pt x="204018" y="698500"/>
                    <a:pt x="201538" y="697074"/>
                    <a:pt x="200190" y="694756"/>
                  </a:cubicBezTo>
                  <a:lnTo>
                    <a:pt x="1346" y="352994"/>
                  </a:lnTo>
                  <a:cubicBezTo>
                    <a:pt x="0" y="350679"/>
                    <a:pt x="0" y="347821"/>
                    <a:pt x="1346" y="345506"/>
                  </a:cubicBezTo>
                  <a:lnTo>
                    <a:pt x="200190" y="3744"/>
                  </a:lnTo>
                  <a:cubicBezTo>
                    <a:pt x="201538" y="1426"/>
                    <a:pt x="204018" y="0"/>
                    <a:pt x="206699" y="0"/>
                  </a:cubicBezTo>
                  <a:lnTo>
                    <a:pt x="10416673" y="0"/>
                  </a:lnTo>
                  <a:cubicBezTo>
                    <a:pt x="10419354" y="0"/>
                    <a:pt x="10421833" y="1426"/>
                    <a:pt x="10423182" y="3744"/>
                  </a:cubicBezTo>
                  <a:lnTo>
                    <a:pt x="10622026" y="345506"/>
                  </a:lnTo>
                  <a:cubicBezTo>
                    <a:pt x="10623372" y="347821"/>
                    <a:pt x="10623372" y="350679"/>
                    <a:pt x="10622026" y="35299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76200"/>
              <a:ext cx="10396436"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1982422" y="2974758"/>
            <a:ext cx="4168053" cy="3581920"/>
            <a:chOff x="0" y="0"/>
            <a:chExt cx="812800" cy="698500"/>
          </a:xfrm>
        </p:grpSpPr>
        <p:sp>
          <p:nvSpPr>
            <p:cNvPr id="32" name="Freeform 32"/>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5637224" y="6417672"/>
            <a:ext cx="4168053" cy="3581920"/>
            <a:chOff x="0" y="0"/>
            <a:chExt cx="812800" cy="698500"/>
          </a:xfrm>
        </p:grpSpPr>
        <p:sp>
          <p:nvSpPr>
            <p:cNvPr id="35" name="Freeform 35"/>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6" name="TextBox 36"/>
            <p:cNvSpPr txBox="1"/>
            <p:nvPr/>
          </p:nvSpPr>
          <p:spPr>
            <a:xfrm>
              <a:off x="114300" y="-76200"/>
              <a:ext cx="584200"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2144175" y="3113764"/>
            <a:ext cx="3844547" cy="3303908"/>
            <a:chOff x="0" y="0"/>
            <a:chExt cx="812800" cy="698500"/>
          </a:xfrm>
        </p:grpSpPr>
        <p:sp>
          <p:nvSpPr>
            <p:cNvPr id="38" name="Freeform 38"/>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7"/>
              <a:stretch>
                <a:fillRect l="-16782" r="-16782"/>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9" name="Group 39"/>
          <p:cNvGrpSpPr/>
          <p:nvPr/>
        </p:nvGrpSpPr>
        <p:grpSpPr>
          <a:xfrm>
            <a:off x="5798976" y="6556678"/>
            <a:ext cx="3844547" cy="3303908"/>
            <a:chOff x="0" y="0"/>
            <a:chExt cx="812800" cy="698500"/>
          </a:xfrm>
        </p:grpSpPr>
        <p:sp>
          <p:nvSpPr>
            <p:cNvPr id="40" name="Freeform 40"/>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8"/>
              <a:stretch>
                <a:fillRect l="-16782" r="-16782"/>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41" name="TextBox 41"/>
          <p:cNvSpPr txBox="1"/>
          <p:nvPr/>
        </p:nvSpPr>
        <p:spPr>
          <a:xfrm>
            <a:off x="6119594" y="4341222"/>
            <a:ext cx="6271291" cy="1949252"/>
          </a:xfrm>
          <a:prstGeom prst="rect">
            <a:avLst/>
          </a:prstGeom>
        </p:spPr>
        <p:txBody>
          <a:bodyPr lIns="0" tIns="0" rIns="0" bIns="0" rtlCol="0" anchor="t">
            <a:spAutoFit/>
          </a:bodyPr>
          <a:lstStyle/>
          <a:p>
            <a:pPr marL="285750" indent="-285750">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The Proposal Team is responsible for ensuring the quality, compliance, and timeliness of all proposal submissions. </a:t>
            </a:r>
          </a:p>
          <a:p>
            <a:pPr marL="285750" indent="-285750">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Once a proposal effort begins, the team collaborates closely with the Capture Manager to align proposal activities with the capture strategy and customer requirements.</a:t>
            </a:r>
            <a:endParaRPr lang="en-US" sz="1600" spc="-16" dirty="0">
              <a:solidFill>
                <a:srgbClr val="FFFFFF"/>
              </a:solidFill>
              <a:latin typeface="Times New Roman" panose="02020603050405020304" pitchFamily="18" charset="0"/>
              <a:ea typeface="Arial"/>
              <a:cs typeface="Times New Roman" panose="02020603050405020304" pitchFamily="18" charset="0"/>
            </a:endParaRPr>
          </a:p>
          <a:p>
            <a:pPr marL="285750" indent="-285750">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While the Capture Manager provides insights into customer needs and win strategies, the Proposal Team leads all proposal development efforts, ensuring seamless coordination across contributors and stakeholders. </a:t>
            </a:r>
            <a:endParaRPr lang="en-US" dirty="0"/>
          </a:p>
        </p:txBody>
      </p:sp>
      <p:sp>
        <p:nvSpPr>
          <p:cNvPr id="42" name="TextBox 42"/>
          <p:cNvSpPr txBox="1"/>
          <p:nvPr/>
        </p:nvSpPr>
        <p:spPr>
          <a:xfrm>
            <a:off x="10116582" y="7862034"/>
            <a:ext cx="5451327" cy="1461939"/>
          </a:xfrm>
          <a:prstGeom prst="rect">
            <a:avLst/>
          </a:prstGeom>
        </p:spPr>
        <p:txBody>
          <a:bodyPr lIns="0" tIns="0" rIns="0" bIns="0" rtlCol="0" anchor="t">
            <a:spAutoFit/>
          </a:bodyPr>
          <a:lstStyle/>
          <a:p>
            <a:pPr marL="285750" indent="-285750">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While the Capture Manager provides insights into customer needs and win strategies, the Proposal Team leads all proposal development efforts, ensuring seamless coordination across contributors and stakeholders. </a:t>
            </a:r>
            <a:endParaRPr lang="en-US" sz="1600" spc="-16" dirty="0">
              <a:solidFill>
                <a:srgbClr val="000000"/>
              </a:solidFill>
              <a:latin typeface="Times New Roman" panose="02020603050405020304" pitchFamily="18" charset="0"/>
              <a:ea typeface="Arial"/>
              <a:cs typeface="Times New Roman" panose="02020603050405020304" pitchFamily="18" charset="0"/>
              <a:sym typeface="Arial"/>
            </a:endParaRPr>
          </a:p>
          <a:p>
            <a:pPr marL="285750" indent="-285750">
              <a:lnSpc>
                <a:spcPts val="1930"/>
              </a:lnSpc>
              <a:buFont typeface="Arial,Sans-Serif"/>
              <a:buChar char="•"/>
            </a:pPr>
            <a:r>
              <a:rPr lang="en-US" sz="1600" spc="-16" dirty="0">
                <a:solidFill>
                  <a:srgbClr val="FFFFFF"/>
                </a:solidFill>
                <a:latin typeface="Times New Roman" panose="02020603050405020304" pitchFamily="18" charset="0"/>
                <a:ea typeface="Arial"/>
                <a:cs typeface="Times New Roman" panose="02020603050405020304" pitchFamily="18" charset="0"/>
                <a:sym typeface="Arial"/>
              </a:rPr>
              <a:t>The Proposal Team is tasked with introducing a new proposal intake process, scheduled to roll out at the end of January. </a:t>
            </a:r>
            <a:endParaRPr lang="en-US" sz="1600" dirty="0"/>
          </a:p>
        </p:txBody>
      </p:sp>
      <p:sp>
        <p:nvSpPr>
          <p:cNvPr id="43" name="TextBox 43"/>
          <p:cNvSpPr txBox="1"/>
          <p:nvPr/>
        </p:nvSpPr>
        <p:spPr>
          <a:xfrm>
            <a:off x="6131033" y="3612339"/>
            <a:ext cx="5451327"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Proposal Development and Management​</a:t>
            </a:r>
          </a:p>
        </p:txBody>
      </p:sp>
      <p:sp>
        <p:nvSpPr>
          <p:cNvPr id="44" name="TextBox 44"/>
          <p:cNvSpPr txBox="1"/>
          <p:nvPr/>
        </p:nvSpPr>
        <p:spPr>
          <a:xfrm>
            <a:off x="10116582" y="7055253"/>
            <a:ext cx="5451327"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Compliance, Innovation, and Quality​</a:t>
            </a:r>
          </a:p>
        </p:txBody>
      </p:sp>
    </p:spTree>
    <p:extLst>
      <p:ext uri="{BB962C8B-B14F-4D97-AF65-F5344CB8AC3E}">
        <p14:creationId xmlns:p14="http://schemas.microsoft.com/office/powerpoint/2010/main" val="11766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3995333" y="1362109"/>
            <a:ext cx="5002022" cy="1857287"/>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3870741" y="2332993"/>
            <a:ext cx="3675689" cy="884486"/>
            <a:chOff x="0" y="0"/>
            <a:chExt cx="2902779" cy="698500"/>
          </a:xfrm>
        </p:grpSpPr>
        <p:sp>
          <p:nvSpPr>
            <p:cNvPr id="7" name="Freeform 7"/>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8" name="TextBox 8"/>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734112" y="570369"/>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0" name="TextBox 10"/>
          <p:cNvSpPr txBox="1"/>
          <p:nvPr/>
        </p:nvSpPr>
        <p:spPr>
          <a:xfrm>
            <a:off x="668123" y="40869"/>
            <a:ext cx="10902941" cy="1364541"/>
          </a:xfrm>
          <a:prstGeom prst="rect">
            <a:avLst/>
          </a:prstGeom>
        </p:spPr>
        <p:txBody>
          <a:bodyPr lIns="0" tIns="0" rIns="0" bIns="0" rtlCol="0" anchor="t">
            <a:spAutoFit/>
          </a:bodyPr>
          <a:lstStyle/>
          <a:p>
            <a:pPr algn="ctr">
              <a:lnSpc>
                <a:spcPts val="12503"/>
              </a:lnSpc>
              <a:spcBef>
                <a:spcPct val="0"/>
              </a:spcBef>
            </a:pPr>
            <a:r>
              <a:rPr lang="en-US" sz="5400" b="1" dirty="0">
                <a:solidFill>
                  <a:srgbClr val="FFFFFF"/>
                </a:solidFill>
                <a:latin typeface="Times New Roman" panose="02020603050405020304" pitchFamily="18" charset="0"/>
                <a:ea typeface="Big Shoulders Display Bold"/>
                <a:cs typeface="Times New Roman" panose="02020603050405020304" pitchFamily="18" charset="0"/>
                <a:sym typeface="Big Shoulders Display Bold"/>
              </a:rPr>
              <a:t>ROLES AND RESPONSIBILITIES</a:t>
            </a:r>
          </a:p>
        </p:txBody>
      </p:sp>
      <p:sp>
        <p:nvSpPr>
          <p:cNvPr id="11" name="TextBox 11"/>
          <p:cNvSpPr txBox="1"/>
          <p:nvPr/>
        </p:nvSpPr>
        <p:spPr>
          <a:xfrm>
            <a:off x="783985" y="1054095"/>
            <a:ext cx="5519346" cy="997902"/>
          </a:xfrm>
          <a:prstGeom prst="rect">
            <a:avLst/>
          </a:prstGeom>
        </p:spPr>
        <p:txBody>
          <a:bodyPr wrap="square" lIns="0" tIns="0" rIns="0" bIns="0" rtlCol="0" anchor="t">
            <a:spAutoFit/>
          </a:bodyPr>
          <a:lstStyle/>
          <a:p>
            <a:pPr algn="l">
              <a:lnSpc>
                <a:spcPts val="8971"/>
              </a:lnSpc>
              <a:spcBef>
                <a:spcPct val="0"/>
              </a:spcBef>
            </a:pPr>
            <a:r>
              <a:rPr lang="en-US" sz="4400" b="1" dirty="0">
                <a:solidFill>
                  <a:srgbClr val="FFC60B"/>
                </a:solidFill>
                <a:latin typeface="Times New Roman" panose="02020603050405020304" pitchFamily="18" charset="0"/>
                <a:ea typeface="Big Shoulders Display Bold"/>
                <a:cs typeface="Times New Roman" panose="02020603050405020304" pitchFamily="18" charset="0"/>
                <a:sym typeface="Big Shoulders Display Bold"/>
              </a:rPr>
              <a:t>CONTRACTS TEAM</a:t>
            </a:r>
          </a:p>
        </p:txBody>
      </p:sp>
      <p:grpSp>
        <p:nvGrpSpPr>
          <p:cNvPr id="12" name="Group 12"/>
          <p:cNvGrpSpPr/>
          <p:nvPr/>
        </p:nvGrpSpPr>
        <p:grpSpPr>
          <a:xfrm>
            <a:off x="736850" y="4919608"/>
            <a:ext cx="3486405" cy="2996129"/>
            <a:chOff x="0" y="0"/>
            <a:chExt cx="812800" cy="698500"/>
          </a:xfrm>
        </p:grpSpPr>
        <p:sp>
          <p:nvSpPr>
            <p:cNvPr id="13" name="Freeform 13"/>
            <p:cNvSpPr/>
            <p:nvPr/>
          </p:nvSpPr>
          <p:spPr>
            <a:xfrm>
              <a:off x="6823" y="0"/>
              <a:ext cx="799155" cy="698500"/>
            </a:xfrm>
            <a:custGeom>
              <a:avLst/>
              <a:gdLst/>
              <a:ahLst/>
              <a:cxnLst/>
              <a:rect l="l" t="t" r="r" b="b"/>
              <a:pathLst>
                <a:path w="799155" h="698500">
                  <a:moveTo>
                    <a:pt x="788109" y="379960"/>
                  </a:moveTo>
                  <a:lnTo>
                    <a:pt x="620645" y="667790"/>
                  </a:lnTo>
                  <a:cubicBezTo>
                    <a:pt x="609582" y="686803"/>
                    <a:pt x="589245" y="698500"/>
                    <a:pt x="567247" y="698500"/>
                  </a:cubicBezTo>
                  <a:lnTo>
                    <a:pt x="231907" y="698500"/>
                  </a:lnTo>
                  <a:cubicBezTo>
                    <a:pt x="209909" y="698500"/>
                    <a:pt x="189572" y="686803"/>
                    <a:pt x="178509" y="667790"/>
                  </a:cubicBezTo>
                  <a:lnTo>
                    <a:pt x="11045" y="379960"/>
                  </a:lnTo>
                  <a:cubicBezTo>
                    <a:pt x="0" y="360976"/>
                    <a:pt x="0" y="337524"/>
                    <a:pt x="11045" y="318540"/>
                  </a:cubicBezTo>
                  <a:lnTo>
                    <a:pt x="178509" y="30710"/>
                  </a:lnTo>
                  <a:cubicBezTo>
                    <a:pt x="189572" y="11697"/>
                    <a:pt x="209909" y="0"/>
                    <a:pt x="231907" y="0"/>
                  </a:cubicBezTo>
                  <a:lnTo>
                    <a:pt x="567247" y="0"/>
                  </a:lnTo>
                  <a:cubicBezTo>
                    <a:pt x="589245" y="0"/>
                    <a:pt x="609582" y="11697"/>
                    <a:pt x="620645" y="30710"/>
                  </a:cubicBezTo>
                  <a:lnTo>
                    <a:pt x="788109" y="318540"/>
                  </a:lnTo>
                  <a:cubicBezTo>
                    <a:pt x="799154" y="337524"/>
                    <a:pt x="799154" y="360976"/>
                    <a:pt x="788109" y="37996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a:p>
          </p:txBody>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5535" y="5167696"/>
            <a:ext cx="2909036" cy="2499953"/>
            <a:chOff x="0" y="0"/>
            <a:chExt cx="812800" cy="698500"/>
          </a:xfrm>
        </p:grpSpPr>
        <p:sp>
          <p:nvSpPr>
            <p:cNvPr id="16" name="Freeform 16"/>
            <p:cNvSpPr/>
            <p:nvPr/>
          </p:nvSpPr>
          <p:spPr>
            <a:xfrm>
              <a:off x="8177" y="0"/>
              <a:ext cx="796447" cy="698500"/>
            </a:xfrm>
            <a:custGeom>
              <a:avLst/>
              <a:gdLst/>
              <a:ahLst/>
              <a:cxnLst/>
              <a:rect l="l" t="t" r="r" b="b"/>
              <a:pathLst>
                <a:path w="796447" h="698500">
                  <a:moveTo>
                    <a:pt x="783209" y="386055"/>
                  </a:moveTo>
                  <a:lnTo>
                    <a:pt x="622837" y="661695"/>
                  </a:lnTo>
                  <a:cubicBezTo>
                    <a:pt x="609579" y="684482"/>
                    <a:pt x="585205" y="698500"/>
                    <a:pt x="558842" y="698500"/>
                  </a:cubicBezTo>
                  <a:lnTo>
                    <a:pt x="237604" y="698500"/>
                  </a:lnTo>
                  <a:cubicBezTo>
                    <a:pt x="211241" y="698500"/>
                    <a:pt x="186867" y="684482"/>
                    <a:pt x="173609" y="661695"/>
                  </a:cubicBezTo>
                  <a:lnTo>
                    <a:pt x="13237" y="386055"/>
                  </a:lnTo>
                  <a:cubicBezTo>
                    <a:pt x="0" y="363304"/>
                    <a:pt x="0" y="335196"/>
                    <a:pt x="13237" y="312445"/>
                  </a:cubicBezTo>
                  <a:lnTo>
                    <a:pt x="173609" y="36805"/>
                  </a:lnTo>
                  <a:cubicBezTo>
                    <a:pt x="186867" y="14018"/>
                    <a:pt x="211241" y="0"/>
                    <a:pt x="237604" y="0"/>
                  </a:cubicBezTo>
                  <a:lnTo>
                    <a:pt x="558842" y="0"/>
                  </a:lnTo>
                  <a:cubicBezTo>
                    <a:pt x="585205" y="0"/>
                    <a:pt x="609579" y="14018"/>
                    <a:pt x="622837" y="36805"/>
                  </a:cubicBezTo>
                  <a:lnTo>
                    <a:pt x="783209" y="312445"/>
                  </a:lnTo>
                  <a:cubicBezTo>
                    <a:pt x="796446" y="335196"/>
                    <a:pt x="796446" y="363304"/>
                    <a:pt x="783209" y="3860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1750893" y="5705305"/>
            <a:ext cx="1679625" cy="1683835"/>
          </a:xfrm>
          <a:custGeom>
            <a:avLst/>
            <a:gdLst/>
            <a:ahLst/>
            <a:cxnLst/>
            <a:rect l="l" t="t" r="r" b="b"/>
            <a:pathLst>
              <a:path w="1679625" h="1683835">
                <a:moveTo>
                  <a:pt x="0" y="0"/>
                </a:moveTo>
                <a:lnTo>
                  <a:pt x="1679626" y="0"/>
                </a:lnTo>
                <a:lnTo>
                  <a:pt x="1679626" y="1683835"/>
                </a:lnTo>
                <a:lnTo>
                  <a:pt x="0" y="1683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a:off x="5685893" y="4249808"/>
            <a:ext cx="8380556" cy="1753222"/>
            <a:chOff x="0" y="0"/>
            <a:chExt cx="716005" cy="149789"/>
          </a:xfrm>
        </p:grpSpPr>
        <p:sp>
          <p:nvSpPr>
            <p:cNvPr id="20" name="Freeform 20"/>
            <p:cNvSpPr/>
            <p:nvPr/>
          </p:nvSpPr>
          <p:spPr>
            <a:xfrm>
              <a:off x="0" y="0"/>
              <a:ext cx="716005" cy="149789"/>
            </a:xfrm>
            <a:custGeom>
              <a:avLst/>
              <a:gdLst/>
              <a:ahLst/>
              <a:cxnLst/>
              <a:rect l="l" t="t" r="r" b="b"/>
              <a:pathLst>
                <a:path w="716005" h="149789">
                  <a:moveTo>
                    <a:pt x="25866" y="0"/>
                  </a:moveTo>
                  <a:lnTo>
                    <a:pt x="690139" y="0"/>
                  </a:lnTo>
                  <a:cubicBezTo>
                    <a:pt x="696999" y="0"/>
                    <a:pt x="703579" y="2725"/>
                    <a:pt x="708429" y="7576"/>
                  </a:cubicBezTo>
                  <a:cubicBezTo>
                    <a:pt x="713280" y="12427"/>
                    <a:pt x="716005" y="19006"/>
                    <a:pt x="716005" y="25866"/>
                  </a:cubicBezTo>
                  <a:lnTo>
                    <a:pt x="716005" y="123923"/>
                  </a:lnTo>
                  <a:cubicBezTo>
                    <a:pt x="716005" y="130783"/>
                    <a:pt x="713280" y="137362"/>
                    <a:pt x="708429" y="142213"/>
                  </a:cubicBezTo>
                  <a:cubicBezTo>
                    <a:pt x="703579" y="147064"/>
                    <a:pt x="696999" y="149789"/>
                    <a:pt x="690139" y="149789"/>
                  </a:cubicBezTo>
                  <a:lnTo>
                    <a:pt x="25866" y="149789"/>
                  </a:lnTo>
                  <a:cubicBezTo>
                    <a:pt x="19006" y="149789"/>
                    <a:pt x="12427" y="147064"/>
                    <a:pt x="7576" y="142213"/>
                  </a:cubicBezTo>
                  <a:cubicBezTo>
                    <a:pt x="2725" y="137362"/>
                    <a:pt x="0" y="130783"/>
                    <a:pt x="0" y="123923"/>
                  </a:cubicBezTo>
                  <a:lnTo>
                    <a:pt x="0" y="25866"/>
                  </a:lnTo>
                  <a:cubicBezTo>
                    <a:pt x="0" y="19006"/>
                    <a:pt x="2725" y="12427"/>
                    <a:pt x="7576" y="7576"/>
                  </a:cubicBezTo>
                  <a:cubicBezTo>
                    <a:pt x="12427" y="2725"/>
                    <a:pt x="19006" y="0"/>
                    <a:pt x="25866"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1" name="TextBox 21"/>
            <p:cNvSpPr txBox="1"/>
            <p:nvPr/>
          </p:nvSpPr>
          <p:spPr>
            <a:xfrm>
              <a:off x="0" y="-76200"/>
              <a:ext cx="716005" cy="225989"/>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7125678" y="7692722"/>
            <a:ext cx="9608602" cy="2167864"/>
            <a:chOff x="0" y="0"/>
            <a:chExt cx="820925" cy="185215"/>
          </a:xfrm>
        </p:grpSpPr>
        <p:sp>
          <p:nvSpPr>
            <p:cNvPr id="23" name="Freeform 23"/>
            <p:cNvSpPr/>
            <p:nvPr/>
          </p:nvSpPr>
          <p:spPr>
            <a:xfrm>
              <a:off x="0" y="0"/>
              <a:ext cx="820925" cy="185215"/>
            </a:xfrm>
            <a:custGeom>
              <a:avLst/>
              <a:gdLst/>
              <a:ahLst/>
              <a:cxnLst/>
              <a:rect l="l" t="t" r="r" b="b"/>
              <a:pathLst>
                <a:path w="820925" h="185215">
                  <a:moveTo>
                    <a:pt x="22560" y="0"/>
                  </a:moveTo>
                  <a:lnTo>
                    <a:pt x="798365" y="0"/>
                  </a:lnTo>
                  <a:cubicBezTo>
                    <a:pt x="804348" y="0"/>
                    <a:pt x="810087" y="2377"/>
                    <a:pt x="814318" y="6608"/>
                  </a:cubicBezTo>
                  <a:cubicBezTo>
                    <a:pt x="818549" y="10839"/>
                    <a:pt x="820925" y="16577"/>
                    <a:pt x="820925" y="22560"/>
                  </a:cubicBezTo>
                  <a:lnTo>
                    <a:pt x="820925" y="162654"/>
                  </a:lnTo>
                  <a:cubicBezTo>
                    <a:pt x="820925" y="175114"/>
                    <a:pt x="810825" y="185215"/>
                    <a:pt x="798365" y="185215"/>
                  </a:cubicBezTo>
                  <a:lnTo>
                    <a:pt x="22560" y="185215"/>
                  </a:lnTo>
                  <a:cubicBezTo>
                    <a:pt x="16577" y="185215"/>
                    <a:pt x="10839" y="182838"/>
                    <a:pt x="6608" y="178607"/>
                  </a:cubicBezTo>
                  <a:cubicBezTo>
                    <a:pt x="2377" y="174376"/>
                    <a:pt x="0" y="168638"/>
                    <a:pt x="0" y="162654"/>
                  </a:cubicBezTo>
                  <a:lnTo>
                    <a:pt x="0" y="22560"/>
                  </a:lnTo>
                  <a:cubicBezTo>
                    <a:pt x="0" y="16577"/>
                    <a:pt x="2377" y="10839"/>
                    <a:pt x="6608" y="6608"/>
                  </a:cubicBezTo>
                  <a:cubicBezTo>
                    <a:pt x="10839" y="2377"/>
                    <a:pt x="16577" y="0"/>
                    <a:pt x="2256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4" name="TextBox 24"/>
            <p:cNvSpPr txBox="1"/>
            <p:nvPr/>
          </p:nvSpPr>
          <p:spPr>
            <a:xfrm>
              <a:off x="0" y="-76200"/>
              <a:ext cx="820925" cy="261415"/>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5685893" y="3528407"/>
            <a:ext cx="8380556" cy="587574"/>
            <a:chOff x="0" y="0"/>
            <a:chExt cx="9962684" cy="698500"/>
          </a:xfrm>
        </p:grpSpPr>
        <p:sp>
          <p:nvSpPr>
            <p:cNvPr id="26" name="Freeform 26"/>
            <p:cNvSpPr/>
            <p:nvPr/>
          </p:nvSpPr>
          <p:spPr>
            <a:xfrm>
              <a:off x="887" y="0"/>
              <a:ext cx="9960910" cy="698500"/>
            </a:xfrm>
            <a:custGeom>
              <a:avLst/>
              <a:gdLst/>
              <a:ahLst/>
              <a:cxnLst/>
              <a:rect l="l" t="t" r="r" b="b"/>
              <a:pathLst>
                <a:path w="9960910" h="698500">
                  <a:moveTo>
                    <a:pt x="9959474" y="353242"/>
                  </a:moveTo>
                  <a:lnTo>
                    <a:pt x="9760920" y="694508"/>
                  </a:lnTo>
                  <a:cubicBezTo>
                    <a:pt x="9759482" y="696979"/>
                    <a:pt x="9756838" y="698500"/>
                    <a:pt x="9753978" y="698500"/>
                  </a:cubicBezTo>
                  <a:lnTo>
                    <a:pt x="206932" y="698500"/>
                  </a:lnTo>
                  <a:cubicBezTo>
                    <a:pt x="204072" y="698500"/>
                    <a:pt x="201428" y="696979"/>
                    <a:pt x="199990" y="694508"/>
                  </a:cubicBezTo>
                  <a:lnTo>
                    <a:pt x="1436" y="353242"/>
                  </a:lnTo>
                  <a:cubicBezTo>
                    <a:pt x="0" y="350774"/>
                    <a:pt x="0" y="347726"/>
                    <a:pt x="1436" y="345258"/>
                  </a:cubicBezTo>
                  <a:lnTo>
                    <a:pt x="199990" y="3992"/>
                  </a:lnTo>
                  <a:cubicBezTo>
                    <a:pt x="201428" y="1521"/>
                    <a:pt x="204072" y="0"/>
                    <a:pt x="206932" y="0"/>
                  </a:cubicBezTo>
                  <a:lnTo>
                    <a:pt x="9753978" y="0"/>
                  </a:lnTo>
                  <a:cubicBezTo>
                    <a:pt x="9756838" y="0"/>
                    <a:pt x="9759482" y="1521"/>
                    <a:pt x="9760920" y="3992"/>
                  </a:cubicBezTo>
                  <a:lnTo>
                    <a:pt x="9959474" y="345258"/>
                  </a:lnTo>
                  <a:cubicBezTo>
                    <a:pt x="9960910" y="347726"/>
                    <a:pt x="9960910" y="350774"/>
                    <a:pt x="9959474" y="353242"/>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27" name="TextBox 27"/>
            <p:cNvSpPr txBox="1"/>
            <p:nvPr/>
          </p:nvSpPr>
          <p:spPr>
            <a:xfrm>
              <a:off x="114300" y="-76200"/>
              <a:ext cx="9734084"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7125678" y="6971321"/>
            <a:ext cx="9608602" cy="587574"/>
            <a:chOff x="0" y="0"/>
            <a:chExt cx="11422568" cy="698500"/>
          </a:xfrm>
        </p:grpSpPr>
        <p:sp>
          <p:nvSpPr>
            <p:cNvPr id="29" name="Freeform 29"/>
            <p:cNvSpPr/>
            <p:nvPr/>
          </p:nvSpPr>
          <p:spPr>
            <a:xfrm>
              <a:off x="774" y="0"/>
              <a:ext cx="11421021" cy="698500"/>
            </a:xfrm>
            <a:custGeom>
              <a:avLst/>
              <a:gdLst/>
              <a:ahLst/>
              <a:cxnLst/>
              <a:rect l="l" t="t" r="r" b="b"/>
              <a:pathLst>
                <a:path w="11421021" h="698500">
                  <a:moveTo>
                    <a:pt x="11419768" y="352732"/>
                  </a:moveTo>
                  <a:lnTo>
                    <a:pt x="11220620" y="695018"/>
                  </a:lnTo>
                  <a:cubicBezTo>
                    <a:pt x="11219365" y="697174"/>
                    <a:pt x="11217059" y="698500"/>
                    <a:pt x="11214565" y="698500"/>
                  </a:cubicBezTo>
                  <a:lnTo>
                    <a:pt x="206455" y="698500"/>
                  </a:lnTo>
                  <a:cubicBezTo>
                    <a:pt x="203960" y="698500"/>
                    <a:pt x="201654" y="697174"/>
                    <a:pt x="200400" y="695018"/>
                  </a:cubicBezTo>
                  <a:lnTo>
                    <a:pt x="1252" y="352732"/>
                  </a:lnTo>
                  <a:cubicBezTo>
                    <a:pt x="0" y="350580"/>
                    <a:pt x="0" y="347920"/>
                    <a:pt x="1252" y="345768"/>
                  </a:cubicBezTo>
                  <a:lnTo>
                    <a:pt x="200400" y="3482"/>
                  </a:lnTo>
                  <a:cubicBezTo>
                    <a:pt x="201654" y="1326"/>
                    <a:pt x="203960" y="0"/>
                    <a:pt x="206455" y="0"/>
                  </a:cubicBezTo>
                  <a:lnTo>
                    <a:pt x="11214565" y="0"/>
                  </a:lnTo>
                  <a:cubicBezTo>
                    <a:pt x="11217059" y="0"/>
                    <a:pt x="11219365" y="1326"/>
                    <a:pt x="11220620" y="3482"/>
                  </a:cubicBezTo>
                  <a:lnTo>
                    <a:pt x="11419768" y="345768"/>
                  </a:lnTo>
                  <a:cubicBezTo>
                    <a:pt x="11421020" y="347920"/>
                    <a:pt x="11421020" y="350580"/>
                    <a:pt x="11419768" y="352732"/>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0" name="TextBox 30"/>
            <p:cNvSpPr txBox="1"/>
            <p:nvPr/>
          </p:nvSpPr>
          <p:spPr>
            <a:xfrm>
              <a:off x="114300" y="-76200"/>
              <a:ext cx="11193968"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1982422" y="2974758"/>
            <a:ext cx="4168053" cy="3581920"/>
            <a:chOff x="0" y="0"/>
            <a:chExt cx="812800" cy="698500"/>
          </a:xfrm>
        </p:grpSpPr>
        <p:sp>
          <p:nvSpPr>
            <p:cNvPr id="32" name="Freeform 32"/>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5637224" y="6417672"/>
            <a:ext cx="4168053" cy="3581920"/>
            <a:chOff x="0" y="0"/>
            <a:chExt cx="812800" cy="698500"/>
          </a:xfrm>
        </p:grpSpPr>
        <p:sp>
          <p:nvSpPr>
            <p:cNvPr id="35" name="Freeform 35"/>
            <p:cNvSpPr/>
            <p:nvPr/>
          </p:nvSpPr>
          <p:spPr>
            <a:xfrm>
              <a:off x="9630" y="0"/>
              <a:ext cx="793540" cy="698500"/>
            </a:xfrm>
            <a:custGeom>
              <a:avLst/>
              <a:gdLst/>
              <a:ahLst/>
              <a:cxnLst/>
              <a:rect l="l" t="t" r="r" b="b"/>
              <a:pathLst>
                <a:path w="793540" h="698500">
                  <a:moveTo>
                    <a:pt x="777949" y="392598"/>
                  </a:moveTo>
                  <a:lnTo>
                    <a:pt x="625191" y="655152"/>
                  </a:lnTo>
                  <a:cubicBezTo>
                    <a:pt x="609576" y="681990"/>
                    <a:pt x="580869" y="698500"/>
                    <a:pt x="549819" y="698500"/>
                  </a:cubicBezTo>
                  <a:lnTo>
                    <a:pt x="243721" y="698500"/>
                  </a:lnTo>
                  <a:cubicBezTo>
                    <a:pt x="212671" y="698500"/>
                    <a:pt x="183964" y="681990"/>
                    <a:pt x="168349" y="655152"/>
                  </a:cubicBezTo>
                  <a:lnTo>
                    <a:pt x="15591" y="392598"/>
                  </a:lnTo>
                  <a:cubicBezTo>
                    <a:pt x="0" y="365802"/>
                    <a:pt x="0" y="332698"/>
                    <a:pt x="15591" y="305902"/>
                  </a:cubicBezTo>
                  <a:lnTo>
                    <a:pt x="168349" y="43348"/>
                  </a:lnTo>
                  <a:cubicBezTo>
                    <a:pt x="183964" y="16510"/>
                    <a:pt x="212671" y="0"/>
                    <a:pt x="243721" y="0"/>
                  </a:cubicBezTo>
                  <a:lnTo>
                    <a:pt x="549819" y="0"/>
                  </a:lnTo>
                  <a:cubicBezTo>
                    <a:pt x="580869" y="0"/>
                    <a:pt x="609576" y="16510"/>
                    <a:pt x="625191" y="43348"/>
                  </a:cubicBezTo>
                  <a:lnTo>
                    <a:pt x="777949" y="305902"/>
                  </a:lnTo>
                  <a:cubicBezTo>
                    <a:pt x="793540" y="332698"/>
                    <a:pt x="793540" y="365802"/>
                    <a:pt x="777949" y="392598"/>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a:p>
          </p:txBody>
        </p:sp>
        <p:sp>
          <p:nvSpPr>
            <p:cNvPr id="36" name="TextBox 36"/>
            <p:cNvSpPr txBox="1"/>
            <p:nvPr/>
          </p:nvSpPr>
          <p:spPr>
            <a:xfrm>
              <a:off x="114300" y="-76200"/>
              <a:ext cx="584200" cy="7747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2144175" y="3113764"/>
            <a:ext cx="3844547" cy="3303908"/>
            <a:chOff x="0" y="0"/>
            <a:chExt cx="812800" cy="698500"/>
          </a:xfrm>
        </p:grpSpPr>
        <p:sp>
          <p:nvSpPr>
            <p:cNvPr id="38" name="Freeform 38"/>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7"/>
              <a:stretch>
                <a:fillRect l="-16908" r="-16908"/>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9" name="Group 39"/>
          <p:cNvGrpSpPr/>
          <p:nvPr/>
        </p:nvGrpSpPr>
        <p:grpSpPr>
          <a:xfrm>
            <a:off x="5798976" y="6556678"/>
            <a:ext cx="3844547" cy="3303908"/>
            <a:chOff x="0" y="0"/>
            <a:chExt cx="812800" cy="698500"/>
          </a:xfrm>
        </p:grpSpPr>
        <p:sp>
          <p:nvSpPr>
            <p:cNvPr id="40" name="Freeform 40"/>
            <p:cNvSpPr/>
            <p:nvPr/>
          </p:nvSpPr>
          <p:spPr>
            <a:xfrm>
              <a:off x="10441" y="0"/>
              <a:ext cx="791919" cy="698500"/>
            </a:xfrm>
            <a:custGeom>
              <a:avLst/>
              <a:gdLst/>
              <a:ahLst/>
              <a:cxnLst/>
              <a:rect l="l" t="t" r="r" b="b"/>
              <a:pathLst>
                <a:path w="791919" h="698500">
                  <a:moveTo>
                    <a:pt x="775016" y="396245"/>
                  </a:moveTo>
                  <a:lnTo>
                    <a:pt x="626502" y="651505"/>
                  </a:lnTo>
                  <a:cubicBezTo>
                    <a:pt x="609573" y="680600"/>
                    <a:pt x="578450" y="698500"/>
                    <a:pt x="544788" y="698500"/>
                  </a:cubicBezTo>
                  <a:lnTo>
                    <a:pt x="247130" y="698500"/>
                  </a:lnTo>
                  <a:cubicBezTo>
                    <a:pt x="213468" y="698500"/>
                    <a:pt x="182345" y="680600"/>
                    <a:pt x="165416" y="651505"/>
                  </a:cubicBezTo>
                  <a:lnTo>
                    <a:pt x="16902" y="396245"/>
                  </a:lnTo>
                  <a:cubicBezTo>
                    <a:pt x="0" y="367195"/>
                    <a:pt x="0" y="331305"/>
                    <a:pt x="16902" y="302255"/>
                  </a:cubicBezTo>
                  <a:lnTo>
                    <a:pt x="165416" y="46995"/>
                  </a:lnTo>
                  <a:cubicBezTo>
                    <a:pt x="182345" y="17900"/>
                    <a:pt x="213468" y="0"/>
                    <a:pt x="247130" y="0"/>
                  </a:cubicBezTo>
                  <a:lnTo>
                    <a:pt x="544788" y="0"/>
                  </a:lnTo>
                  <a:cubicBezTo>
                    <a:pt x="578450" y="0"/>
                    <a:pt x="609573" y="17900"/>
                    <a:pt x="626502" y="46995"/>
                  </a:cubicBezTo>
                  <a:lnTo>
                    <a:pt x="775016" y="302255"/>
                  </a:lnTo>
                  <a:cubicBezTo>
                    <a:pt x="791918" y="331305"/>
                    <a:pt x="791918" y="367195"/>
                    <a:pt x="775016" y="396245"/>
                  </a:cubicBezTo>
                  <a:close/>
                </a:path>
              </a:pathLst>
            </a:custGeom>
            <a:blipFill>
              <a:blip r:embed="rId8"/>
              <a:stretch>
                <a:fillRect l="-17033" r="-17033"/>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41" name="TextBox 41"/>
          <p:cNvSpPr txBox="1"/>
          <p:nvPr/>
        </p:nvSpPr>
        <p:spPr>
          <a:xfrm>
            <a:off x="6119594" y="4406730"/>
            <a:ext cx="6443943" cy="1466850"/>
          </a:xfrm>
          <a:prstGeom prst="rect">
            <a:avLst/>
          </a:prstGeom>
        </p:spPr>
        <p:txBody>
          <a:bodyPr lIns="0" tIns="0" rIns="0" bIns="0" rtlCol="0" anchor="t">
            <a:spAutoFit/>
          </a:bodyPr>
          <a:lstStyle/>
          <a:p>
            <a:pPr algn="l">
              <a:lnSpc>
                <a:spcPts val="1930"/>
              </a:lnSpc>
            </a:pPr>
            <a:r>
              <a:rPr lang="en-US" sz="1608" spc="-16" dirty="0">
                <a:solidFill>
                  <a:srgbClr val="FFFFFF"/>
                </a:solidFill>
                <a:latin typeface="Times New Roman" panose="02020603050405020304" pitchFamily="18" charset="0"/>
                <a:ea typeface="Arial"/>
                <a:cs typeface="Times New Roman" panose="02020603050405020304" pitchFamily="18" charset="0"/>
                <a:sym typeface="Arial"/>
              </a:rPr>
              <a:t>The Contracts Team plays a critical role throughout the business development lifecycle, ensuring compliance, mitigating risks, and fostering strong relationships with stakeholders. During the pre-bid phase, the team collaborates with BD and Capture teams to evaluate solicitation requirements, assess go/no-go criteria, coordinates Q&amp;A submissions, and identify potential risks in contract terms and conditions.​</a:t>
            </a:r>
          </a:p>
        </p:txBody>
      </p:sp>
      <p:sp>
        <p:nvSpPr>
          <p:cNvPr id="42" name="TextBox 42"/>
          <p:cNvSpPr txBox="1"/>
          <p:nvPr/>
        </p:nvSpPr>
        <p:spPr>
          <a:xfrm>
            <a:off x="9876170" y="7854170"/>
            <a:ext cx="6687591" cy="1705595"/>
          </a:xfrm>
          <a:prstGeom prst="rect">
            <a:avLst/>
          </a:prstGeom>
        </p:spPr>
        <p:txBody>
          <a:bodyPr lIns="0" tIns="0" rIns="0" bIns="0" rtlCol="0" anchor="t">
            <a:spAutoFit/>
          </a:bodyPr>
          <a:lstStyle/>
          <a:p>
            <a:pPr algn="l">
              <a:lnSpc>
                <a:spcPts val="1930"/>
              </a:lnSpc>
            </a:pPr>
            <a:r>
              <a:rPr lang="en-US" sz="1608" spc="-16" dirty="0">
                <a:solidFill>
                  <a:srgbClr val="FFFFFF"/>
                </a:solidFill>
                <a:latin typeface="Times New Roman" panose="02020603050405020304" pitchFamily="18" charset="0"/>
                <a:ea typeface="Arial"/>
                <a:cs typeface="Times New Roman" panose="02020603050405020304" pitchFamily="18" charset="0"/>
                <a:sym typeface="Arial"/>
              </a:rPr>
              <a:t>Post-submission, the team follows up with contracting officers to confirm proposal receipt, address clarifications, and coordinate debriefs to gather insights for future opportunities. In the post-award phase, Contracts builds and maintains strong relationships with Contracting Officer Representatives (CORs) through regular check-ins and program reviews to ensure ongoing compliance and smooth program execution. Additionally, the team oversees contract modifications and amendments while documenting lessons learned to improve future engagements. ​</a:t>
            </a:r>
          </a:p>
        </p:txBody>
      </p:sp>
      <p:sp>
        <p:nvSpPr>
          <p:cNvPr id="43" name="TextBox 43"/>
          <p:cNvSpPr txBox="1"/>
          <p:nvPr/>
        </p:nvSpPr>
        <p:spPr>
          <a:xfrm>
            <a:off x="6131033" y="3612339"/>
            <a:ext cx="5451327"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Qualification and Compliance Assessment​</a:t>
            </a:r>
          </a:p>
        </p:txBody>
      </p:sp>
      <p:sp>
        <p:nvSpPr>
          <p:cNvPr id="44" name="TextBox 44"/>
          <p:cNvSpPr txBox="1"/>
          <p:nvPr/>
        </p:nvSpPr>
        <p:spPr>
          <a:xfrm>
            <a:off x="9876170" y="7055253"/>
            <a:ext cx="5451327" cy="314702"/>
          </a:xfrm>
          <a:prstGeom prst="rect">
            <a:avLst/>
          </a:prstGeom>
        </p:spPr>
        <p:txBody>
          <a:bodyPr lIns="0" tIns="0" rIns="0" bIns="0" rtlCol="0" anchor="t">
            <a:spAutoFit/>
          </a:bodyPr>
          <a:lstStyle/>
          <a:p>
            <a:pPr algn="l">
              <a:lnSpc>
                <a:spcPts val="2579"/>
              </a:lnSpc>
            </a:pPr>
            <a:r>
              <a:rPr lang="en-US" sz="2149" b="1" spc="-21" dirty="0">
                <a:solidFill>
                  <a:srgbClr val="FFFFFF"/>
                </a:solidFill>
                <a:latin typeface="Times New Roman" panose="02020603050405020304" pitchFamily="18" charset="0"/>
                <a:ea typeface="Arial Bold"/>
                <a:cs typeface="Times New Roman" panose="02020603050405020304" pitchFamily="18" charset="0"/>
                <a:sym typeface="Arial Bold"/>
              </a:rPr>
              <a:t>Contract Oversight and COR Relationship​</a:t>
            </a:r>
          </a:p>
        </p:txBody>
      </p:sp>
    </p:spTree>
    <p:extLst>
      <p:ext uri="{BB962C8B-B14F-4D97-AF65-F5344CB8AC3E}">
        <p14:creationId xmlns:p14="http://schemas.microsoft.com/office/powerpoint/2010/main" val="118949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 Strategy Session" id="{08F370E9-3C5F-4EDA-A9B1-CA542501EAB2}" vid="{1CCB82CD-C189-4599-AAC3-56B8681ED6F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9609961A0EA94FA1D776A9D3C72C34" ma:contentTypeVersion="12" ma:contentTypeDescription="Create a new document." ma:contentTypeScope="" ma:versionID="9aed782df8dbb132d2287f8f8abc815a">
  <xsd:schema xmlns:xsd="http://www.w3.org/2001/XMLSchema" xmlns:xs="http://www.w3.org/2001/XMLSchema" xmlns:p="http://schemas.microsoft.com/office/2006/metadata/properties" xmlns:ns2="8f6e2b43-d5bf-4e6d-8852-cccc137a283d" xmlns:ns3="f2a825cd-906c-47d6-a95c-2220b36e021d" targetNamespace="http://schemas.microsoft.com/office/2006/metadata/properties" ma:root="true" ma:fieldsID="fbfcfbd04847eb3c44f1d81f6f6d52be" ns2:_="" ns3:_="">
    <xsd:import namespace="8f6e2b43-d5bf-4e6d-8852-cccc137a283d"/>
    <xsd:import namespace="f2a825cd-906c-47d6-a95c-2220b36e02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e2b43-d5bf-4e6d-8852-cccc137a28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4f89558-10f8-4bf4-b4e5-abd499486ef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a825cd-906c-47d6-a95c-2220b36e021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04f2239-bb22-4dc2-8c04-02c13cacf279}" ma:internalName="TaxCatchAll" ma:showField="CatchAllData" ma:web="f2a825cd-906c-47d6-a95c-2220b36e02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2a825cd-906c-47d6-a95c-2220b36e021d" xsi:nil="true"/>
    <lcf76f155ced4ddcb4097134ff3c332f xmlns="8f6e2b43-d5bf-4e6d-8852-cccc137a283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8F0243-728F-4E79-B848-0BC588CE6824}">
  <ds:schemaRefs>
    <ds:schemaRef ds:uri="http://schemas.microsoft.com/sharepoint/v3/contenttype/forms"/>
  </ds:schemaRefs>
</ds:datastoreItem>
</file>

<file path=customXml/itemProps2.xml><?xml version="1.0" encoding="utf-8"?>
<ds:datastoreItem xmlns:ds="http://schemas.openxmlformats.org/officeDocument/2006/customXml" ds:itemID="{8B3A7C31-27FB-4D50-899C-79BCA461F232}">
  <ds:schemaRefs>
    <ds:schemaRef ds:uri="8f6e2b43-d5bf-4e6d-8852-cccc137a283d"/>
    <ds:schemaRef ds:uri="f2a825cd-906c-47d6-a95c-2220b36e02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0A89CC6-960C-42D4-8238-17554B8A8404}">
  <ds:schemaRefs>
    <ds:schemaRef ds:uri="8f6e2b43-d5bf-4e6d-8852-cccc137a283d"/>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terms/"/>
    <ds:schemaRef ds:uri="f2a825cd-906c-47d6-a95c-2220b36e021d"/>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January - Strategy Session</Template>
  <TotalTime>61</TotalTime>
  <Words>2455</Words>
  <Application>Microsoft Office PowerPoint</Application>
  <PresentationFormat>Custom</PresentationFormat>
  <Paragraphs>366</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Arial,Sans-Serif</vt:lpstr>
      <vt:lpstr>Arial Bold Italics</vt:lpstr>
      <vt:lpstr>Open Sauce</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 Green</dc:creator>
  <cp:lastModifiedBy>Andre Green</cp:lastModifiedBy>
  <cp:revision>6</cp:revision>
  <dcterms:created xsi:type="dcterms:W3CDTF">2026-03-08T23:12:28Z</dcterms:created>
  <dcterms:modified xsi:type="dcterms:W3CDTF">2026-03-09T05:04:18Z</dcterms:modified>
  <dc:identifier>DAGcGaKJk9g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0x0101008B9609961A0EA94FA1D776A9D3C72C34</vt:lpwstr>
  </property>
  <property fmtid="{D5CDD505-2E9C-101B-9397-08002B2CF9AE}" pid="3" name="MediaServiceImageTags">
    <vt:lpwstr/>
  </property>
</Properties>
</file>