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3" r:id="rId31"/>
    <p:sldId id="284" r:id="rId32"/>
  </p:sldIdLst>
  <p:sldSz cx="18288000" cy="10287000"/>
  <p:notesSz cx="6858000" cy="9144000"/>
  <p:embeddedFontLst>
    <p:embeddedFont>
      <p:font typeface="Arial Bold" panose="020B0704020202020204" pitchFamily="34" charset="0"/>
      <p:regular r:id="rId34"/>
      <p:bold r:id="rId35"/>
    </p:embeddedFont>
    <p:embeddedFont>
      <p:font typeface="Bicubik" panose="02000503020000020004" charset="0"/>
      <p:regular r:id="rId36"/>
    </p:embeddedFont>
    <p:embeddedFont>
      <p:font typeface="Cooper BT Medium" panose="020B0604020202020204" charset="0"/>
      <p:regular r:id="rId37"/>
    </p:embeddedFont>
    <p:embeddedFont>
      <p:font typeface="Montserrat Medium" panose="00000600000000000000" pitchFamily="2" charset="0"/>
      <p:regular r:id="rId38"/>
      <p:italic r:id="rId39"/>
    </p:embeddedFont>
    <p:embeddedFont>
      <p:font typeface="Open Sauce" panose="020B0604020202020204" charset="0"/>
      <p:regular r:id="rId40"/>
    </p:embeddedFont>
    <p:embeddedFont>
      <p:font typeface="Telegraf" panose="020B0604020202020204" charset="0"/>
      <p:regular r:id="rId41"/>
    </p:embeddedFont>
    <p:embeddedFont>
      <p:font typeface="Trend Sans One"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2" autoAdjust="0"/>
    <p:restoredTop sz="94622" autoAdjust="0"/>
  </p:normalViewPr>
  <p:slideViewPr>
    <p:cSldViewPr>
      <p:cViewPr varScale="1">
        <p:scale>
          <a:sx n="64" d="100"/>
          <a:sy n="64" d="100"/>
        </p:scale>
        <p:origin x="224"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6B2C4-B5A7-40E1-A733-129E02ED0DEE}"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89F1A-070F-429A-A53C-460AA6283118}" type="slidenum">
              <a:rPr lang="en-US" smtClean="0"/>
              <a:t>‹#›</a:t>
            </a:fld>
            <a:endParaRPr lang="en-US"/>
          </a:p>
        </p:txBody>
      </p:sp>
    </p:spTree>
    <p:extLst>
      <p:ext uri="{BB962C8B-B14F-4D97-AF65-F5344CB8AC3E}">
        <p14:creationId xmlns:p14="http://schemas.microsoft.com/office/powerpoint/2010/main" val="411914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A89F1A-070F-429A-A53C-460AA6283118}" type="slidenum">
              <a:rPr lang="en-US" smtClean="0"/>
              <a:t>14</a:t>
            </a:fld>
            <a:endParaRPr lang="en-US"/>
          </a:p>
        </p:txBody>
      </p:sp>
    </p:spTree>
    <p:extLst>
      <p:ext uri="{BB962C8B-B14F-4D97-AF65-F5344CB8AC3E}">
        <p14:creationId xmlns:p14="http://schemas.microsoft.com/office/powerpoint/2010/main" val="55266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A89F1A-070F-429A-A53C-460AA6283118}" type="slidenum">
              <a:rPr lang="en-US" smtClean="0"/>
              <a:t>16</a:t>
            </a:fld>
            <a:endParaRPr lang="en-US"/>
          </a:p>
        </p:txBody>
      </p:sp>
    </p:spTree>
    <p:extLst>
      <p:ext uri="{BB962C8B-B14F-4D97-AF65-F5344CB8AC3E}">
        <p14:creationId xmlns:p14="http://schemas.microsoft.com/office/powerpoint/2010/main" val="262031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8" name="Footer Placeholder 7"/>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4" name="Footer Placeholder 3"/>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3" name="Footer Placeholder 2"/>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Calibri" panose="020F0502020204030204" pitchFamily="34" charset="0"/>
              </a:defRPr>
            </a:lvl1pPr>
          </a:lstStyle>
          <a:p>
            <a:fld id="{1D8BD707-D9CF-40AE-B4C6-C98DA3205C09}" type="datetimeFigureOut">
              <a:rPr lang="en-US" smtClean="0"/>
              <a:pPr/>
              <a:t>3/9/2026</a:t>
            </a:fld>
            <a:endParaRPr lang="en-US" dirty="0"/>
          </a:p>
        </p:txBody>
      </p:sp>
      <p:sp>
        <p:nvSpPr>
          <p:cNvPr id="6" name="Footer Placeholder 5"/>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Calibri" panose="020F0502020204030204" pitchFamily="34" charset="0"/>
              </a:defRPr>
            </a:lvl1p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1D8BD707-D9CF-40AE-B4C6-C98DA3205C09}" type="datetimeFigureOut">
              <a:rPr lang="en-US" smtClean="0"/>
              <a:pPr/>
              <a:t>3/9/2026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svg"/><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58.jpeg"/><Relationship Id="rId7" Type="http://schemas.openxmlformats.org/officeDocument/2006/relationships/image" Target="../media/image62.svg"/><Relationship Id="rId12" Type="http://schemas.openxmlformats.org/officeDocument/2006/relationships/image" Target="../media/image53.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5" Type="http://schemas.openxmlformats.org/officeDocument/2006/relationships/image" Target="../media/image69.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jpeg"/><Relationship Id="rId7"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73.png"/><Relationship Id="rId4" Type="http://schemas.openxmlformats.org/officeDocument/2006/relationships/image" Target="../media/image50.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18" Type="http://schemas.openxmlformats.org/officeDocument/2006/relationships/image" Target="../media/image77.jpeg"/><Relationship Id="rId3" Type="http://schemas.openxmlformats.org/officeDocument/2006/relationships/image" Target="../media/image58.jpeg"/><Relationship Id="rId7" Type="http://schemas.openxmlformats.org/officeDocument/2006/relationships/image" Target="../media/image62.svg"/><Relationship Id="rId12" Type="http://schemas.openxmlformats.org/officeDocument/2006/relationships/image" Target="../media/image47.png"/><Relationship Id="rId17" Type="http://schemas.openxmlformats.org/officeDocument/2006/relationships/image" Target="../media/image76.jpeg"/><Relationship Id="rId2" Type="http://schemas.openxmlformats.org/officeDocument/2006/relationships/image" Target="../media/image57.jpe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9.svg"/><Relationship Id="rId5" Type="http://schemas.openxmlformats.org/officeDocument/2006/relationships/image" Target="../media/image60.svg"/><Relationship Id="rId15" Type="http://schemas.openxmlformats.org/officeDocument/2006/relationships/image" Target="../media/image46.png"/><Relationship Id="rId10" Type="http://schemas.openxmlformats.org/officeDocument/2006/relationships/image" Target="../media/image68.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2.svg"/><Relationship Id="rId3" Type="http://schemas.openxmlformats.org/officeDocument/2006/relationships/image" Target="../media/image70.jpeg"/><Relationship Id="rId7" Type="http://schemas.openxmlformats.org/officeDocument/2006/relationships/image" Target="../media/image51.svg"/><Relationship Id="rId12"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80.svg"/><Relationship Id="rId5" Type="http://schemas.openxmlformats.org/officeDocument/2006/relationships/image" Target="../media/image78.jpe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49.png"/><Relationship Id="rId9" Type="http://schemas.openxmlformats.org/officeDocument/2006/relationships/image" Target="../media/image56.png"/><Relationship Id="rId1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7.jpeg"/><Relationship Id="rId18" Type="http://schemas.openxmlformats.org/officeDocument/2006/relationships/image" Target="../media/image81.png"/><Relationship Id="rId3" Type="http://schemas.openxmlformats.org/officeDocument/2006/relationships/image" Target="../media/image58.jpeg"/><Relationship Id="rId21" Type="http://schemas.openxmlformats.org/officeDocument/2006/relationships/image" Target="../media/image84.svg"/><Relationship Id="rId7" Type="http://schemas.openxmlformats.org/officeDocument/2006/relationships/image" Target="../media/image62.svg"/><Relationship Id="rId12" Type="http://schemas.openxmlformats.org/officeDocument/2006/relationships/image" Target="../media/image76.jpeg"/><Relationship Id="rId17" Type="http://schemas.openxmlformats.org/officeDocument/2006/relationships/image" Target="../media/image80.svg"/><Relationship Id="rId2" Type="http://schemas.openxmlformats.org/officeDocument/2006/relationships/image" Target="../media/image57.jpe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9.svg"/><Relationship Id="rId5" Type="http://schemas.openxmlformats.org/officeDocument/2006/relationships/image" Target="../media/image60.svg"/><Relationship Id="rId15" Type="http://schemas.openxmlformats.org/officeDocument/2006/relationships/image" Target="../media/image48.svg"/><Relationship Id="rId10" Type="http://schemas.openxmlformats.org/officeDocument/2006/relationships/image" Target="../media/image68.png"/><Relationship Id="rId19" Type="http://schemas.openxmlformats.org/officeDocument/2006/relationships/image" Target="../media/image82.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47.png"/><Relationship Id="rId22" Type="http://schemas.openxmlformats.org/officeDocument/2006/relationships/image" Target="../media/image85.jpe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89.png"/><Relationship Id="rId3" Type="http://schemas.openxmlformats.org/officeDocument/2006/relationships/image" Target="../media/image49.png"/><Relationship Id="rId7" Type="http://schemas.openxmlformats.org/officeDocument/2006/relationships/image" Target="../media/image50.png"/><Relationship Id="rId12" Type="http://schemas.openxmlformats.org/officeDocument/2006/relationships/image" Target="../media/image88.svg"/><Relationship Id="rId2" Type="http://schemas.openxmlformats.org/officeDocument/2006/relationships/notesSlide" Target="../notesSlides/notesSlide2.xml"/><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7.png"/><Relationship Id="rId5" Type="http://schemas.openxmlformats.org/officeDocument/2006/relationships/image" Target="../media/image78.jpeg"/><Relationship Id="rId15" Type="http://schemas.openxmlformats.org/officeDocument/2006/relationships/image" Target="../media/image81.png"/><Relationship Id="rId10" Type="http://schemas.openxmlformats.org/officeDocument/2006/relationships/image" Target="../media/image56.png"/><Relationship Id="rId4" Type="http://schemas.openxmlformats.org/officeDocument/2006/relationships/image" Target="../media/image70.jpeg"/><Relationship Id="rId9" Type="http://schemas.openxmlformats.org/officeDocument/2006/relationships/image" Target="../media/image52.png"/><Relationship Id="rId14" Type="http://schemas.openxmlformats.org/officeDocument/2006/relationships/image" Target="../media/image90.sv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7.jpeg"/><Relationship Id="rId18" Type="http://schemas.openxmlformats.org/officeDocument/2006/relationships/image" Target="../media/image81.png"/><Relationship Id="rId3" Type="http://schemas.openxmlformats.org/officeDocument/2006/relationships/image" Target="../media/image58.jpeg"/><Relationship Id="rId21" Type="http://schemas.openxmlformats.org/officeDocument/2006/relationships/image" Target="../media/image84.svg"/><Relationship Id="rId7" Type="http://schemas.openxmlformats.org/officeDocument/2006/relationships/image" Target="../media/image62.svg"/><Relationship Id="rId12" Type="http://schemas.openxmlformats.org/officeDocument/2006/relationships/image" Target="../media/image76.jpeg"/><Relationship Id="rId17" Type="http://schemas.openxmlformats.org/officeDocument/2006/relationships/image" Target="../media/image80.svg"/><Relationship Id="rId2" Type="http://schemas.openxmlformats.org/officeDocument/2006/relationships/image" Target="../media/image57.jpe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9.svg"/><Relationship Id="rId5" Type="http://schemas.openxmlformats.org/officeDocument/2006/relationships/image" Target="../media/image60.svg"/><Relationship Id="rId15" Type="http://schemas.openxmlformats.org/officeDocument/2006/relationships/image" Target="../media/image48.svg"/><Relationship Id="rId10" Type="http://schemas.openxmlformats.org/officeDocument/2006/relationships/image" Target="../media/image68.png"/><Relationship Id="rId19" Type="http://schemas.openxmlformats.org/officeDocument/2006/relationships/image" Target="../media/image82.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47.png"/><Relationship Id="rId22" Type="http://schemas.openxmlformats.org/officeDocument/2006/relationships/image" Target="../media/image85.jpeg"/></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3.png"/><Relationship Id="rId7"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4.svg"/><Relationship Id="rId9"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hyperlink" Target="https://audit-chain.io" TargetMode="External"/><Relationship Id="rId3" Type="http://schemas.openxmlformats.org/officeDocument/2006/relationships/image" Target="../media/image3.png"/><Relationship Id="rId7" Type="http://schemas.openxmlformats.org/officeDocument/2006/relationships/image" Target="../media/image9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fedrequest.com" TargetMode="External"/><Relationship Id="rId5" Type="http://schemas.openxmlformats.org/officeDocument/2006/relationships/image" Target="../media/image96.jpeg"/><Relationship Id="rId10" Type="http://schemas.openxmlformats.org/officeDocument/2006/relationships/hyperlink" Target="https://vatechsprint.com" TargetMode="External"/><Relationship Id="rId4" Type="http://schemas.openxmlformats.org/officeDocument/2006/relationships/image" Target="../media/image4.svg"/><Relationship Id="rId9" Type="http://schemas.openxmlformats.org/officeDocument/2006/relationships/image" Target="../media/image9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28.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7.jpe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 Id="rId1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jpe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0.jpe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41.jpe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48.svg"/><Relationship Id="rId4" Type="http://schemas.openxmlformats.org/officeDocument/2006/relationships/image" Target="../media/image44.sv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a:off x="127696" y="5686568"/>
            <a:ext cx="9267698" cy="1438132"/>
            <a:chOff x="0" y="0"/>
            <a:chExt cx="7835748" cy="978935"/>
          </a:xfrm>
        </p:grpSpPr>
        <p:sp>
          <p:nvSpPr>
            <p:cNvPr id="4" name="Freeform 4"/>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a:off x="114106" y="8896199"/>
            <a:ext cx="10364641" cy="1352701"/>
            <a:chOff x="0" y="0"/>
            <a:chExt cx="5433094" cy="698500"/>
          </a:xfrm>
        </p:grpSpPr>
        <p:sp>
          <p:nvSpPr>
            <p:cNvPr id="7" name="Freeform 7"/>
            <p:cNvSpPr/>
            <p:nvPr/>
          </p:nvSpPr>
          <p:spPr>
            <a:xfrm>
              <a:off x="2120" y="0"/>
              <a:ext cx="5428854" cy="698500"/>
            </a:xfrm>
            <a:custGeom>
              <a:avLst/>
              <a:gdLst/>
              <a:ahLst/>
              <a:cxnLst/>
              <a:rect l="l" t="t" r="r" b="b"/>
              <a:pathLst>
                <a:path w="5428854" h="698500">
                  <a:moveTo>
                    <a:pt x="5425422" y="358792"/>
                  </a:moveTo>
                  <a:lnTo>
                    <a:pt x="5233325" y="688958"/>
                  </a:lnTo>
                  <a:cubicBezTo>
                    <a:pt x="5229888" y="694866"/>
                    <a:pt x="5223569" y="698500"/>
                    <a:pt x="5216734" y="698500"/>
                  </a:cubicBezTo>
                  <a:lnTo>
                    <a:pt x="212119" y="698500"/>
                  </a:lnTo>
                  <a:cubicBezTo>
                    <a:pt x="205285" y="698500"/>
                    <a:pt x="198966" y="694866"/>
                    <a:pt x="195528" y="688958"/>
                  </a:cubicBezTo>
                  <a:lnTo>
                    <a:pt x="3432" y="358792"/>
                  </a:lnTo>
                  <a:cubicBezTo>
                    <a:pt x="0" y="352893"/>
                    <a:pt x="0" y="345607"/>
                    <a:pt x="3432" y="339708"/>
                  </a:cubicBezTo>
                  <a:lnTo>
                    <a:pt x="195528" y="9542"/>
                  </a:lnTo>
                  <a:cubicBezTo>
                    <a:pt x="198966" y="3634"/>
                    <a:pt x="205285" y="0"/>
                    <a:pt x="212119" y="0"/>
                  </a:cubicBezTo>
                  <a:lnTo>
                    <a:pt x="5216734" y="0"/>
                  </a:lnTo>
                  <a:cubicBezTo>
                    <a:pt x="5223569" y="0"/>
                    <a:pt x="5229888" y="3634"/>
                    <a:pt x="5233325" y="9542"/>
                  </a:cubicBezTo>
                  <a:lnTo>
                    <a:pt x="5425422" y="339708"/>
                  </a:lnTo>
                  <a:cubicBezTo>
                    <a:pt x="5428854" y="345607"/>
                    <a:pt x="5428854" y="352893"/>
                    <a:pt x="5425422" y="35879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5204494"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a:off x="186839" y="770632"/>
            <a:ext cx="8347561" cy="1247907"/>
            <a:chOff x="0" y="0"/>
            <a:chExt cx="5096362" cy="698500"/>
          </a:xfrm>
        </p:grpSpPr>
        <p:sp>
          <p:nvSpPr>
            <p:cNvPr id="10" name="Freeform 10"/>
            <p:cNvSpPr/>
            <p:nvPr/>
          </p:nvSpPr>
          <p:spPr>
            <a:xfrm>
              <a:off x="1633" y="0"/>
              <a:ext cx="5093096" cy="698500"/>
            </a:xfrm>
            <a:custGeom>
              <a:avLst/>
              <a:gdLst/>
              <a:ahLst/>
              <a:cxnLst/>
              <a:rect l="l" t="t" r="r" b="b"/>
              <a:pathLst>
                <a:path w="5093096" h="698500">
                  <a:moveTo>
                    <a:pt x="5090453" y="356600"/>
                  </a:moveTo>
                  <a:lnTo>
                    <a:pt x="4895805" y="691150"/>
                  </a:lnTo>
                  <a:cubicBezTo>
                    <a:pt x="4893157" y="695701"/>
                    <a:pt x="4888290" y="698500"/>
                    <a:pt x="4883026" y="698500"/>
                  </a:cubicBezTo>
                  <a:lnTo>
                    <a:pt x="210070" y="698500"/>
                  </a:lnTo>
                  <a:cubicBezTo>
                    <a:pt x="204806" y="698500"/>
                    <a:pt x="199938" y="695701"/>
                    <a:pt x="197291" y="691150"/>
                  </a:cubicBezTo>
                  <a:lnTo>
                    <a:pt x="2643" y="356600"/>
                  </a:lnTo>
                  <a:cubicBezTo>
                    <a:pt x="0" y="352056"/>
                    <a:pt x="0" y="346444"/>
                    <a:pt x="2643" y="341900"/>
                  </a:cubicBezTo>
                  <a:lnTo>
                    <a:pt x="197291" y="7350"/>
                  </a:lnTo>
                  <a:cubicBezTo>
                    <a:pt x="199938" y="2799"/>
                    <a:pt x="204806" y="0"/>
                    <a:pt x="210070" y="0"/>
                  </a:cubicBezTo>
                  <a:lnTo>
                    <a:pt x="4883026" y="0"/>
                  </a:lnTo>
                  <a:cubicBezTo>
                    <a:pt x="4888290" y="0"/>
                    <a:pt x="4893157" y="2799"/>
                    <a:pt x="4895805" y="7350"/>
                  </a:cubicBezTo>
                  <a:lnTo>
                    <a:pt x="5090453" y="341900"/>
                  </a:lnTo>
                  <a:cubicBezTo>
                    <a:pt x="5093096" y="346444"/>
                    <a:pt x="5093096" y="352056"/>
                    <a:pt x="5090453" y="35660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4867762"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rot="-7210721">
            <a:off x="9201863" y="5260257"/>
            <a:ext cx="8303127" cy="2618934"/>
            <a:chOff x="0" y="0"/>
            <a:chExt cx="2214539" cy="698500"/>
          </a:xfrm>
        </p:grpSpPr>
        <p:sp>
          <p:nvSpPr>
            <p:cNvPr id="13" name="Freeform 13"/>
            <p:cNvSpPr/>
            <p:nvPr/>
          </p:nvSpPr>
          <p:spPr>
            <a:xfrm>
              <a:off x="1286" y="0"/>
              <a:ext cx="2211968" cy="698500"/>
            </a:xfrm>
            <a:custGeom>
              <a:avLst/>
              <a:gdLst/>
              <a:ahLst/>
              <a:cxnLst/>
              <a:rect l="l" t="t" r="r" b="b"/>
              <a:pathLst>
                <a:path w="2211968" h="698500">
                  <a:moveTo>
                    <a:pt x="2209887" y="355036"/>
                  </a:moveTo>
                  <a:lnTo>
                    <a:pt x="2013420" y="692714"/>
                  </a:lnTo>
                  <a:cubicBezTo>
                    <a:pt x="2011336" y="696296"/>
                    <a:pt x="2007504" y="698500"/>
                    <a:pt x="2003359" y="698500"/>
                  </a:cubicBezTo>
                  <a:lnTo>
                    <a:pt x="208609" y="698500"/>
                  </a:lnTo>
                  <a:cubicBezTo>
                    <a:pt x="204464" y="698500"/>
                    <a:pt x="200632" y="696296"/>
                    <a:pt x="198547" y="692714"/>
                  </a:cubicBezTo>
                  <a:lnTo>
                    <a:pt x="2081" y="355036"/>
                  </a:lnTo>
                  <a:cubicBezTo>
                    <a:pt x="0" y="351459"/>
                    <a:pt x="0" y="347041"/>
                    <a:pt x="2081" y="343464"/>
                  </a:cubicBezTo>
                  <a:lnTo>
                    <a:pt x="198547" y="5786"/>
                  </a:lnTo>
                  <a:cubicBezTo>
                    <a:pt x="200632" y="2204"/>
                    <a:pt x="204464" y="0"/>
                    <a:pt x="208609" y="0"/>
                  </a:cubicBezTo>
                  <a:lnTo>
                    <a:pt x="2003359" y="0"/>
                  </a:lnTo>
                  <a:cubicBezTo>
                    <a:pt x="2007504" y="0"/>
                    <a:pt x="2011336" y="2204"/>
                    <a:pt x="2013420" y="5786"/>
                  </a:cubicBezTo>
                  <a:lnTo>
                    <a:pt x="2209887" y="343464"/>
                  </a:lnTo>
                  <a:cubicBezTo>
                    <a:pt x="2211968" y="347041"/>
                    <a:pt x="2211968" y="351459"/>
                    <a:pt x="2209887" y="35503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198593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5" name="Group 15"/>
          <p:cNvGrpSpPr/>
          <p:nvPr/>
        </p:nvGrpSpPr>
        <p:grpSpPr>
          <a:xfrm rot="-7210721">
            <a:off x="11728151" y="1954498"/>
            <a:ext cx="7359693" cy="2879434"/>
            <a:chOff x="0" y="0"/>
            <a:chExt cx="1785332" cy="698500"/>
          </a:xfrm>
        </p:grpSpPr>
        <p:sp>
          <p:nvSpPr>
            <p:cNvPr id="16" name="Freeform 16"/>
            <p:cNvSpPr/>
            <p:nvPr/>
          </p:nvSpPr>
          <p:spPr>
            <a:xfrm>
              <a:off x="1467" y="0"/>
              <a:ext cx="1782397" cy="698500"/>
            </a:xfrm>
            <a:custGeom>
              <a:avLst/>
              <a:gdLst/>
              <a:ahLst/>
              <a:cxnLst/>
              <a:rect l="l" t="t" r="r" b="b"/>
              <a:pathLst>
                <a:path w="1782397" h="698500">
                  <a:moveTo>
                    <a:pt x="1780022" y="355856"/>
                  </a:moveTo>
                  <a:lnTo>
                    <a:pt x="1584508" y="691894"/>
                  </a:lnTo>
                  <a:cubicBezTo>
                    <a:pt x="1582129" y="695984"/>
                    <a:pt x="1577754" y="698500"/>
                    <a:pt x="1573023" y="698500"/>
                  </a:cubicBezTo>
                  <a:lnTo>
                    <a:pt x="209375" y="698500"/>
                  </a:lnTo>
                  <a:cubicBezTo>
                    <a:pt x="204644" y="698500"/>
                    <a:pt x="200269" y="695984"/>
                    <a:pt x="197890" y="691894"/>
                  </a:cubicBezTo>
                  <a:lnTo>
                    <a:pt x="2376" y="355856"/>
                  </a:lnTo>
                  <a:cubicBezTo>
                    <a:pt x="0" y="351772"/>
                    <a:pt x="0" y="346728"/>
                    <a:pt x="2376" y="342644"/>
                  </a:cubicBezTo>
                  <a:lnTo>
                    <a:pt x="197890" y="6606"/>
                  </a:lnTo>
                  <a:cubicBezTo>
                    <a:pt x="200269" y="2516"/>
                    <a:pt x="204644" y="0"/>
                    <a:pt x="209375" y="0"/>
                  </a:cubicBezTo>
                  <a:lnTo>
                    <a:pt x="1573023" y="0"/>
                  </a:lnTo>
                  <a:cubicBezTo>
                    <a:pt x="1577754" y="0"/>
                    <a:pt x="1582129" y="2516"/>
                    <a:pt x="1584508" y="6606"/>
                  </a:cubicBezTo>
                  <a:lnTo>
                    <a:pt x="1780022" y="342644"/>
                  </a:lnTo>
                  <a:cubicBezTo>
                    <a:pt x="1782397" y="346728"/>
                    <a:pt x="1782397" y="351772"/>
                    <a:pt x="1780022" y="35585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7" name="TextBox 17"/>
            <p:cNvSpPr txBox="1"/>
            <p:nvPr/>
          </p:nvSpPr>
          <p:spPr>
            <a:xfrm>
              <a:off x="114300" y="-38100"/>
              <a:ext cx="1556732"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8" name="Group 18"/>
          <p:cNvGrpSpPr/>
          <p:nvPr/>
        </p:nvGrpSpPr>
        <p:grpSpPr>
          <a:xfrm rot="-7210721">
            <a:off x="7808665" y="2782366"/>
            <a:ext cx="8446833" cy="1887265"/>
            <a:chOff x="0" y="0"/>
            <a:chExt cx="3126277" cy="698500"/>
          </a:xfrm>
        </p:grpSpPr>
        <p:sp>
          <p:nvSpPr>
            <p:cNvPr id="19" name="Freeform 19"/>
            <p:cNvSpPr/>
            <p:nvPr/>
          </p:nvSpPr>
          <p:spPr>
            <a:xfrm>
              <a:off x="1760" y="0"/>
              <a:ext cx="3122756" cy="698500"/>
            </a:xfrm>
            <a:custGeom>
              <a:avLst/>
              <a:gdLst/>
              <a:ahLst/>
              <a:cxnLst/>
              <a:rect l="l" t="t" r="r" b="b"/>
              <a:pathLst>
                <a:path w="3122756" h="698500">
                  <a:moveTo>
                    <a:pt x="3119907" y="357172"/>
                  </a:moveTo>
                  <a:lnTo>
                    <a:pt x="2925926" y="690578"/>
                  </a:lnTo>
                  <a:cubicBezTo>
                    <a:pt x="2923072" y="695483"/>
                    <a:pt x="2917826" y="698500"/>
                    <a:pt x="2912151" y="698500"/>
                  </a:cubicBezTo>
                  <a:lnTo>
                    <a:pt x="210605" y="698500"/>
                  </a:lnTo>
                  <a:cubicBezTo>
                    <a:pt x="204931" y="698500"/>
                    <a:pt x="199684" y="695483"/>
                    <a:pt x="196831" y="690578"/>
                  </a:cubicBezTo>
                  <a:lnTo>
                    <a:pt x="2849" y="357172"/>
                  </a:lnTo>
                  <a:cubicBezTo>
                    <a:pt x="0" y="352275"/>
                    <a:pt x="0" y="346225"/>
                    <a:pt x="2849" y="341328"/>
                  </a:cubicBezTo>
                  <a:lnTo>
                    <a:pt x="196831" y="7922"/>
                  </a:lnTo>
                  <a:cubicBezTo>
                    <a:pt x="199684" y="3017"/>
                    <a:pt x="204931" y="0"/>
                    <a:pt x="210605" y="0"/>
                  </a:cubicBezTo>
                  <a:lnTo>
                    <a:pt x="2912151" y="0"/>
                  </a:lnTo>
                  <a:cubicBezTo>
                    <a:pt x="2917826" y="0"/>
                    <a:pt x="2923072" y="3017"/>
                    <a:pt x="2925926" y="7922"/>
                  </a:cubicBezTo>
                  <a:lnTo>
                    <a:pt x="3119907" y="341328"/>
                  </a:lnTo>
                  <a:cubicBezTo>
                    <a:pt x="3122756" y="346225"/>
                    <a:pt x="3122756" y="352275"/>
                    <a:pt x="3119907" y="35717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0" name="TextBox 20"/>
            <p:cNvSpPr txBox="1"/>
            <p:nvPr/>
          </p:nvSpPr>
          <p:spPr>
            <a:xfrm>
              <a:off x="114300" y="-38100"/>
              <a:ext cx="2897677"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1" name="Group 21"/>
          <p:cNvGrpSpPr/>
          <p:nvPr/>
        </p:nvGrpSpPr>
        <p:grpSpPr>
          <a:xfrm>
            <a:off x="11811000" y="2414498"/>
            <a:ext cx="6383428" cy="5485759"/>
            <a:chOff x="0" y="0"/>
            <a:chExt cx="812800" cy="698500"/>
          </a:xfrm>
        </p:grpSpPr>
        <p:sp>
          <p:nvSpPr>
            <p:cNvPr id="22" name="Freeform 22"/>
            <p:cNvSpPr/>
            <p:nvPr/>
          </p:nvSpPr>
          <p:spPr>
            <a:xfrm>
              <a:off x="4139"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4" name="Group 24"/>
          <p:cNvGrpSpPr/>
          <p:nvPr/>
        </p:nvGrpSpPr>
        <p:grpSpPr>
          <a:xfrm>
            <a:off x="11937775" y="2604497"/>
            <a:ext cx="5969225" cy="5129803"/>
            <a:chOff x="0" y="0"/>
            <a:chExt cx="812800" cy="698500"/>
          </a:xfrm>
        </p:grpSpPr>
        <p:sp>
          <p:nvSpPr>
            <p:cNvPr id="25" name="Freeform 25"/>
            <p:cNvSpPr/>
            <p:nvPr/>
          </p:nvSpPr>
          <p:spPr>
            <a:xfrm>
              <a:off x="4427" y="0"/>
              <a:ext cx="803947" cy="698500"/>
            </a:xfrm>
            <a:custGeom>
              <a:avLst/>
              <a:gdLst/>
              <a:ahLst/>
              <a:cxnLst/>
              <a:rect l="l" t="t" r="r" b="b"/>
              <a:pathLst>
                <a:path w="803947" h="698500">
                  <a:moveTo>
                    <a:pt x="796780" y="369175"/>
                  </a:moveTo>
                  <a:lnTo>
                    <a:pt x="616766" y="678575"/>
                  </a:lnTo>
                  <a:cubicBezTo>
                    <a:pt x="609588" y="690911"/>
                    <a:pt x="596393" y="698500"/>
                    <a:pt x="582121" y="698500"/>
                  </a:cubicBezTo>
                  <a:lnTo>
                    <a:pt x="221825" y="698500"/>
                  </a:lnTo>
                  <a:cubicBezTo>
                    <a:pt x="207553" y="698500"/>
                    <a:pt x="194358" y="690911"/>
                    <a:pt x="187180" y="678575"/>
                  </a:cubicBezTo>
                  <a:lnTo>
                    <a:pt x="7166" y="369175"/>
                  </a:lnTo>
                  <a:cubicBezTo>
                    <a:pt x="0" y="356858"/>
                    <a:pt x="0" y="341642"/>
                    <a:pt x="7166" y="329325"/>
                  </a:cubicBezTo>
                  <a:lnTo>
                    <a:pt x="187180" y="19925"/>
                  </a:lnTo>
                  <a:cubicBezTo>
                    <a:pt x="194358" y="7589"/>
                    <a:pt x="207553" y="0"/>
                    <a:pt x="221825" y="0"/>
                  </a:cubicBezTo>
                  <a:lnTo>
                    <a:pt x="582121" y="0"/>
                  </a:lnTo>
                  <a:cubicBezTo>
                    <a:pt x="596393" y="0"/>
                    <a:pt x="609588" y="7589"/>
                    <a:pt x="616766" y="19925"/>
                  </a:cubicBezTo>
                  <a:lnTo>
                    <a:pt x="796780" y="329325"/>
                  </a:lnTo>
                  <a:cubicBezTo>
                    <a:pt x="803946" y="341642"/>
                    <a:pt x="803946" y="356858"/>
                    <a:pt x="796780" y="369175"/>
                  </a:cubicBezTo>
                  <a:close/>
                </a:path>
              </a:pathLst>
            </a:custGeom>
            <a:blipFill>
              <a:blip r:embed="rId3"/>
              <a:stretch>
                <a:fillRect l="-27575" r="-27575"/>
              </a:stretch>
            </a:blipFill>
            <a:ln w="161925"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grpSp>
        <p:nvGrpSpPr>
          <p:cNvPr id="26" name="Group 26"/>
          <p:cNvGrpSpPr/>
          <p:nvPr/>
        </p:nvGrpSpPr>
        <p:grpSpPr>
          <a:xfrm>
            <a:off x="9731513" y="2591634"/>
            <a:ext cx="5938889" cy="5103733"/>
            <a:chOff x="0" y="0"/>
            <a:chExt cx="812800" cy="698500"/>
          </a:xfrm>
        </p:grpSpPr>
        <p:sp>
          <p:nvSpPr>
            <p:cNvPr id="27" name="Freeform 27"/>
            <p:cNvSpPr/>
            <p:nvPr/>
          </p:nvSpPr>
          <p:spPr>
            <a:xfrm>
              <a:off x="6759" y="0"/>
              <a:ext cx="799283" cy="698500"/>
            </a:xfrm>
            <a:custGeom>
              <a:avLst/>
              <a:gdLst/>
              <a:ahLst/>
              <a:cxnLst/>
              <a:rect l="l" t="t" r="r" b="b"/>
              <a:pathLst>
                <a:path w="799283" h="698500">
                  <a:moveTo>
                    <a:pt x="788341" y="379673"/>
                  </a:moveTo>
                  <a:lnTo>
                    <a:pt x="620541" y="668077"/>
                  </a:lnTo>
                  <a:cubicBezTo>
                    <a:pt x="609583" y="686913"/>
                    <a:pt x="589435" y="698500"/>
                    <a:pt x="567644" y="698500"/>
                  </a:cubicBezTo>
                  <a:lnTo>
                    <a:pt x="231638" y="698500"/>
                  </a:lnTo>
                  <a:cubicBezTo>
                    <a:pt x="209847" y="698500"/>
                    <a:pt x="189699" y="686913"/>
                    <a:pt x="178741" y="668077"/>
                  </a:cubicBezTo>
                  <a:lnTo>
                    <a:pt x="10941" y="379673"/>
                  </a:lnTo>
                  <a:cubicBezTo>
                    <a:pt x="0" y="360867"/>
                    <a:pt x="0" y="337633"/>
                    <a:pt x="10941" y="318827"/>
                  </a:cubicBezTo>
                  <a:lnTo>
                    <a:pt x="178741" y="30423"/>
                  </a:lnTo>
                  <a:cubicBezTo>
                    <a:pt x="189699" y="11587"/>
                    <a:pt x="209847" y="0"/>
                    <a:pt x="231638" y="0"/>
                  </a:cubicBezTo>
                  <a:lnTo>
                    <a:pt x="567644" y="0"/>
                  </a:lnTo>
                  <a:cubicBezTo>
                    <a:pt x="589435" y="0"/>
                    <a:pt x="609583" y="11587"/>
                    <a:pt x="620541" y="30423"/>
                  </a:cubicBezTo>
                  <a:lnTo>
                    <a:pt x="788341" y="318827"/>
                  </a:lnTo>
                  <a:cubicBezTo>
                    <a:pt x="799282" y="337633"/>
                    <a:pt x="799282" y="360867"/>
                    <a:pt x="788341" y="3796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31" name="Freeform 31"/>
          <p:cNvSpPr/>
          <p:nvPr/>
        </p:nvSpPr>
        <p:spPr>
          <a:xfrm>
            <a:off x="6147409" y="1028700"/>
            <a:ext cx="1332000" cy="747585"/>
          </a:xfrm>
          <a:custGeom>
            <a:avLst/>
            <a:gdLst/>
            <a:ahLst/>
            <a:cxnLst/>
            <a:rect l="l" t="t" r="r" b="b"/>
            <a:pathLst>
              <a:path w="1332000" h="747585">
                <a:moveTo>
                  <a:pt x="0" y="0"/>
                </a:moveTo>
                <a:lnTo>
                  <a:pt x="1332000" y="0"/>
                </a:lnTo>
                <a:lnTo>
                  <a:pt x="1332000" y="747585"/>
                </a:lnTo>
                <a:lnTo>
                  <a:pt x="0" y="747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latin typeface="Calibri" panose="020F0502020204030204" pitchFamily="34" charset="0"/>
            </a:endParaRPr>
          </a:p>
        </p:txBody>
      </p:sp>
      <p:grpSp>
        <p:nvGrpSpPr>
          <p:cNvPr id="32" name="Group 32"/>
          <p:cNvGrpSpPr/>
          <p:nvPr/>
        </p:nvGrpSpPr>
        <p:grpSpPr>
          <a:xfrm rot="-7210721">
            <a:off x="7701537" y="1548851"/>
            <a:ext cx="4425277" cy="910023"/>
            <a:chOff x="0" y="0"/>
            <a:chExt cx="3396680" cy="698500"/>
          </a:xfrm>
        </p:grpSpPr>
        <p:sp>
          <p:nvSpPr>
            <p:cNvPr id="33" name="Freeform 33"/>
            <p:cNvSpPr/>
            <p:nvPr/>
          </p:nvSpPr>
          <p:spPr>
            <a:xfrm>
              <a:off x="3695" y="0"/>
              <a:ext cx="3389289" cy="698500"/>
            </a:xfrm>
            <a:custGeom>
              <a:avLst/>
              <a:gdLst/>
              <a:ahLst/>
              <a:cxnLst/>
              <a:rect l="l" t="t" r="r" b="b"/>
              <a:pathLst>
                <a:path w="3389289" h="698500">
                  <a:moveTo>
                    <a:pt x="3383307" y="365884"/>
                  </a:moveTo>
                  <a:lnTo>
                    <a:pt x="3199463" y="681866"/>
                  </a:lnTo>
                  <a:cubicBezTo>
                    <a:pt x="3193471" y="692165"/>
                    <a:pt x="3182455" y="698500"/>
                    <a:pt x="3170541" y="698500"/>
                  </a:cubicBezTo>
                  <a:lnTo>
                    <a:pt x="218749" y="698500"/>
                  </a:lnTo>
                  <a:cubicBezTo>
                    <a:pt x="206835" y="698500"/>
                    <a:pt x="195819" y="692165"/>
                    <a:pt x="189827" y="681866"/>
                  </a:cubicBezTo>
                  <a:lnTo>
                    <a:pt x="5983" y="365884"/>
                  </a:lnTo>
                  <a:cubicBezTo>
                    <a:pt x="0" y="355601"/>
                    <a:pt x="0" y="342899"/>
                    <a:pt x="5983" y="332616"/>
                  </a:cubicBezTo>
                  <a:lnTo>
                    <a:pt x="189827" y="16634"/>
                  </a:lnTo>
                  <a:cubicBezTo>
                    <a:pt x="195819" y="6335"/>
                    <a:pt x="206835" y="0"/>
                    <a:pt x="218749" y="0"/>
                  </a:cubicBezTo>
                  <a:lnTo>
                    <a:pt x="3170541" y="0"/>
                  </a:lnTo>
                  <a:cubicBezTo>
                    <a:pt x="3182455" y="0"/>
                    <a:pt x="3193471" y="6335"/>
                    <a:pt x="3199463" y="16634"/>
                  </a:cubicBezTo>
                  <a:lnTo>
                    <a:pt x="3383307" y="332616"/>
                  </a:lnTo>
                  <a:cubicBezTo>
                    <a:pt x="3389289" y="342899"/>
                    <a:pt x="3389289" y="355601"/>
                    <a:pt x="3383307" y="36588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4" name="TextBox 34"/>
            <p:cNvSpPr txBox="1"/>
            <p:nvPr/>
          </p:nvSpPr>
          <p:spPr>
            <a:xfrm>
              <a:off x="114300" y="-38100"/>
              <a:ext cx="316808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5" name="Group 35"/>
          <p:cNvGrpSpPr/>
          <p:nvPr/>
        </p:nvGrpSpPr>
        <p:grpSpPr>
          <a:xfrm rot="-7210721">
            <a:off x="10642120" y="7847604"/>
            <a:ext cx="3447019" cy="1854722"/>
            <a:chOff x="0" y="0"/>
            <a:chExt cx="1298169" cy="698500"/>
          </a:xfrm>
        </p:grpSpPr>
        <p:sp>
          <p:nvSpPr>
            <p:cNvPr id="36" name="Freeform 36"/>
            <p:cNvSpPr/>
            <p:nvPr/>
          </p:nvSpPr>
          <p:spPr>
            <a:xfrm>
              <a:off x="4744" y="0"/>
              <a:ext cx="1288681" cy="698500"/>
            </a:xfrm>
            <a:custGeom>
              <a:avLst/>
              <a:gdLst/>
              <a:ahLst/>
              <a:cxnLst/>
              <a:rect l="l" t="t" r="r" b="b"/>
              <a:pathLst>
                <a:path w="1288681" h="698500">
                  <a:moveTo>
                    <a:pt x="1281001" y="370604"/>
                  </a:moveTo>
                  <a:lnTo>
                    <a:pt x="1102650" y="677146"/>
                  </a:lnTo>
                  <a:cubicBezTo>
                    <a:pt x="1094957" y="690367"/>
                    <a:pt x="1080815" y="698500"/>
                    <a:pt x="1065520" y="698500"/>
                  </a:cubicBezTo>
                  <a:lnTo>
                    <a:pt x="223162" y="698500"/>
                  </a:lnTo>
                  <a:cubicBezTo>
                    <a:pt x="207866" y="698500"/>
                    <a:pt x="193724" y="690367"/>
                    <a:pt x="186032" y="677146"/>
                  </a:cubicBezTo>
                  <a:lnTo>
                    <a:pt x="7680" y="370604"/>
                  </a:lnTo>
                  <a:cubicBezTo>
                    <a:pt x="0" y="357404"/>
                    <a:pt x="0" y="341096"/>
                    <a:pt x="7680" y="327896"/>
                  </a:cubicBezTo>
                  <a:lnTo>
                    <a:pt x="186032" y="21354"/>
                  </a:lnTo>
                  <a:cubicBezTo>
                    <a:pt x="193724" y="8133"/>
                    <a:pt x="207866" y="0"/>
                    <a:pt x="223162" y="0"/>
                  </a:cubicBezTo>
                  <a:lnTo>
                    <a:pt x="1065520" y="0"/>
                  </a:lnTo>
                  <a:cubicBezTo>
                    <a:pt x="1080815" y="0"/>
                    <a:pt x="1094957" y="8133"/>
                    <a:pt x="1102650" y="21354"/>
                  </a:cubicBezTo>
                  <a:lnTo>
                    <a:pt x="1281001" y="327896"/>
                  </a:lnTo>
                  <a:cubicBezTo>
                    <a:pt x="1288681" y="341096"/>
                    <a:pt x="1288681" y="357404"/>
                    <a:pt x="1281001" y="37060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7" name="TextBox 37"/>
            <p:cNvSpPr txBox="1"/>
            <p:nvPr/>
          </p:nvSpPr>
          <p:spPr>
            <a:xfrm>
              <a:off x="114300" y="-38100"/>
              <a:ext cx="106956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38" name="Freeform 38"/>
          <p:cNvSpPr/>
          <p:nvPr/>
        </p:nvSpPr>
        <p:spPr>
          <a:xfrm>
            <a:off x="766866" y="1028700"/>
            <a:ext cx="4031815" cy="761894"/>
          </a:xfrm>
          <a:custGeom>
            <a:avLst/>
            <a:gdLst/>
            <a:ahLst/>
            <a:cxnLst/>
            <a:rect l="l" t="t" r="r" b="b"/>
            <a:pathLst>
              <a:path w="4031815" h="761894">
                <a:moveTo>
                  <a:pt x="0" y="0"/>
                </a:moveTo>
                <a:lnTo>
                  <a:pt x="4031815" y="0"/>
                </a:lnTo>
                <a:lnTo>
                  <a:pt x="4031815" y="761894"/>
                </a:lnTo>
                <a:lnTo>
                  <a:pt x="0" y="761894"/>
                </a:lnTo>
                <a:lnTo>
                  <a:pt x="0" y="0"/>
                </a:lnTo>
                <a:close/>
              </a:path>
            </a:pathLst>
          </a:custGeom>
          <a:blipFill>
            <a:blip r:embed="rId6"/>
            <a:stretch>
              <a:fillRect/>
            </a:stretch>
          </a:blipFill>
        </p:spPr>
        <p:txBody>
          <a:bodyPr/>
          <a:lstStyle/>
          <a:p>
            <a:endParaRPr lang="en-US" dirty="0">
              <a:latin typeface="Calibri" panose="020F0502020204030204" pitchFamily="34" charset="0"/>
            </a:endParaRPr>
          </a:p>
        </p:txBody>
      </p:sp>
      <p:sp>
        <p:nvSpPr>
          <p:cNvPr id="39" name="TextBox 39"/>
          <p:cNvSpPr txBox="1"/>
          <p:nvPr/>
        </p:nvSpPr>
        <p:spPr>
          <a:xfrm>
            <a:off x="1021440" y="2198709"/>
            <a:ext cx="5745966" cy="2335191"/>
          </a:xfrm>
          <a:prstGeom prst="rect">
            <a:avLst/>
          </a:prstGeom>
        </p:spPr>
        <p:txBody>
          <a:bodyPr wrap="square" lIns="0" tIns="0" rIns="0" bIns="0" rtlCol="0" anchor="t">
            <a:spAutoFit/>
          </a:bodyPr>
          <a:lstStyle/>
          <a:p>
            <a:pPr algn="l">
              <a:lnSpc>
                <a:spcPts val="20906"/>
              </a:lnSpc>
              <a:spcBef>
                <a:spcPct val="0"/>
              </a:spcBef>
            </a:pPr>
            <a:r>
              <a:rPr lang="en-US" sz="96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OVERVIEW</a:t>
            </a:r>
          </a:p>
        </p:txBody>
      </p:sp>
      <p:sp>
        <p:nvSpPr>
          <p:cNvPr id="40" name="TextBox 40"/>
          <p:cNvSpPr txBox="1"/>
          <p:nvPr/>
        </p:nvSpPr>
        <p:spPr>
          <a:xfrm>
            <a:off x="1073796" y="3999982"/>
            <a:ext cx="5693609" cy="1143518"/>
          </a:xfrm>
          <a:prstGeom prst="rect">
            <a:avLst/>
          </a:prstGeom>
        </p:spPr>
        <p:txBody>
          <a:bodyPr wrap="square" lIns="0" tIns="0" rIns="0" bIns="0" rtlCol="0" anchor="t">
            <a:spAutoFit/>
          </a:bodyPr>
          <a:lstStyle/>
          <a:p>
            <a:pPr algn="l">
              <a:lnSpc>
                <a:spcPts val="10202"/>
              </a:lnSpc>
              <a:spcBef>
                <a:spcPct val="0"/>
              </a:spcBef>
            </a:pPr>
            <a:r>
              <a:rPr lang="en-US" sz="48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&amp; CORE CAPABILITIES</a:t>
            </a:r>
          </a:p>
        </p:txBody>
      </p:sp>
      <p:sp>
        <p:nvSpPr>
          <p:cNvPr id="41" name="TextBox 41"/>
          <p:cNvSpPr txBox="1"/>
          <p:nvPr/>
        </p:nvSpPr>
        <p:spPr>
          <a:xfrm>
            <a:off x="762000" y="6164157"/>
            <a:ext cx="9362173" cy="503343"/>
          </a:xfrm>
          <a:prstGeom prst="rect">
            <a:avLst/>
          </a:prstGeom>
        </p:spPr>
        <p:txBody>
          <a:bodyPr lIns="0" tIns="0" rIns="0" bIns="0" rtlCol="0" anchor="t">
            <a:spAutoFit/>
          </a:bodyPr>
          <a:lstStyle/>
          <a:p>
            <a:pPr algn="l">
              <a:lnSpc>
                <a:spcPts val="4304"/>
              </a:lnSpc>
              <a:spcBef>
                <a:spcPct val="0"/>
              </a:spcBef>
            </a:pPr>
            <a:r>
              <a:rPr lang="en-US" sz="3074" b="1" spc="215" dirty="0">
                <a:solidFill>
                  <a:srgbClr val="FFFFFF"/>
                </a:solidFill>
                <a:latin typeface="Arial" panose="020B0604020202020204" pitchFamily="34" charset="0"/>
                <a:ea typeface="Open Sauce Bold"/>
                <a:cs typeface="Arial" panose="020B0604020202020204" pitchFamily="34" charset="0"/>
                <a:sym typeface="Open Sauce Bold"/>
              </a:rPr>
              <a:t>TRANSFORM YOUR FUTURE TODAY</a:t>
            </a:r>
          </a:p>
        </p:txBody>
      </p:sp>
      <p:sp>
        <p:nvSpPr>
          <p:cNvPr id="42" name="Freeform 42"/>
          <p:cNvSpPr/>
          <p:nvPr/>
        </p:nvSpPr>
        <p:spPr>
          <a:xfrm>
            <a:off x="262884" y="7381645"/>
            <a:ext cx="4240367" cy="1114655"/>
          </a:xfrm>
          <a:custGeom>
            <a:avLst/>
            <a:gdLst/>
            <a:ahLst/>
            <a:cxnLst/>
            <a:rect l="l" t="t" r="r" b="b"/>
            <a:pathLst>
              <a:path w="4240367" h="1114655">
                <a:moveTo>
                  <a:pt x="0" y="0"/>
                </a:moveTo>
                <a:lnTo>
                  <a:pt x="4240367" y="0"/>
                </a:lnTo>
                <a:lnTo>
                  <a:pt x="4240367" y="1114655"/>
                </a:lnTo>
                <a:lnTo>
                  <a:pt x="0" y="11146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grpSp>
        <p:nvGrpSpPr>
          <p:cNvPr id="29" name="Group 29"/>
          <p:cNvGrpSpPr/>
          <p:nvPr/>
        </p:nvGrpSpPr>
        <p:grpSpPr>
          <a:xfrm>
            <a:off x="10012253" y="2832895"/>
            <a:ext cx="5377409" cy="4621210"/>
            <a:chOff x="0" y="0"/>
            <a:chExt cx="812800" cy="698500"/>
          </a:xfrm>
        </p:grpSpPr>
        <p:sp>
          <p:nvSpPr>
            <p:cNvPr id="30" name="Freeform 30"/>
            <p:cNvSpPr/>
            <p:nvPr/>
          </p:nvSpPr>
          <p:spPr>
            <a:xfrm>
              <a:off x="7464" y="0"/>
              <a:ext cx="797871" cy="698500"/>
            </a:xfrm>
            <a:custGeom>
              <a:avLst/>
              <a:gdLst/>
              <a:ahLst/>
              <a:cxnLst/>
              <a:rect l="l" t="t" r="r" b="b"/>
              <a:pathLst>
                <a:path w="797871" h="698500">
                  <a:moveTo>
                    <a:pt x="785787" y="382849"/>
                  </a:moveTo>
                  <a:lnTo>
                    <a:pt x="621685" y="664901"/>
                  </a:lnTo>
                  <a:cubicBezTo>
                    <a:pt x="609582" y="685703"/>
                    <a:pt x="587330" y="698500"/>
                    <a:pt x="563264" y="698500"/>
                  </a:cubicBezTo>
                  <a:lnTo>
                    <a:pt x="234608" y="698500"/>
                  </a:lnTo>
                  <a:cubicBezTo>
                    <a:pt x="210542" y="698500"/>
                    <a:pt x="188290" y="685703"/>
                    <a:pt x="176187" y="664901"/>
                  </a:cubicBezTo>
                  <a:lnTo>
                    <a:pt x="12085" y="382849"/>
                  </a:lnTo>
                  <a:cubicBezTo>
                    <a:pt x="0" y="362080"/>
                    <a:pt x="0" y="336420"/>
                    <a:pt x="12085" y="315651"/>
                  </a:cubicBezTo>
                  <a:lnTo>
                    <a:pt x="176187" y="33599"/>
                  </a:lnTo>
                  <a:cubicBezTo>
                    <a:pt x="188290" y="12797"/>
                    <a:pt x="210542" y="0"/>
                    <a:pt x="234608" y="0"/>
                  </a:cubicBezTo>
                  <a:lnTo>
                    <a:pt x="563264" y="0"/>
                  </a:lnTo>
                  <a:cubicBezTo>
                    <a:pt x="587330" y="0"/>
                    <a:pt x="609582" y="12797"/>
                    <a:pt x="621685" y="33599"/>
                  </a:cubicBezTo>
                  <a:lnTo>
                    <a:pt x="785787" y="315651"/>
                  </a:lnTo>
                  <a:cubicBezTo>
                    <a:pt x="797872" y="336420"/>
                    <a:pt x="797872" y="362080"/>
                    <a:pt x="785787" y="382849"/>
                  </a:cubicBezTo>
                  <a:close/>
                </a:path>
              </a:pathLst>
            </a:custGeom>
            <a:blipFill>
              <a:blip r:embed="rId9"/>
              <a:stretch>
                <a:fillRect l="-16160" r="-16160"/>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1839">
                <a:alpha val="100000"/>
              </a:srgbClr>
            </a:gs>
            <a:gs pos="100000">
              <a:srgbClr val="068CAE">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3795039">
            <a:off x="934298" y="1288979"/>
            <a:ext cx="9153541" cy="7709042"/>
          </a:xfrm>
          <a:custGeom>
            <a:avLst/>
            <a:gdLst/>
            <a:ahLst/>
            <a:cxnLst/>
            <a:rect l="l" t="t" r="r" b="b"/>
            <a:pathLst>
              <a:path w="9153541" h="7709042">
                <a:moveTo>
                  <a:pt x="0" y="0"/>
                </a:moveTo>
                <a:lnTo>
                  <a:pt x="9153541" y="0"/>
                </a:lnTo>
                <a:lnTo>
                  <a:pt x="9153541" y="7709042"/>
                </a:lnTo>
                <a:lnTo>
                  <a:pt x="0" y="7709042"/>
                </a:lnTo>
                <a:lnTo>
                  <a:pt x="0" y="0"/>
                </a:lnTo>
                <a:close/>
              </a:path>
            </a:pathLst>
          </a:custGeom>
          <a:blipFill>
            <a:blip r:embed="rId2">
              <a:alphaModFix amt="40000"/>
            </a:blip>
            <a:stretch>
              <a:fillRect l="-3625"/>
            </a:stretch>
          </a:blipFill>
        </p:spPr>
        <p:txBody>
          <a:bodyPr/>
          <a:lstStyle/>
          <a:p>
            <a:endParaRPr lang="en-US" dirty="0">
              <a:latin typeface="Calibri" panose="020F0502020204030204" pitchFamily="34" charset="0"/>
            </a:endParaRPr>
          </a:p>
        </p:txBody>
      </p:sp>
      <p:sp>
        <p:nvSpPr>
          <p:cNvPr id="6" name="Freeform 6"/>
          <p:cNvSpPr/>
          <p:nvPr/>
        </p:nvSpPr>
        <p:spPr>
          <a:xfrm>
            <a:off x="15627408" y="7406013"/>
            <a:ext cx="2418152" cy="3017975"/>
          </a:xfrm>
          <a:custGeom>
            <a:avLst/>
            <a:gdLst/>
            <a:ahLst/>
            <a:cxnLst/>
            <a:rect l="l" t="t" r="r" b="b"/>
            <a:pathLst>
              <a:path w="2418152" h="3017975">
                <a:moveTo>
                  <a:pt x="0" y="0"/>
                </a:moveTo>
                <a:lnTo>
                  <a:pt x="2418153" y="0"/>
                </a:lnTo>
                <a:lnTo>
                  <a:pt x="2418153" y="3017975"/>
                </a:lnTo>
                <a:lnTo>
                  <a:pt x="0" y="3017975"/>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n-US" dirty="0">
              <a:latin typeface="Calibri" panose="020F0502020204030204" pitchFamily="34" charset="0"/>
            </a:endParaRPr>
          </a:p>
        </p:txBody>
      </p:sp>
      <p:sp>
        <p:nvSpPr>
          <p:cNvPr id="7" name="Freeform 7"/>
          <p:cNvSpPr/>
          <p:nvPr/>
        </p:nvSpPr>
        <p:spPr>
          <a:xfrm>
            <a:off x="1041127" y="2933700"/>
            <a:ext cx="10228175" cy="1456581"/>
          </a:xfrm>
          <a:custGeom>
            <a:avLst/>
            <a:gdLst/>
            <a:ahLst/>
            <a:cxnLst/>
            <a:rect l="l" t="t" r="r" b="b"/>
            <a:pathLst>
              <a:path w="10228175" h="1456581">
                <a:moveTo>
                  <a:pt x="0" y="0"/>
                </a:moveTo>
                <a:lnTo>
                  <a:pt x="10228175" y="0"/>
                </a:lnTo>
                <a:lnTo>
                  <a:pt x="10228175" y="1456581"/>
                </a:lnTo>
                <a:lnTo>
                  <a:pt x="0" y="1456581"/>
                </a:lnTo>
                <a:lnTo>
                  <a:pt x="0" y="0"/>
                </a:lnTo>
                <a:close/>
              </a:path>
            </a:pathLst>
          </a:custGeom>
          <a:blipFill>
            <a:blip r:embed="rId5"/>
            <a:stretch>
              <a:fillRect t="-7054" b="-7054"/>
            </a:stretch>
          </a:blipFill>
        </p:spPr>
        <p:txBody>
          <a:bodyPr/>
          <a:lstStyle/>
          <a:p>
            <a:endParaRPr lang="en-US" dirty="0">
              <a:latin typeface="Calibri" panose="020F0502020204030204" pitchFamily="34" charset="0"/>
            </a:endParaRPr>
          </a:p>
        </p:txBody>
      </p:sp>
      <p:sp>
        <p:nvSpPr>
          <p:cNvPr id="8" name="TextBox 8"/>
          <p:cNvSpPr txBox="1"/>
          <p:nvPr/>
        </p:nvSpPr>
        <p:spPr>
          <a:xfrm>
            <a:off x="1306897" y="1485900"/>
            <a:ext cx="10228175" cy="1397883"/>
          </a:xfrm>
          <a:prstGeom prst="rect">
            <a:avLst/>
          </a:prstGeom>
        </p:spPr>
        <p:txBody>
          <a:bodyPr wrap="square" lIns="0" tIns="0" rIns="0" bIns="0" rtlCol="0" anchor="t">
            <a:spAutoFit/>
          </a:bodyPr>
          <a:lstStyle/>
          <a:p>
            <a:pPr marL="0" lvl="0" indent="0" algn="l">
              <a:lnSpc>
                <a:spcPts val="12022"/>
              </a:lnSpc>
            </a:pPr>
            <a:r>
              <a:rPr lang="en-US" sz="7200" b="1" spc="-193"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DIGITAL TRANSFORMATION</a:t>
            </a:r>
          </a:p>
        </p:txBody>
      </p:sp>
      <p:sp>
        <p:nvSpPr>
          <p:cNvPr id="13" name="TextBox 13"/>
          <p:cNvSpPr txBox="1"/>
          <p:nvPr/>
        </p:nvSpPr>
        <p:spPr>
          <a:xfrm>
            <a:off x="1455575" y="4000500"/>
            <a:ext cx="3053232" cy="627273"/>
          </a:xfrm>
          <a:prstGeom prst="rect">
            <a:avLst/>
          </a:prstGeom>
        </p:spPr>
        <p:txBody>
          <a:bodyPr lIns="0" tIns="0" rIns="0" bIns="0" rtlCol="0" anchor="t">
            <a:spAutoFit/>
          </a:bodyPr>
          <a:lstStyle/>
          <a:p>
            <a:pPr algn="l">
              <a:lnSpc>
                <a:spcPts val="4556"/>
              </a:lnSpc>
            </a:pPr>
            <a:r>
              <a:rPr lang="en-US" sz="3254" b="1" dirty="0">
                <a:solidFill>
                  <a:srgbClr val="FFFFFF"/>
                </a:solidFill>
                <a:latin typeface="Arial Bold"/>
                <a:ea typeface="Arial Bold"/>
                <a:cs typeface="Arial Bold"/>
                <a:sym typeface="Arial Bold"/>
              </a:rPr>
              <a:t>Who We Are</a:t>
            </a:r>
          </a:p>
        </p:txBody>
      </p:sp>
      <p:sp>
        <p:nvSpPr>
          <p:cNvPr id="14" name="TextBox 14"/>
          <p:cNvSpPr txBox="1"/>
          <p:nvPr/>
        </p:nvSpPr>
        <p:spPr>
          <a:xfrm>
            <a:off x="1455575" y="4533900"/>
            <a:ext cx="4872417" cy="2567649"/>
          </a:xfrm>
          <a:prstGeom prst="rect">
            <a:avLst/>
          </a:prstGeom>
        </p:spPr>
        <p:txBody>
          <a:bodyPr lIns="0" tIns="0" rIns="0" bIns="0" rtlCol="0" anchor="t">
            <a:spAutoFit/>
          </a:bodyPr>
          <a:lstStyle/>
          <a:p>
            <a:pPr algn="l">
              <a:lnSpc>
                <a:spcPts val="2504"/>
              </a:lnSpc>
            </a:pPr>
            <a:r>
              <a:rPr lang="en-US" sz="1788" dirty="0" err="1">
                <a:solidFill>
                  <a:srgbClr val="FFFFFF"/>
                </a:solidFill>
                <a:latin typeface="Arial"/>
                <a:ea typeface="Arial"/>
                <a:cs typeface="Arial"/>
                <a:sym typeface="Arial"/>
              </a:rPr>
              <a:t>Aretum</a:t>
            </a:r>
            <a:r>
              <a:rPr lang="en-US" sz="1788" dirty="0">
                <a:solidFill>
                  <a:srgbClr val="FFFFFF"/>
                </a:solidFill>
                <a:latin typeface="Arial"/>
                <a:ea typeface="Arial"/>
                <a:cs typeface="Arial"/>
                <a:sym typeface="Arial"/>
              </a:rPr>
              <a:t> drives digital transformation for federal agencies by modernizing IT infrastructure, enhancing user experiences, and boosting operational efficiency. Through agile methodologies and human-centered design, </a:t>
            </a:r>
            <a:r>
              <a:rPr lang="en-US" sz="1788" dirty="0" err="1">
                <a:solidFill>
                  <a:srgbClr val="FFFFFF"/>
                </a:solidFill>
                <a:latin typeface="Arial"/>
                <a:ea typeface="Arial"/>
                <a:cs typeface="Arial"/>
                <a:sym typeface="Arial"/>
              </a:rPr>
              <a:t>Aretum</a:t>
            </a:r>
            <a:r>
              <a:rPr lang="en-US" sz="1788" dirty="0">
                <a:solidFill>
                  <a:srgbClr val="FFFFFF"/>
                </a:solidFill>
                <a:latin typeface="Arial"/>
                <a:ea typeface="Arial"/>
                <a:cs typeface="Arial"/>
                <a:sym typeface="Arial"/>
              </a:rPr>
              <a:t> supports federal clients in achieving mission-critical goals in a shifting digital landscape.</a:t>
            </a:r>
          </a:p>
        </p:txBody>
      </p:sp>
      <p:grpSp>
        <p:nvGrpSpPr>
          <p:cNvPr id="15" name="Group 15"/>
          <p:cNvGrpSpPr/>
          <p:nvPr/>
        </p:nvGrpSpPr>
        <p:grpSpPr>
          <a:xfrm>
            <a:off x="1379105" y="3390900"/>
            <a:ext cx="6546051" cy="491686"/>
            <a:chOff x="0" y="0"/>
            <a:chExt cx="1806014" cy="135653"/>
          </a:xfrm>
        </p:grpSpPr>
        <p:sp>
          <p:nvSpPr>
            <p:cNvPr id="16" name="Freeform 16"/>
            <p:cNvSpPr/>
            <p:nvPr/>
          </p:nvSpPr>
          <p:spPr>
            <a:xfrm>
              <a:off x="0" y="0"/>
              <a:ext cx="1806014" cy="135653"/>
            </a:xfrm>
            <a:custGeom>
              <a:avLst/>
              <a:gdLst/>
              <a:ahLst/>
              <a:cxnLst/>
              <a:rect l="l" t="t" r="r" b="b"/>
              <a:pathLst>
                <a:path w="1806014" h="135653">
                  <a:moveTo>
                    <a:pt x="0" y="0"/>
                  </a:moveTo>
                  <a:lnTo>
                    <a:pt x="1806014" y="0"/>
                  </a:lnTo>
                  <a:lnTo>
                    <a:pt x="1806014" y="135653"/>
                  </a:lnTo>
                  <a:lnTo>
                    <a:pt x="0" y="135653"/>
                  </a:lnTo>
                  <a:close/>
                </a:path>
              </a:pathLst>
            </a:custGeom>
            <a:solidFill>
              <a:srgbClr val="FFC60B"/>
            </a:solidFill>
          </p:spPr>
          <p:txBody>
            <a:bodyPr/>
            <a:lstStyle/>
            <a:p>
              <a:endParaRPr lang="en-US" dirty="0">
                <a:latin typeface="Calibri" panose="020F0502020204030204" pitchFamily="34" charset="0"/>
              </a:endParaRPr>
            </a:p>
          </p:txBody>
        </p:sp>
        <p:sp>
          <p:nvSpPr>
            <p:cNvPr id="17" name="TextBox 17"/>
            <p:cNvSpPr txBox="1"/>
            <p:nvPr/>
          </p:nvSpPr>
          <p:spPr>
            <a:xfrm>
              <a:off x="0" y="-104775"/>
              <a:ext cx="1806014" cy="240428"/>
            </a:xfrm>
            <a:prstGeom prst="rect">
              <a:avLst/>
            </a:prstGeom>
          </p:spPr>
          <p:txBody>
            <a:bodyPr lIns="51955" tIns="51955" rIns="51955" bIns="51955" rtlCol="0" anchor="ctr"/>
            <a:lstStyle/>
            <a:p>
              <a:pPr algn="ctr">
                <a:lnSpc>
                  <a:spcPts val="2322"/>
                </a:lnSpc>
              </a:pPr>
              <a:endParaRPr dirty="0">
                <a:latin typeface="Calibri" panose="020F0502020204030204" pitchFamily="34" charset="0"/>
              </a:endParaRPr>
            </a:p>
          </p:txBody>
        </p:sp>
      </p:grpSp>
      <p:sp>
        <p:nvSpPr>
          <p:cNvPr id="18" name="TextBox 18"/>
          <p:cNvSpPr txBox="1"/>
          <p:nvPr/>
        </p:nvSpPr>
        <p:spPr>
          <a:xfrm>
            <a:off x="1379105" y="2949547"/>
            <a:ext cx="7726189" cy="288953"/>
          </a:xfrm>
          <a:prstGeom prst="rect">
            <a:avLst/>
          </a:prstGeom>
        </p:spPr>
        <p:txBody>
          <a:bodyPr lIns="0" tIns="0" rIns="0" bIns="0" rtlCol="0" anchor="t">
            <a:spAutoFit/>
          </a:bodyPr>
          <a:lstStyle/>
          <a:p>
            <a:pPr marL="0" lvl="0" indent="0" algn="l">
              <a:lnSpc>
                <a:spcPts val="1952"/>
              </a:lnSpc>
            </a:pPr>
            <a:r>
              <a:rPr lang="en-US" sz="2193" spc="436" dirty="0">
                <a:solidFill>
                  <a:srgbClr val="FFFFFF"/>
                </a:solidFill>
                <a:latin typeface="Telegraf"/>
                <a:ea typeface="Telegraf"/>
                <a:cs typeface="Telegraf"/>
                <a:sym typeface="Telegraf"/>
              </a:rPr>
              <a:t>INNOVATIVE DIGITAL SOLUTIONS</a:t>
            </a:r>
          </a:p>
        </p:txBody>
      </p:sp>
      <p:sp>
        <p:nvSpPr>
          <p:cNvPr id="19" name="TextBox 19"/>
          <p:cNvSpPr txBox="1"/>
          <p:nvPr/>
        </p:nvSpPr>
        <p:spPr>
          <a:xfrm>
            <a:off x="1498979" y="3514026"/>
            <a:ext cx="7945818" cy="334074"/>
          </a:xfrm>
          <a:prstGeom prst="rect">
            <a:avLst/>
          </a:prstGeom>
        </p:spPr>
        <p:txBody>
          <a:bodyPr lIns="0" tIns="0" rIns="0" bIns="0" rtlCol="0" anchor="t">
            <a:spAutoFit/>
          </a:bodyPr>
          <a:lstStyle/>
          <a:p>
            <a:pPr algn="l">
              <a:lnSpc>
                <a:spcPts val="2430"/>
              </a:lnSpc>
              <a:spcBef>
                <a:spcPct val="0"/>
              </a:spcBef>
            </a:pPr>
            <a:r>
              <a:rPr lang="en-US" sz="1736" b="1" spc="250" dirty="0">
                <a:solidFill>
                  <a:srgbClr val="001839"/>
                </a:solidFill>
                <a:latin typeface="Arial Bold"/>
                <a:ea typeface="Arial Bold"/>
                <a:cs typeface="Arial Bold"/>
                <a:sym typeface="Arial Bold"/>
              </a:rPr>
              <a:t>FOR THE MODERN GOVERNMENT LANDSCAPE</a:t>
            </a:r>
          </a:p>
        </p:txBody>
      </p:sp>
      <p:grpSp>
        <p:nvGrpSpPr>
          <p:cNvPr id="20" name="Group 20"/>
          <p:cNvGrpSpPr/>
          <p:nvPr/>
        </p:nvGrpSpPr>
        <p:grpSpPr>
          <a:xfrm rot="5028165">
            <a:off x="13996467" y="5589535"/>
            <a:ext cx="339468" cy="7920440"/>
            <a:chOff x="0" y="0"/>
            <a:chExt cx="114461" cy="3519303"/>
          </a:xfrm>
        </p:grpSpPr>
        <p:sp>
          <p:nvSpPr>
            <p:cNvPr id="21" name="Freeform 21"/>
            <p:cNvSpPr/>
            <p:nvPr/>
          </p:nvSpPr>
          <p:spPr>
            <a:xfrm>
              <a:off x="0" y="0"/>
              <a:ext cx="114461" cy="3519303"/>
            </a:xfrm>
            <a:custGeom>
              <a:avLst/>
              <a:gdLst/>
              <a:ahLst/>
              <a:cxnLst/>
              <a:rect l="l" t="t" r="r" b="b"/>
              <a:pathLst>
                <a:path w="114461" h="3519303">
                  <a:moveTo>
                    <a:pt x="57231" y="0"/>
                  </a:moveTo>
                  <a:lnTo>
                    <a:pt x="57231" y="0"/>
                  </a:lnTo>
                  <a:cubicBezTo>
                    <a:pt x="88838" y="0"/>
                    <a:pt x="114461" y="25623"/>
                    <a:pt x="114461" y="57231"/>
                  </a:cubicBezTo>
                  <a:lnTo>
                    <a:pt x="114461" y="3462072"/>
                  </a:lnTo>
                  <a:cubicBezTo>
                    <a:pt x="114461" y="3493679"/>
                    <a:pt x="88838" y="3519303"/>
                    <a:pt x="57231" y="3519303"/>
                  </a:cubicBezTo>
                  <a:lnTo>
                    <a:pt x="57231" y="3519303"/>
                  </a:lnTo>
                  <a:cubicBezTo>
                    <a:pt x="25623" y="3519303"/>
                    <a:pt x="0" y="3493679"/>
                    <a:pt x="0" y="3462072"/>
                  </a:cubicBezTo>
                  <a:lnTo>
                    <a:pt x="0" y="57231"/>
                  </a:lnTo>
                  <a:cubicBezTo>
                    <a:pt x="0" y="25623"/>
                    <a:pt x="25623" y="0"/>
                    <a:pt x="57231" y="0"/>
                  </a:cubicBezTo>
                  <a:close/>
                </a:path>
              </a:pathLst>
            </a:custGeom>
            <a:solidFill>
              <a:srgbClr val="FFC60B"/>
            </a:solidFill>
          </p:spPr>
          <p:txBody>
            <a:bodyPr/>
            <a:lstStyle/>
            <a:p>
              <a:endParaRPr lang="en-US" dirty="0">
                <a:latin typeface="Calibri" panose="020F0502020204030204" pitchFamily="34" charset="0"/>
              </a:endParaRPr>
            </a:p>
          </p:txBody>
        </p:sp>
        <p:sp>
          <p:nvSpPr>
            <p:cNvPr id="22" name="TextBox 22"/>
            <p:cNvSpPr txBox="1"/>
            <p:nvPr/>
          </p:nvSpPr>
          <p:spPr>
            <a:xfrm>
              <a:off x="0" y="-28575"/>
              <a:ext cx="114461" cy="3547878"/>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grpSp>
        <p:nvGrpSpPr>
          <p:cNvPr id="45" name="Group 24">
            <a:extLst>
              <a:ext uri="{FF2B5EF4-FFF2-40B4-BE49-F238E27FC236}">
                <a16:creationId xmlns:a16="http://schemas.microsoft.com/office/drawing/2014/main" id="{6424FA03-D2F2-718D-BE1D-26C98FB54784}"/>
              </a:ext>
            </a:extLst>
          </p:cNvPr>
          <p:cNvGrpSpPr/>
          <p:nvPr/>
        </p:nvGrpSpPr>
        <p:grpSpPr>
          <a:xfrm rot="5055495">
            <a:off x="9839406" y="1418794"/>
            <a:ext cx="3310874" cy="13146003"/>
            <a:chOff x="0" y="0"/>
            <a:chExt cx="913411" cy="6292151"/>
          </a:xfrm>
        </p:grpSpPr>
        <p:sp>
          <p:nvSpPr>
            <p:cNvPr id="46" name="Freeform 25">
              <a:extLst>
                <a:ext uri="{FF2B5EF4-FFF2-40B4-BE49-F238E27FC236}">
                  <a16:creationId xmlns:a16="http://schemas.microsoft.com/office/drawing/2014/main" id="{A8C3AA3B-B08C-3FBC-1C95-0EB3EF7DC743}"/>
                </a:ext>
              </a:extLst>
            </p:cNvPr>
            <p:cNvSpPr/>
            <p:nvPr/>
          </p:nvSpPr>
          <p:spPr>
            <a:xfrm>
              <a:off x="0" y="0"/>
              <a:ext cx="913411" cy="6292150"/>
            </a:xfrm>
            <a:custGeom>
              <a:avLst/>
              <a:gdLst/>
              <a:ahLst/>
              <a:cxnLst/>
              <a:rect l="l" t="t" r="r" b="b"/>
              <a:pathLst>
                <a:path w="913411" h="6292150">
                  <a:moveTo>
                    <a:pt x="72488" y="0"/>
                  </a:moveTo>
                  <a:lnTo>
                    <a:pt x="840923" y="0"/>
                  </a:lnTo>
                  <a:cubicBezTo>
                    <a:pt x="860148" y="0"/>
                    <a:pt x="878586" y="7637"/>
                    <a:pt x="892180" y="21231"/>
                  </a:cubicBezTo>
                  <a:cubicBezTo>
                    <a:pt x="905774" y="34826"/>
                    <a:pt x="913411" y="53263"/>
                    <a:pt x="913411" y="72488"/>
                  </a:cubicBezTo>
                  <a:lnTo>
                    <a:pt x="913411" y="6219662"/>
                  </a:lnTo>
                  <a:cubicBezTo>
                    <a:pt x="913411" y="6238887"/>
                    <a:pt x="905774" y="6257325"/>
                    <a:pt x="892180" y="6270919"/>
                  </a:cubicBezTo>
                  <a:cubicBezTo>
                    <a:pt x="878586" y="6284513"/>
                    <a:pt x="860148" y="6292150"/>
                    <a:pt x="840923" y="6292150"/>
                  </a:cubicBezTo>
                  <a:lnTo>
                    <a:pt x="72488" y="6292150"/>
                  </a:lnTo>
                  <a:cubicBezTo>
                    <a:pt x="53263" y="6292150"/>
                    <a:pt x="34826" y="6284513"/>
                    <a:pt x="21231" y="6270919"/>
                  </a:cubicBezTo>
                  <a:cubicBezTo>
                    <a:pt x="7637" y="6257325"/>
                    <a:pt x="0" y="6238887"/>
                    <a:pt x="0" y="6219662"/>
                  </a:cubicBezTo>
                  <a:lnTo>
                    <a:pt x="0" y="72488"/>
                  </a:lnTo>
                  <a:cubicBezTo>
                    <a:pt x="0" y="53263"/>
                    <a:pt x="7637" y="34826"/>
                    <a:pt x="21231" y="21231"/>
                  </a:cubicBezTo>
                  <a:cubicBezTo>
                    <a:pt x="34826" y="7637"/>
                    <a:pt x="53263" y="0"/>
                    <a:pt x="72488" y="0"/>
                  </a:cubicBezTo>
                  <a:close/>
                </a:path>
              </a:pathLst>
            </a:custGeom>
            <a:solidFill>
              <a:srgbClr val="001839">
                <a:alpha val="75686"/>
              </a:srgbClr>
            </a:solidFill>
          </p:spPr>
          <p:txBody>
            <a:bodyPr/>
            <a:lstStyle/>
            <a:p>
              <a:endParaRPr lang="en-US" dirty="0">
                <a:latin typeface="Calibri" panose="020F0502020204030204" pitchFamily="34" charset="0"/>
              </a:endParaRPr>
            </a:p>
          </p:txBody>
        </p:sp>
        <p:sp>
          <p:nvSpPr>
            <p:cNvPr id="47" name="TextBox 26">
              <a:extLst>
                <a:ext uri="{FF2B5EF4-FFF2-40B4-BE49-F238E27FC236}">
                  <a16:creationId xmlns:a16="http://schemas.microsoft.com/office/drawing/2014/main" id="{E8B33532-D952-620B-8B85-7AA6C7600346}"/>
                </a:ext>
              </a:extLst>
            </p:cNvPr>
            <p:cNvSpPr txBox="1"/>
            <p:nvPr/>
          </p:nvSpPr>
          <p:spPr>
            <a:xfrm>
              <a:off x="0" y="-28575"/>
              <a:ext cx="913411" cy="6320726"/>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sp>
        <p:nvSpPr>
          <p:cNvPr id="23" name="Freeform 23"/>
          <p:cNvSpPr/>
          <p:nvPr/>
        </p:nvSpPr>
        <p:spPr>
          <a:xfrm>
            <a:off x="14547340" y="7243992"/>
            <a:ext cx="2099839" cy="2620703"/>
          </a:xfrm>
          <a:custGeom>
            <a:avLst/>
            <a:gdLst/>
            <a:ahLst/>
            <a:cxnLst/>
            <a:rect l="l" t="t" r="r" b="b"/>
            <a:pathLst>
              <a:path w="2099839" h="2620703">
                <a:moveTo>
                  <a:pt x="0" y="0"/>
                </a:moveTo>
                <a:lnTo>
                  <a:pt x="2099838" y="0"/>
                </a:lnTo>
                <a:lnTo>
                  <a:pt x="2099838" y="2620703"/>
                </a:lnTo>
                <a:lnTo>
                  <a:pt x="0" y="2620703"/>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n-US" dirty="0">
              <a:latin typeface="Calibri" panose="020F0502020204030204" pitchFamily="34" charset="0"/>
            </a:endParaRPr>
          </a:p>
        </p:txBody>
      </p:sp>
      <p:sp>
        <p:nvSpPr>
          <p:cNvPr id="44" name="TextBox 44"/>
          <p:cNvSpPr txBox="1"/>
          <p:nvPr/>
        </p:nvSpPr>
        <p:spPr>
          <a:xfrm>
            <a:off x="6155215" y="8824526"/>
            <a:ext cx="3154909" cy="1028065"/>
          </a:xfrm>
          <a:prstGeom prst="rect">
            <a:avLst/>
          </a:prstGeom>
        </p:spPr>
        <p:txBody>
          <a:bodyPr lIns="0" tIns="0" rIns="0" bIns="0" rtlCol="0" anchor="t">
            <a:spAutoFit/>
          </a:bodyPr>
          <a:lstStyle/>
          <a:p>
            <a:pPr marL="0" lvl="0" indent="0" algn="ctr">
              <a:lnSpc>
                <a:spcPts val="2659"/>
              </a:lnSpc>
            </a:pPr>
            <a:r>
              <a:rPr lang="en-US" sz="1899" b="1" spc="-37">
                <a:solidFill>
                  <a:srgbClr val="FFFFFF"/>
                </a:solidFill>
                <a:latin typeface="Arial Bold"/>
                <a:ea typeface="Arial Bold"/>
                <a:cs typeface="Arial Bold"/>
                <a:sym typeface="Arial Bold"/>
              </a:rPr>
              <a:t>Agile Development: </a:t>
            </a:r>
          </a:p>
          <a:p>
            <a:pPr marL="0" lvl="0" indent="0" algn="ctr">
              <a:lnSpc>
                <a:spcPts val="2659"/>
              </a:lnSpc>
            </a:pPr>
            <a:r>
              <a:rPr lang="en-US" sz="1899" spc="-37">
                <a:solidFill>
                  <a:srgbClr val="FFFFFF"/>
                </a:solidFill>
                <a:latin typeface="Arial"/>
                <a:ea typeface="Arial"/>
                <a:cs typeface="Arial"/>
                <a:sym typeface="Arial"/>
              </a:rPr>
              <a:t>Scalable Agile processes that adapt to user needs.</a:t>
            </a:r>
          </a:p>
        </p:txBody>
      </p:sp>
      <p:grpSp>
        <p:nvGrpSpPr>
          <p:cNvPr id="32" name="Group 32"/>
          <p:cNvGrpSpPr/>
          <p:nvPr/>
        </p:nvGrpSpPr>
        <p:grpSpPr>
          <a:xfrm>
            <a:off x="7025667" y="7485869"/>
            <a:ext cx="1216534" cy="1216534"/>
            <a:chOff x="0" y="0"/>
            <a:chExt cx="1622045" cy="1622045"/>
          </a:xfrm>
        </p:grpSpPr>
        <p:grpSp>
          <p:nvGrpSpPr>
            <p:cNvPr id="33" name="Group 33"/>
            <p:cNvGrpSpPr/>
            <p:nvPr/>
          </p:nvGrpSpPr>
          <p:grpSpPr>
            <a:xfrm>
              <a:off x="0" y="0"/>
              <a:ext cx="1622045" cy="1622045"/>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5" name="TextBox 35"/>
              <p:cNvSpPr txBox="1"/>
              <p:nvPr/>
            </p:nvSpPr>
            <p:spPr>
              <a:xfrm>
                <a:off x="76200" y="38100"/>
                <a:ext cx="660400" cy="698500"/>
              </a:xfrm>
              <a:prstGeom prst="rect">
                <a:avLst/>
              </a:prstGeom>
            </p:spPr>
            <p:txBody>
              <a:bodyPr lIns="47790" tIns="47790" rIns="47790" bIns="47790" rtlCol="0" anchor="ctr"/>
              <a:lstStyle/>
              <a:p>
                <a:pPr algn="ctr">
                  <a:lnSpc>
                    <a:spcPts val="1712"/>
                  </a:lnSpc>
                </a:pPr>
                <a:endParaRPr dirty="0">
                  <a:latin typeface="Calibri" panose="020F0502020204030204" pitchFamily="34" charset="0"/>
                </a:endParaRPr>
              </a:p>
            </p:txBody>
          </p:sp>
        </p:grpSp>
        <p:sp>
          <p:nvSpPr>
            <p:cNvPr id="36" name="Freeform 36"/>
            <p:cNvSpPr/>
            <p:nvPr/>
          </p:nvSpPr>
          <p:spPr>
            <a:xfrm>
              <a:off x="338084" y="421553"/>
              <a:ext cx="945877" cy="926253"/>
            </a:xfrm>
            <a:custGeom>
              <a:avLst/>
              <a:gdLst/>
              <a:ahLst/>
              <a:cxnLst/>
              <a:rect l="l" t="t" r="r" b="b"/>
              <a:pathLst>
                <a:path w="945877" h="926253">
                  <a:moveTo>
                    <a:pt x="0" y="0"/>
                  </a:moveTo>
                  <a:lnTo>
                    <a:pt x="945877" y="0"/>
                  </a:lnTo>
                  <a:lnTo>
                    <a:pt x="945877" y="926253"/>
                  </a:lnTo>
                  <a:lnTo>
                    <a:pt x="0" y="926253"/>
                  </a:lnTo>
                  <a:lnTo>
                    <a:pt x="0" y="0"/>
                  </a:lnTo>
                  <a:close/>
                </a:path>
              </a:pathLst>
            </a:custGeom>
            <a:blipFill>
              <a:blip r:embed="rId6"/>
              <a:stretch>
                <a:fillRect/>
              </a:stretch>
            </a:blipFill>
          </p:spPr>
          <p:txBody>
            <a:bodyPr/>
            <a:lstStyle/>
            <a:p>
              <a:endParaRPr lang="en-US" dirty="0">
                <a:latin typeface="Calibri" panose="020F0502020204030204" pitchFamily="34" charset="0"/>
              </a:endParaRPr>
            </a:p>
          </p:txBody>
        </p:sp>
      </p:grpSp>
      <p:sp>
        <p:nvSpPr>
          <p:cNvPr id="42" name="TextBox 42"/>
          <p:cNvSpPr txBox="1"/>
          <p:nvPr/>
        </p:nvSpPr>
        <p:spPr>
          <a:xfrm>
            <a:off x="9945312" y="7636950"/>
            <a:ext cx="3220953" cy="1694815"/>
          </a:xfrm>
          <a:prstGeom prst="rect">
            <a:avLst/>
          </a:prstGeom>
        </p:spPr>
        <p:txBody>
          <a:bodyPr lIns="0" tIns="0" rIns="0" bIns="0" rtlCol="0" anchor="t">
            <a:spAutoFit/>
          </a:bodyPr>
          <a:lstStyle/>
          <a:p>
            <a:pPr algn="ctr">
              <a:lnSpc>
                <a:spcPts val="2659"/>
              </a:lnSpc>
            </a:pPr>
            <a:r>
              <a:rPr lang="en-US" sz="1899" b="1" spc="-37" dirty="0">
                <a:solidFill>
                  <a:srgbClr val="FFFFFF"/>
                </a:solidFill>
                <a:latin typeface="Arial Bold"/>
                <a:ea typeface="Arial Bold"/>
                <a:cs typeface="Arial Bold"/>
                <a:sym typeface="Arial Bold"/>
              </a:rPr>
              <a:t>Cloud Services:</a:t>
            </a:r>
          </a:p>
          <a:p>
            <a:pPr marL="0" lvl="0" indent="0" algn="ctr">
              <a:lnSpc>
                <a:spcPts val="2659"/>
              </a:lnSpc>
            </a:pPr>
            <a:r>
              <a:rPr lang="en-US" sz="1899" spc="-37" dirty="0">
                <a:solidFill>
                  <a:srgbClr val="FFFFFF"/>
                </a:solidFill>
                <a:latin typeface="Arial"/>
                <a:ea typeface="Arial"/>
                <a:cs typeface="Arial"/>
                <a:sym typeface="Arial"/>
              </a:rPr>
              <a:t>Secure, cost-effective, and scalable cloud services, including architecture, migration, and management.</a:t>
            </a:r>
          </a:p>
        </p:txBody>
      </p:sp>
      <p:grpSp>
        <p:nvGrpSpPr>
          <p:cNvPr id="37" name="Group 37"/>
          <p:cNvGrpSpPr/>
          <p:nvPr/>
        </p:nvGrpSpPr>
        <p:grpSpPr>
          <a:xfrm>
            <a:off x="10947522" y="6318473"/>
            <a:ext cx="1216534" cy="1216534"/>
            <a:chOff x="0" y="0"/>
            <a:chExt cx="1622045" cy="1622045"/>
          </a:xfrm>
        </p:grpSpPr>
        <p:grpSp>
          <p:nvGrpSpPr>
            <p:cNvPr id="38" name="Group 38"/>
            <p:cNvGrpSpPr/>
            <p:nvPr/>
          </p:nvGrpSpPr>
          <p:grpSpPr>
            <a:xfrm>
              <a:off x="0" y="0"/>
              <a:ext cx="1622045" cy="162204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0" name="TextBox 40"/>
              <p:cNvSpPr txBox="1"/>
              <p:nvPr/>
            </p:nvSpPr>
            <p:spPr>
              <a:xfrm>
                <a:off x="76200" y="38100"/>
                <a:ext cx="660400" cy="698500"/>
              </a:xfrm>
              <a:prstGeom prst="rect">
                <a:avLst/>
              </a:prstGeom>
            </p:spPr>
            <p:txBody>
              <a:bodyPr lIns="47790" tIns="47790" rIns="47790" bIns="47790" rtlCol="0" anchor="ctr"/>
              <a:lstStyle/>
              <a:p>
                <a:pPr algn="ctr">
                  <a:lnSpc>
                    <a:spcPts val="1712"/>
                  </a:lnSpc>
                </a:pPr>
                <a:endParaRPr dirty="0">
                  <a:latin typeface="Calibri" panose="020F0502020204030204" pitchFamily="34" charset="0"/>
                </a:endParaRPr>
              </a:p>
            </p:txBody>
          </p:sp>
        </p:grpSp>
        <p:sp>
          <p:nvSpPr>
            <p:cNvPr id="41" name="Freeform 41"/>
            <p:cNvSpPr/>
            <p:nvPr/>
          </p:nvSpPr>
          <p:spPr>
            <a:xfrm>
              <a:off x="317426" y="246861"/>
              <a:ext cx="1127182" cy="1018469"/>
            </a:xfrm>
            <a:custGeom>
              <a:avLst/>
              <a:gdLst/>
              <a:ahLst/>
              <a:cxnLst/>
              <a:rect l="l" t="t" r="r" b="b"/>
              <a:pathLst>
                <a:path w="1127182" h="1018469">
                  <a:moveTo>
                    <a:pt x="0" y="0"/>
                  </a:moveTo>
                  <a:lnTo>
                    <a:pt x="1127181" y="0"/>
                  </a:lnTo>
                  <a:lnTo>
                    <a:pt x="1127181" y="1018468"/>
                  </a:lnTo>
                  <a:lnTo>
                    <a:pt x="0" y="1018468"/>
                  </a:lnTo>
                  <a:lnTo>
                    <a:pt x="0" y="0"/>
                  </a:lnTo>
                  <a:close/>
                </a:path>
              </a:pathLst>
            </a:custGeom>
            <a:blipFill>
              <a:blip r:embed="rId7"/>
              <a:stretch>
                <a:fillRect/>
              </a:stretch>
            </a:blipFill>
          </p:spPr>
          <p:txBody>
            <a:bodyPr/>
            <a:lstStyle/>
            <a:p>
              <a:endParaRPr lang="en-US" dirty="0">
                <a:latin typeface="Calibri" panose="020F0502020204030204" pitchFamily="34" charset="0"/>
              </a:endParaRPr>
            </a:p>
          </p:txBody>
        </p:sp>
      </p:grpSp>
      <p:grpSp>
        <p:nvGrpSpPr>
          <p:cNvPr id="27" name="Group 27"/>
          <p:cNvGrpSpPr/>
          <p:nvPr/>
        </p:nvGrpSpPr>
        <p:grpSpPr>
          <a:xfrm>
            <a:off x="14751586" y="5981700"/>
            <a:ext cx="1216534" cy="1216534"/>
            <a:chOff x="0" y="0"/>
            <a:chExt cx="1622045" cy="1622045"/>
          </a:xfrm>
        </p:grpSpPr>
        <p:grpSp>
          <p:nvGrpSpPr>
            <p:cNvPr id="28" name="Group 28"/>
            <p:cNvGrpSpPr/>
            <p:nvPr/>
          </p:nvGrpSpPr>
          <p:grpSpPr>
            <a:xfrm>
              <a:off x="0" y="0"/>
              <a:ext cx="1622045" cy="162204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0" name="TextBox 30"/>
              <p:cNvSpPr txBox="1"/>
              <p:nvPr/>
            </p:nvSpPr>
            <p:spPr>
              <a:xfrm>
                <a:off x="76200" y="38100"/>
                <a:ext cx="660400" cy="698500"/>
              </a:xfrm>
              <a:prstGeom prst="rect">
                <a:avLst/>
              </a:prstGeom>
            </p:spPr>
            <p:txBody>
              <a:bodyPr lIns="47790" tIns="47790" rIns="47790" bIns="47790" rtlCol="0" anchor="ctr"/>
              <a:lstStyle/>
              <a:p>
                <a:pPr algn="ctr">
                  <a:lnSpc>
                    <a:spcPts val="1712"/>
                  </a:lnSpc>
                </a:pPr>
                <a:endParaRPr dirty="0">
                  <a:latin typeface="Calibri" panose="020F0502020204030204" pitchFamily="34" charset="0"/>
                </a:endParaRPr>
              </a:p>
            </p:txBody>
          </p:sp>
        </p:grpSp>
        <p:sp>
          <p:nvSpPr>
            <p:cNvPr id="31" name="Freeform 31"/>
            <p:cNvSpPr/>
            <p:nvPr/>
          </p:nvSpPr>
          <p:spPr>
            <a:xfrm>
              <a:off x="280900" y="279288"/>
              <a:ext cx="1060246" cy="1063468"/>
            </a:xfrm>
            <a:custGeom>
              <a:avLst/>
              <a:gdLst/>
              <a:ahLst/>
              <a:cxnLst/>
              <a:rect l="l" t="t" r="r" b="b"/>
              <a:pathLst>
                <a:path w="1060246" h="1063468">
                  <a:moveTo>
                    <a:pt x="0" y="0"/>
                  </a:moveTo>
                  <a:lnTo>
                    <a:pt x="1060245" y="0"/>
                  </a:lnTo>
                  <a:lnTo>
                    <a:pt x="1060245" y="1063469"/>
                  </a:lnTo>
                  <a:lnTo>
                    <a:pt x="0" y="1063469"/>
                  </a:lnTo>
                  <a:lnTo>
                    <a:pt x="0" y="0"/>
                  </a:lnTo>
                  <a:close/>
                </a:path>
              </a:pathLst>
            </a:custGeom>
            <a:blipFill>
              <a:blip r:embed="rId8"/>
              <a:stretch>
                <a:fillRect/>
              </a:stretch>
            </a:blipFill>
          </p:spPr>
          <p:txBody>
            <a:bodyPr/>
            <a:lstStyle/>
            <a:p>
              <a:endParaRPr lang="en-US" dirty="0">
                <a:latin typeface="Calibri" panose="020F0502020204030204" pitchFamily="34" charset="0"/>
              </a:endParaRPr>
            </a:p>
          </p:txBody>
        </p:sp>
      </p:grpSp>
      <p:sp>
        <p:nvSpPr>
          <p:cNvPr id="43" name="TextBox 43"/>
          <p:cNvSpPr txBox="1"/>
          <p:nvPr/>
        </p:nvSpPr>
        <p:spPr>
          <a:xfrm>
            <a:off x="13698961" y="7333712"/>
            <a:ext cx="3321784" cy="2000788"/>
          </a:xfrm>
          <a:prstGeom prst="rect">
            <a:avLst/>
          </a:prstGeom>
        </p:spPr>
        <p:txBody>
          <a:bodyPr lIns="0" tIns="0" rIns="0" bIns="0" rtlCol="0" anchor="t">
            <a:spAutoFit/>
          </a:bodyPr>
          <a:lstStyle/>
          <a:p>
            <a:pPr algn="ctr">
              <a:lnSpc>
                <a:spcPts val="2662"/>
              </a:lnSpc>
            </a:pPr>
            <a:r>
              <a:rPr lang="en-US" sz="1901" b="1" spc="-38" dirty="0">
                <a:solidFill>
                  <a:srgbClr val="FFFFFF"/>
                </a:solidFill>
                <a:latin typeface="Arial Bold"/>
                <a:ea typeface="Arial Bold"/>
                <a:cs typeface="Arial Bold"/>
                <a:sym typeface="Arial Bold"/>
              </a:rPr>
              <a:t>Customer Experience (CX):</a:t>
            </a:r>
          </a:p>
          <a:p>
            <a:pPr algn="ctr">
              <a:lnSpc>
                <a:spcPts val="2662"/>
              </a:lnSpc>
            </a:pPr>
            <a:r>
              <a:rPr lang="en-US" sz="1901" spc="-38" dirty="0">
                <a:solidFill>
                  <a:srgbClr val="FFFFFF"/>
                </a:solidFill>
                <a:latin typeface="Arial"/>
                <a:ea typeface="Arial"/>
                <a:cs typeface="Arial"/>
                <a:sym typeface="Arial"/>
              </a:rPr>
              <a:t>Enhance user engagement by combining UX/UI design, to create intuitive, responsive digital experiences.</a:t>
            </a:r>
          </a:p>
          <a:p>
            <a:pPr marL="0" lvl="0" indent="0" algn="ctr">
              <a:lnSpc>
                <a:spcPts val="2662"/>
              </a:lnSpc>
            </a:pPr>
            <a:endParaRPr lang="en-US" sz="1901" spc="-38" dirty="0">
              <a:solidFill>
                <a:srgbClr val="FFFFFF"/>
              </a:solidFill>
              <a:latin typeface="Arial"/>
              <a:ea typeface="Arial"/>
              <a:cs typeface="Arial"/>
              <a:sym typeface="Arial"/>
            </a:endParaRPr>
          </a:p>
        </p:txBody>
      </p:sp>
      <p:grpSp>
        <p:nvGrpSpPr>
          <p:cNvPr id="3" name="Group 3"/>
          <p:cNvGrpSpPr>
            <a:grpSpLocks noChangeAspect="1"/>
          </p:cNvGrpSpPr>
          <p:nvPr/>
        </p:nvGrpSpPr>
        <p:grpSpPr>
          <a:xfrm>
            <a:off x="12362909" y="-28806"/>
            <a:ext cx="5884853" cy="6620460"/>
            <a:chOff x="0" y="0"/>
            <a:chExt cx="5370413" cy="6041715"/>
          </a:xfrm>
        </p:grpSpPr>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85471"/>
            </a:solidFill>
          </p:spPr>
          <p:txBody>
            <a:bodyPr/>
            <a:lstStyle/>
            <a:p>
              <a:endParaRPr lang="en-US" dirty="0">
                <a:latin typeface="Calibri" panose="020F0502020204030204" pitchFamily="34" charset="0"/>
              </a:endParaRPr>
            </a:p>
          </p:txBody>
        </p:sp>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9"/>
              <a:stretch>
                <a:fillRect l="-24728" r="-24728"/>
              </a:stretch>
            </a:blipFill>
          </p:spPr>
          <p:txBody>
            <a:bodyPr/>
            <a:lstStyle/>
            <a:p>
              <a:endParaRPr lang="en-US" dirty="0">
                <a:latin typeface="Calibri" panose="020F0502020204030204" pitchFamily="34" charset="0"/>
              </a:endParaRPr>
            </a:p>
          </p:txBody>
        </p:sp>
      </p:grpSp>
      <p:grpSp>
        <p:nvGrpSpPr>
          <p:cNvPr id="9" name="Group 9"/>
          <p:cNvGrpSpPr/>
          <p:nvPr/>
        </p:nvGrpSpPr>
        <p:grpSpPr>
          <a:xfrm>
            <a:off x="15423007" y="333442"/>
            <a:ext cx="2081333" cy="1288232"/>
            <a:chOff x="0" y="0"/>
            <a:chExt cx="709396" cy="439078"/>
          </a:xfrm>
        </p:grpSpPr>
        <p:sp>
          <p:nvSpPr>
            <p:cNvPr id="10" name="Freeform 10"/>
            <p:cNvSpPr/>
            <p:nvPr/>
          </p:nvSpPr>
          <p:spPr>
            <a:xfrm>
              <a:off x="0" y="0"/>
              <a:ext cx="709396" cy="439078"/>
            </a:xfrm>
            <a:custGeom>
              <a:avLst/>
              <a:gdLst/>
              <a:ahLst/>
              <a:cxnLst/>
              <a:rect l="l" t="t" r="r" b="b"/>
              <a:pathLst>
                <a:path w="709396" h="439078">
                  <a:moveTo>
                    <a:pt x="144561" y="0"/>
                  </a:moveTo>
                  <a:lnTo>
                    <a:pt x="564835" y="0"/>
                  </a:lnTo>
                  <a:cubicBezTo>
                    <a:pt x="644674" y="0"/>
                    <a:pt x="709396" y="64722"/>
                    <a:pt x="709396" y="144561"/>
                  </a:cubicBezTo>
                  <a:lnTo>
                    <a:pt x="709396" y="294517"/>
                  </a:lnTo>
                  <a:cubicBezTo>
                    <a:pt x="709396" y="374356"/>
                    <a:pt x="644674" y="439078"/>
                    <a:pt x="564835" y="439078"/>
                  </a:cubicBezTo>
                  <a:lnTo>
                    <a:pt x="144561" y="439078"/>
                  </a:lnTo>
                  <a:cubicBezTo>
                    <a:pt x="64722" y="439078"/>
                    <a:pt x="0" y="374356"/>
                    <a:pt x="0" y="294517"/>
                  </a:cubicBezTo>
                  <a:lnTo>
                    <a:pt x="0" y="144561"/>
                  </a:lnTo>
                  <a:cubicBezTo>
                    <a:pt x="0" y="64722"/>
                    <a:pt x="64722" y="0"/>
                    <a:pt x="144561" y="0"/>
                  </a:cubicBezTo>
                  <a:close/>
                </a:path>
              </a:pathLst>
            </a:custGeom>
            <a:solidFill>
              <a:srgbClr val="FFFFFF"/>
            </a:solidFill>
          </p:spPr>
          <p:txBody>
            <a:bodyPr/>
            <a:lstStyle/>
            <a:p>
              <a:endParaRPr lang="en-US" dirty="0">
                <a:latin typeface="Calibri" panose="020F0502020204030204" pitchFamily="34" charset="0"/>
              </a:endParaRPr>
            </a:p>
          </p:txBody>
        </p:sp>
        <p:sp>
          <p:nvSpPr>
            <p:cNvPr id="11" name="TextBox 11"/>
            <p:cNvSpPr txBox="1"/>
            <p:nvPr/>
          </p:nvSpPr>
          <p:spPr>
            <a:xfrm>
              <a:off x="0" y="-9525"/>
              <a:ext cx="709396" cy="448603"/>
            </a:xfrm>
            <a:prstGeom prst="rect">
              <a:avLst/>
            </a:prstGeom>
          </p:spPr>
          <p:txBody>
            <a:bodyPr lIns="51955" tIns="51955" rIns="51955" bIns="51955" rtlCol="0" anchor="ctr"/>
            <a:lstStyle/>
            <a:p>
              <a:pPr algn="ctr">
                <a:lnSpc>
                  <a:spcPts val="1346"/>
                </a:lnSpc>
              </a:pPr>
              <a:endParaRPr dirty="0">
                <a:latin typeface="Calibri" panose="020F0502020204030204" pitchFamily="34" charset="0"/>
              </a:endParaRPr>
            </a:p>
          </p:txBody>
        </p:sp>
      </p:grpSp>
      <p:sp>
        <p:nvSpPr>
          <p:cNvPr id="12" name="Freeform 12"/>
          <p:cNvSpPr/>
          <p:nvPr/>
        </p:nvSpPr>
        <p:spPr>
          <a:xfrm>
            <a:off x="15906603" y="517278"/>
            <a:ext cx="1114142" cy="920560"/>
          </a:xfrm>
          <a:custGeom>
            <a:avLst/>
            <a:gdLst/>
            <a:ahLst/>
            <a:cxnLst/>
            <a:rect l="l" t="t" r="r" b="b"/>
            <a:pathLst>
              <a:path w="1114142" h="920560">
                <a:moveTo>
                  <a:pt x="0" y="0"/>
                </a:moveTo>
                <a:lnTo>
                  <a:pt x="1114142" y="0"/>
                </a:lnTo>
                <a:lnTo>
                  <a:pt x="1114142" y="920560"/>
                </a:lnTo>
                <a:lnTo>
                  <a:pt x="0" y="920560"/>
                </a:lnTo>
                <a:lnTo>
                  <a:pt x="0" y="0"/>
                </a:lnTo>
                <a:close/>
              </a:path>
            </a:pathLst>
          </a:custGeom>
          <a:blipFill>
            <a:blip r:embed="rId10"/>
            <a:stretch>
              <a:fillRect/>
            </a:stretch>
          </a:blipFill>
        </p:spPr>
        <p:txBody>
          <a:bodyPr/>
          <a:lstStyle/>
          <a:p>
            <a:endParaRPr lang="en-US" dirty="0">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pSp>
        <p:nvGrpSpPr>
          <p:cNvPr id="2" name="Group 2"/>
          <p:cNvGrpSpPr/>
          <p:nvPr/>
        </p:nvGrpSpPr>
        <p:grpSpPr>
          <a:xfrm>
            <a:off x="94298" y="9090039"/>
            <a:ext cx="18182044" cy="1212912"/>
            <a:chOff x="0" y="0"/>
            <a:chExt cx="8385815" cy="749439"/>
          </a:xfrm>
        </p:grpSpPr>
        <p:sp>
          <p:nvSpPr>
            <p:cNvPr id="3" name="Freeform 3"/>
            <p:cNvSpPr/>
            <p:nvPr/>
          </p:nvSpPr>
          <p:spPr>
            <a:xfrm>
              <a:off x="0" y="0"/>
              <a:ext cx="8385814" cy="749439"/>
            </a:xfrm>
            <a:custGeom>
              <a:avLst/>
              <a:gdLst/>
              <a:ahLst/>
              <a:cxnLst/>
              <a:rect l="l" t="t" r="r" b="b"/>
              <a:pathLst>
                <a:path w="8385814" h="749439">
                  <a:moveTo>
                    <a:pt x="12310" y="0"/>
                  </a:moveTo>
                  <a:lnTo>
                    <a:pt x="8373505" y="0"/>
                  </a:lnTo>
                  <a:cubicBezTo>
                    <a:pt x="8380303" y="0"/>
                    <a:pt x="8385814" y="5511"/>
                    <a:pt x="8385814" y="12310"/>
                  </a:cubicBezTo>
                  <a:lnTo>
                    <a:pt x="8385814" y="737129"/>
                  </a:lnTo>
                  <a:cubicBezTo>
                    <a:pt x="8385814" y="740394"/>
                    <a:pt x="8384518" y="743525"/>
                    <a:pt x="8382209" y="745833"/>
                  </a:cubicBezTo>
                  <a:cubicBezTo>
                    <a:pt x="8379901" y="748142"/>
                    <a:pt x="8376769" y="749439"/>
                    <a:pt x="8373505" y="749439"/>
                  </a:cubicBezTo>
                  <a:lnTo>
                    <a:pt x="12310" y="749439"/>
                  </a:lnTo>
                  <a:cubicBezTo>
                    <a:pt x="5511" y="749439"/>
                    <a:pt x="0" y="743928"/>
                    <a:pt x="0" y="737129"/>
                  </a:cubicBezTo>
                  <a:lnTo>
                    <a:pt x="0" y="12310"/>
                  </a:lnTo>
                  <a:cubicBezTo>
                    <a:pt x="0" y="9045"/>
                    <a:pt x="1297" y="5914"/>
                    <a:pt x="3605" y="3605"/>
                  </a:cubicBezTo>
                  <a:cubicBezTo>
                    <a:pt x="5914" y="1297"/>
                    <a:pt x="9045" y="0"/>
                    <a:pt x="1231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 name="TextBox 4"/>
            <p:cNvSpPr txBox="1"/>
            <p:nvPr/>
          </p:nvSpPr>
          <p:spPr>
            <a:xfrm>
              <a:off x="0" y="28575"/>
              <a:ext cx="8385815" cy="720864"/>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5" name="Group 5"/>
          <p:cNvGrpSpPr/>
          <p:nvPr/>
        </p:nvGrpSpPr>
        <p:grpSpPr>
          <a:xfrm>
            <a:off x="9144000" y="0"/>
            <a:ext cx="6249502" cy="3348409"/>
            <a:chOff x="0" y="0"/>
            <a:chExt cx="6350000" cy="3402255"/>
          </a:xfrm>
        </p:grpSpPr>
        <p:sp>
          <p:nvSpPr>
            <p:cNvPr id="6" name="Freeform 6"/>
            <p:cNvSpPr/>
            <p:nvPr/>
          </p:nvSpPr>
          <p:spPr>
            <a:xfrm>
              <a:off x="0" y="0"/>
              <a:ext cx="6350000" cy="3429941"/>
            </a:xfrm>
            <a:custGeom>
              <a:avLst/>
              <a:gdLst/>
              <a:ahLst/>
              <a:cxnLst/>
              <a:rect l="l" t="t" r="r" b="b"/>
              <a:pathLst>
                <a:path w="6350000" h="3429941">
                  <a:moveTo>
                    <a:pt x="6057900" y="0"/>
                  </a:moveTo>
                  <a:cubicBezTo>
                    <a:pt x="6218555" y="0"/>
                    <a:pt x="6350000" y="136259"/>
                    <a:pt x="6350000" y="302797"/>
                  </a:cubicBezTo>
                  <a:lnTo>
                    <a:pt x="6350000" y="3157121"/>
                  </a:lnTo>
                  <a:cubicBezTo>
                    <a:pt x="6350000" y="3323659"/>
                    <a:pt x="6221603" y="3429941"/>
                    <a:pt x="6064631" y="3395541"/>
                  </a:cubicBezTo>
                  <a:lnTo>
                    <a:pt x="285369" y="2091012"/>
                  </a:lnTo>
                  <a:cubicBezTo>
                    <a:pt x="128397" y="2055598"/>
                    <a:pt x="0" y="1890376"/>
                    <a:pt x="0" y="1723837"/>
                  </a:cubicBezTo>
                  <a:lnTo>
                    <a:pt x="0" y="302797"/>
                  </a:lnTo>
                  <a:cubicBezTo>
                    <a:pt x="0" y="136259"/>
                    <a:pt x="131445" y="0"/>
                    <a:pt x="292100" y="0"/>
                  </a:cubicBezTo>
                  <a:lnTo>
                    <a:pt x="6057900" y="0"/>
                  </a:lnTo>
                  <a:close/>
                </a:path>
              </a:pathLst>
            </a:custGeom>
            <a:blipFill>
              <a:blip r:embed="rId2"/>
              <a:stretch>
                <a:fillRect t="-12105" b="-12105"/>
              </a:stretch>
            </a:blipFill>
            <a:ln cap="sq">
              <a:noFill/>
              <a:prstDash val="solid"/>
              <a:miter/>
            </a:ln>
          </p:spPr>
          <p:txBody>
            <a:bodyPr/>
            <a:lstStyle/>
            <a:p>
              <a:endParaRPr lang="en-US" dirty="0">
                <a:latin typeface="Calibri" panose="020F0502020204030204" pitchFamily="34" charset="0"/>
              </a:endParaRPr>
            </a:p>
          </p:txBody>
        </p:sp>
      </p:grpSp>
      <p:grpSp>
        <p:nvGrpSpPr>
          <p:cNvPr id="7" name="Group 7"/>
          <p:cNvGrpSpPr/>
          <p:nvPr/>
        </p:nvGrpSpPr>
        <p:grpSpPr>
          <a:xfrm>
            <a:off x="559642" y="228123"/>
            <a:ext cx="7979707" cy="3666835"/>
            <a:chOff x="0" y="0"/>
            <a:chExt cx="6350000" cy="2917952"/>
          </a:xfrm>
        </p:grpSpPr>
        <p:sp>
          <p:nvSpPr>
            <p:cNvPr id="8" name="Freeform 8"/>
            <p:cNvSpPr/>
            <p:nvPr/>
          </p:nvSpPr>
          <p:spPr>
            <a:xfrm>
              <a:off x="0" y="-27686"/>
              <a:ext cx="6350000" cy="2945638"/>
            </a:xfrm>
            <a:custGeom>
              <a:avLst/>
              <a:gdLst/>
              <a:ahLst/>
              <a:cxnLst/>
              <a:rect l="l" t="t" r="r" b="b"/>
              <a:pathLst>
                <a:path w="6350000" h="2945638">
                  <a:moveTo>
                    <a:pt x="285369" y="34163"/>
                  </a:moveTo>
                  <a:cubicBezTo>
                    <a:pt x="128397" y="0"/>
                    <a:pt x="0" y="103505"/>
                    <a:pt x="0" y="264160"/>
                  </a:cubicBezTo>
                  <a:lnTo>
                    <a:pt x="0" y="2653538"/>
                  </a:lnTo>
                  <a:cubicBezTo>
                    <a:pt x="0" y="2814193"/>
                    <a:pt x="131445" y="2945638"/>
                    <a:pt x="292100" y="2945638"/>
                  </a:cubicBezTo>
                  <a:lnTo>
                    <a:pt x="6057900" y="2945638"/>
                  </a:lnTo>
                  <a:cubicBezTo>
                    <a:pt x="6218555" y="2945638"/>
                    <a:pt x="6350000" y="2814193"/>
                    <a:pt x="6350000" y="2653538"/>
                  </a:cubicBezTo>
                  <a:lnTo>
                    <a:pt x="6350000" y="1646936"/>
                  </a:lnTo>
                  <a:cubicBezTo>
                    <a:pt x="6350000" y="1486281"/>
                    <a:pt x="6221603" y="1326896"/>
                    <a:pt x="6064631" y="1292733"/>
                  </a:cubicBezTo>
                  <a:lnTo>
                    <a:pt x="285369" y="34163"/>
                  </a:ln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grpSp>
      <p:grpSp>
        <p:nvGrpSpPr>
          <p:cNvPr id="9" name="Group 9"/>
          <p:cNvGrpSpPr/>
          <p:nvPr/>
        </p:nvGrpSpPr>
        <p:grpSpPr>
          <a:xfrm>
            <a:off x="15559125" y="34208"/>
            <a:ext cx="2716759" cy="3459392"/>
            <a:chOff x="0" y="0"/>
            <a:chExt cx="469956" cy="598420"/>
          </a:xfrm>
        </p:grpSpPr>
        <p:sp>
          <p:nvSpPr>
            <p:cNvPr id="10" name="Freeform 10"/>
            <p:cNvSpPr/>
            <p:nvPr/>
          </p:nvSpPr>
          <p:spPr>
            <a:xfrm>
              <a:off x="0" y="0"/>
              <a:ext cx="469956" cy="598420"/>
            </a:xfrm>
            <a:custGeom>
              <a:avLst/>
              <a:gdLst/>
              <a:ahLst/>
              <a:cxnLst/>
              <a:rect l="l" t="t" r="r" b="b"/>
              <a:pathLst>
                <a:path w="469956" h="598420">
                  <a:moveTo>
                    <a:pt x="46631" y="0"/>
                  </a:moveTo>
                  <a:lnTo>
                    <a:pt x="423325" y="0"/>
                  </a:lnTo>
                  <a:cubicBezTo>
                    <a:pt x="435692" y="0"/>
                    <a:pt x="447553" y="4913"/>
                    <a:pt x="456298" y="13658"/>
                  </a:cubicBezTo>
                  <a:cubicBezTo>
                    <a:pt x="465043" y="22403"/>
                    <a:pt x="469956" y="34264"/>
                    <a:pt x="469956" y="46631"/>
                  </a:cubicBezTo>
                  <a:lnTo>
                    <a:pt x="469956" y="551788"/>
                  </a:lnTo>
                  <a:cubicBezTo>
                    <a:pt x="469956" y="564156"/>
                    <a:pt x="465043" y="576017"/>
                    <a:pt x="456298" y="584762"/>
                  </a:cubicBezTo>
                  <a:cubicBezTo>
                    <a:pt x="447553" y="593507"/>
                    <a:pt x="435692" y="598420"/>
                    <a:pt x="423325" y="598420"/>
                  </a:cubicBezTo>
                  <a:lnTo>
                    <a:pt x="46631" y="598420"/>
                  </a:lnTo>
                  <a:cubicBezTo>
                    <a:pt x="34264" y="598420"/>
                    <a:pt x="22403" y="593507"/>
                    <a:pt x="13658" y="584762"/>
                  </a:cubicBezTo>
                  <a:cubicBezTo>
                    <a:pt x="4913" y="576017"/>
                    <a:pt x="0" y="564156"/>
                    <a:pt x="0" y="551788"/>
                  </a:cubicBezTo>
                  <a:lnTo>
                    <a:pt x="0" y="46631"/>
                  </a:lnTo>
                  <a:cubicBezTo>
                    <a:pt x="0" y="34264"/>
                    <a:pt x="4913" y="22403"/>
                    <a:pt x="13658" y="13658"/>
                  </a:cubicBezTo>
                  <a:cubicBezTo>
                    <a:pt x="22403" y="4913"/>
                    <a:pt x="34264" y="0"/>
                    <a:pt x="46631" y="0"/>
                  </a:cubicBezTo>
                  <a:close/>
                </a:path>
              </a:pathLst>
            </a:custGeom>
            <a:blipFill>
              <a:blip r:embed="rId3"/>
              <a:stretch>
                <a:fillRect l="-67507" r="-67507"/>
              </a:stretch>
            </a:blipFill>
          </p:spPr>
          <p:txBody>
            <a:bodyPr/>
            <a:lstStyle/>
            <a:p>
              <a:endParaRPr lang="en-US" dirty="0">
                <a:latin typeface="Calibri" panose="020F0502020204030204" pitchFamily="34" charset="0"/>
              </a:endParaRPr>
            </a:p>
          </p:txBody>
        </p:sp>
      </p:grpSp>
      <p:sp>
        <p:nvSpPr>
          <p:cNvPr id="11" name="Freeform 11"/>
          <p:cNvSpPr/>
          <p:nvPr/>
        </p:nvSpPr>
        <p:spPr>
          <a:xfrm>
            <a:off x="14424674" y="9556478"/>
            <a:ext cx="292183" cy="292183"/>
          </a:xfrm>
          <a:custGeom>
            <a:avLst/>
            <a:gdLst/>
            <a:ahLst/>
            <a:cxnLst/>
            <a:rect l="l" t="t" r="r" b="b"/>
            <a:pathLst>
              <a:path w="292183" h="292183">
                <a:moveTo>
                  <a:pt x="0" y="0"/>
                </a:moveTo>
                <a:lnTo>
                  <a:pt x="292183" y="0"/>
                </a:lnTo>
                <a:lnTo>
                  <a:pt x="292183" y="292183"/>
                </a:lnTo>
                <a:lnTo>
                  <a:pt x="0" y="29218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latin typeface="Calibri" panose="020F0502020204030204" pitchFamily="34" charset="0"/>
            </a:endParaRPr>
          </a:p>
        </p:txBody>
      </p:sp>
      <p:grpSp>
        <p:nvGrpSpPr>
          <p:cNvPr id="12" name="Group 12"/>
          <p:cNvGrpSpPr/>
          <p:nvPr/>
        </p:nvGrpSpPr>
        <p:grpSpPr>
          <a:xfrm>
            <a:off x="1205761" y="4352433"/>
            <a:ext cx="1028765" cy="102876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4" name="TextBox 14"/>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5" name="Group 15"/>
          <p:cNvGrpSpPr/>
          <p:nvPr/>
        </p:nvGrpSpPr>
        <p:grpSpPr>
          <a:xfrm>
            <a:off x="6970045" y="4368746"/>
            <a:ext cx="1028765" cy="10287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7" name="TextBox 17"/>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8" name="Group 18"/>
          <p:cNvGrpSpPr/>
          <p:nvPr/>
        </p:nvGrpSpPr>
        <p:grpSpPr>
          <a:xfrm>
            <a:off x="1156647" y="6474472"/>
            <a:ext cx="1028765" cy="10287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0" name="TextBox 20"/>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21" name="Group 21"/>
          <p:cNvGrpSpPr/>
          <p:nvPr/>
        </p:nvGrpSpPr>
        <p:grpSpPr>
          <a:xfrm>
            <a:off x="6904649" y="6603878"/>
            <a:ext cx="1028765" cy="102876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3" name="TextBox 23"/>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24" name="Freeform 24"/>
          <p:cNvSpPr/>
          <p:nvPr/>
        </p:nvSpPr>
        <p:spPr>
          <a:xfrm>
            <a:off x="8151516" y="2433043"/>
            <a:ext cx="856680" cy="806350"/>
          </a:xfrm>
          <a:custGeom>
            <a:avLst/>
            <a:gdLst/>
            <a:ahLst/>
            <a:cxnLst/>
            <a:rect l="l" t="t" r="r" b="b"/>
            <a:pathLst>
              <a:path w="856680" h="806350">
                <a:moveTo>
                  <a:pt x="0" y="0"/>
                </a:moveTo>
                <a:lnTo>
                  <a:pt x="856680" y="0"/>
                </a:lnTo>
                <a:lnTo>
                  <a:pt x="856680" y="806350"/>
                </a:lnTo>
                <a:lnTo>
                  <a:pt x="0" y="806350"/>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txBody>
          <a:bodyPr/>
          <a:lstStyle/>
          <a:p>
            <a:endParaRPr lang="en-US" dirty="0">
              <a:latin typeface="Calibri" panose="020F0502020204030204" pitchFamily="34" charset="0"/>
            </a:endParaRPr>
          </a:p>
        </p:txBody>
      </p:sp>
      <p:sp>
        <p:nvSpPr>
          <p:cNvPr id="25" name="Freeform 25"/>
          <p:cNvSpPr/>
          <p:nvPr/>
        </p:nvSpPr>
        <p:spPr>
          <a:xfrm>
            <a:off x="331525" y="8801100"/>
            <a:ext cx="1497275" cy="1497275"/>
          </a:xfrm>
          <a:custGeom>
            <a:avLst/>
            <a:gdLst/>
            <a:ahLst/>
            <a:cxnLst/>
            <a:rect l="l" t="t" r="r" b="b"/>
            <a:pathLst>
              <a:path w="1497275" h="1497275">
                <a:moveTo>
                  <a:pt x="0" y="0"/>
                </a:moveTo>
                <a:lnTo>
                  <a:pt x="1497275" y="0"/>
                </a:lnTo>
                <a:lnTo>
                  <a:pt x="1497275" y="1497275"/>
                </a:lnTo>
                <a:lnTo>
                  <a:pt x="0" y="1497275"/>
                </a:lnTo>
                <a:lnTo>
                  <a:pt x="0" y="0"/>
                </a:lnTo>
                <a:close/>
              </a:path>
            </a:pathLst>
          </a:custGeom>
          <a:blipFill>
            <a:blip r:embed="rId8">
              <a:alphaModFix amt="30000"/>
              <a:extLst>
                <a:ext uri="{96DAC541-7B7A-43D3-8B79-37D633B846F1}">
                  <asvg:svgBlip xmlns:asvg="http://schemas.microsoft.com/office/drawing/2016/SVG/main" r:embed="rId9"/>
                </a:ext>
              </a:extLst>
            </a:blip>
            <a:stretch>
              <a:fillRect/>
            </a:stretch>
          </a:blipFill>
        </p:spPr>
        <p:txBody>
          <a:bodyPr/>
          <a:lstStyle/>
          <a:p>
            <a:endParaRPr lang="en-US" dirty="0">
              <a:latin typeface="Calibri" panose="020F0502020204030204" pitchFamily="34" charset="0"/>
            </a:endParaRPr>
          </a:p>
        </p:txBody>
      </p:sp>
      <p:sp>
        <p:nvSpPr>
          <p:cNvPr id="26" name="Freeform 26"/>
          <p:cNvSpPr/>
          <p:nvPr/>
        </p:nvSpPr>
        <p:spPr>
          <a:xfrm>
            <a:off x="7150096" y="4532545"/>
            <a:ext cx="672960" cy="701168"/>
          </a:xfrm>
          <a:custGeom>
            <a:avLst/>
            <a:gdLst/>
            <a:ahLst/>
            <a:cxnLst/>
            <a:rect l="l" t="t" r="r" b="b"/>
            <a:pathLst>
              <a:path w="672960" h="701168">
                <a:moveTo>
                  <a:pt x="0" y="0"/>
                </a:moveTo>
                <a:lnTo>
                  <a:pt x="672960" y="0"/>
                </a:lnTo>
                <a:lnTo>
                  <a:pt x="672960" y="701168"/>
                </a:lnTo>
                <a:lnTo>
                  <a:pt x="0" y="701168"/>
                </a:lnTo>
                <a:lnTo>
                  <a:pt x="0" y="0"/>
                </a:lnTo>
                <a:close/>
              </a:path>
            </a:pathLst>
          </a:custGeom>
          <a:blipFill>
            <a:blip r:embed="rId10"/>
            <a:stretch>
              <a:fillRect/>
            </a:stretch>
          </a:blipFill>
        </p:spPr>
        <p:txBody>
          <a:bodyPr/>
          <a:lstStyle/>
          <a:p>
            <a:endParaRPr lang="en-US" dirty="0">
              <a:latin typeface="Calibri" panose="020F0502020204030204" pitchFamily="34" charset="0"/>
            </a:endParaRPr>
          </a:p>
        </p:txBody>
      </p:sp>
      <p:sp>
        <p:nvSpPr>
          <p:cNvPr id="27" name="Freeform 27"/>
          <p:cNvSpPr/>
          <p:nvPr/>
        </p:nvSpPr>
        <p:spPr>
          <a:xfrm>
            <a:off x="7123877" y="6782180"/>
            <a:ext cx="594605" cy="672160"/>
          </a:xfrm>
          <a:custGeom>
            <a:avLst/>
            <a:gdLst/>
            <a:ahLst/>
            <a:cxnLst/>
            <a:rect l="l" t="t" r="r" b="b"/>
            <a:pathLst>
              <a:path w="594605" h="672160">
                <a:moveTo>
                  <a:pt x="0" y="0"/>
                </a:moveTo>
                <a:lnTo>
                  <a:pt x="594605" y="0"/>
                </a:lnTo>
                <a:lnTo>
                  <a:pt x="594605" y="672161"/>
                </a:lnTo>
                <a:lnTo>
                  <a:pt x="0" y="672161"/>
                </a:lnTo>
                <a:lnTo>
                  <a:pt x="0" y="0"/>
                </a:lnTo>
                <a:close/>
              </a:path>
            </a:pathLst>
          </a:custGeom>
          <a:blipFill>
            <a:blip r:embed="rId11"/>
            <a:stretch>
              <a:fillRect l="-6521" r="-6521"/>
            </a:stretch>
          </a:blipFill>
        </p:spPr>
        <p:txBody>
          <a:bodyPr/>
          <a:lstStyle/>
          <a:p>
            <a:endParaRPr lang="en-US" dirty="0">
              <a:latin typeface="Calibri" panose="020F0502020204030204" pitchFamily="34" charset="0"/>
            </a:endParaRPr>
          </a:p>
        </p:txBody>
      </p:sp>
      <p:sp>
        <p:nvSpPr>
          <p:cNvPr id="28" name="Freeform 28"/>
          <p:cNvSpPr/>
          <p:nvPr/>
        </p:nvSpPr>
        <p:spPr>
          <a:xfrm>
            <a:off x="1392278" y="6678162"/>
            <a:ext cx="578202" cy="566206"/>
          </a:xfrm>
          <a:custGeom>
            <a:avLst/>
            <a:gdLst/>
            <a:ahLst/>
            <a:cxnLst/>
            <a:rect l="l" t="t" r="r" b="b"/>
            <a:pathLst>
              <a:path w="578202" h="566206">
                <a:moveTo>
                  <a:pt x="0" y="0"/>
                </a:moveTo>
                <a:lnTo>
                  <a:pt x="578202" y="0"/>
                </a:lnTo>
                <a:lnTo>
                  <a:pt x="578202" y="566206"/>
                </a:lnTo>
                <a:lnTo>
                  <a:pt x="0" y="566206"/>
                </a:lnTo>
                <a:lnTo>
                  <a:pt x="0" y="0"/>
                </a:lnTo>
                <a:close/>
              </a:path>
            </a:pathLst>
          </a:custGeom>
          <a:blipFill>
            <a:blip r:embed="rId12"/>
            <a:stretch>
              <a:fillRect/>
            </a:stretch>
          </a:blipFill>
        </p:spPr>
        <p:txBody>
          <a:bodyPr/>
          <a:lstStyle/>
          <a:p>
            <a:endParaRPr lang="en-US" dirty="0">
              <a:latin typeface="Calibri" panose="020F0502020204030204" pitchFamily="34" charset="0"/>
            </a:endParaRPr>
          </a:p>
        </p:txBody>
      </p:sp>
      <p:sp>
        <p:nvSpPr>
          <p:cNvPr id="29" name="Freeform 29"/>
          <p:cNvSpPr/>
          <p:nvPr/>
        </p:nvSpPr>
        <p:spPr>
          <a:xfrm>
            <a:off x="1384979" y="4586468"/>
            <a:ext cx="670328" cy="544513"/>
          </a:xfrm>
          <a:custGeom>
            <a:avLst/>
            <a:gdLst/>
            <a:ahLst/>
            <a:cxnLst/>
            <a:rect l="l" t="t" r="r" b="b"/>
            <a:pathLst>
              <a:path w="670328" h="544513">
                <a:moveTo>
                  <a:pt x="0" y="0"/>
                </a:moveTo>
                <a:lnTo>
                  <a:pt x="670328" y="0"/>
                </a:lnTo>
                <a:lnTo>
                  <a:pt x="670328" y="544513"/>
                </a:lnTo>
                <a:lnTo>
                  <a:pt x="0" y="544513"/>
                </a:lnTo>
                <a:lnTo>
                  <a:pt x="0" y="0"/>
                </a:lnTo>
                <a:close/>
              </a:path>
            </a:pathLst>
          </a:custGeom>
          <a:blipFill>
            <a:blip r:embed="rId13"/>
            <a:stretch>
              <a:fillRect/>
            </a:stretch>
          </a:blipFill>
        </p:spPr>
        <p:txBody>
          <a:bodyPr/>
          <a:lstStyle/>
          <a:p>
            <a:endParaRPr lang="en-US" dirty="0">
              <a:latin typeface="Calibri" panose="020F0502020204030204" pitchFamily="34" charset="0"/>
            </a:endParaRPr>
          </a:p>
        </p:txBody>
      </p:sp>
      <p:sp>
        <p:nvSpPr>
          <p:cNvPr id="30" name="TextBox 30"/>
          <p:cNvSpPr txBox="1"/>
          <p:nvPr/>
        </p:nvSpPr>
        <p:spPr>
          <a:xfrm>
            <a:off x="14849442" y="9525395"/>
            <a:ext cx="3344260" cy="395201"/>
          </a:xfrm>
          <a:prstGeom prst="rect">
            <a:avLst/>
          </a:prstGeom>
        </p:spPr>
        <p:txBody>
          <a:bodyPr lIns="0" tIns="0" rIns="0" bIns="0" rtlCol="0" anchor="t">
            <a:spAutoFit/>
          </a:bodyPr>
          <a:lstStyle/>
          <a:p>
            <a:pPr marL="0" lvl="0" indent="0" algn="l">
              <a:lnSpc>
                <a:spcPts val="2904"/>
              </a:lnSpc>
              <a:spcBef>
                <a:spcPct val="0"/>
              </a:spcBef>
            </a:pPr>
            <a:r>
              <a:rPr lang="en-US" sz="2074" b="1" u="none" strike="noStrike">
                <a:solidFill>
                  <a:srgbClr val="FFFFFF"/>
                </a:solidFill>
                <a:latin typeface="Arial Bold"/>
                <a:ea typeface="Arial Bold"/>
                <a:cs typeface="Arial Bold"/>
                <a:sym typeface="Arial Bold"/>
              </a:rPr>
              <a:t>www.aretum.com</a:t>
            </a:r>
          </a:p>
        </p:txBody>
      </p:sp>
      <p:sp>
        <p:nvSpPr>
          <p:cNvPr id="31" name="TextBox 31"/>
          <p:cNvSpPr txBox="1"/>
          <p:nvPr/>
        </p:nvSpPr>
        <p:spPr>
          <a:xfrm>
            <a:off x="2418430" y="4352433"/>
            <a:ext cx="4780780" cy="392495"/>
          </a:xfrm>
          <a:prstGeom prst="rect">
            <a:avLst/>
          </a:prstGeom>
        </p:spPr>
        <p:txBody>
          <a:bodyPr lIns="0" tIns="0" rIns="0" bIns="0" rtlCol="0" anchor="t">
            <a:spAutoFit/>
          </a:bodyPr>
          <a:lstStyle/>
          <a:p>
            <a:pPr algn="l">
              <a:lnSpc>
                <a:spcPts val="2582"/>
              </a:lnSpc>
            </a:pPr>
            <a:r>
              <a:rPr lang="en-US" sz="2582" b="1">
                <a:solidFill>
                  <a:srgbClr val="FFFFFF"/>
                </a:solidFill>
                <a:latin typeface="Arial Bold"/>
                <a:ea typeface="Arial Bold"/>
                <a:cs typeface="Arial Bold"/>
                <a:sym typeface="Arial Bold"/>
              </a:rPr>
              <a:t>Agile Development</a:t>
            </a:r>
          </a:p>
        </p:txBody>
      </p:sp>
      <p:sp>
        <p:nvSpPr>
          <p:cNvPr id="32" name="TextBox 32"/>
          <p:cNvSpPr txBox="1"/>
          <p:nvPr/>
        </p:nvSpPr>
        <p:spPr>
          <a:xfrm>
            <a:off x="2418430" y="4722637"/>
            <a:ext cx="4889521" cy="1306325"/>
          </a:xfrm>
          <a:prstGeom prst="rect">
            <a:avLst/>
          </a:prstGeom>
        </p:spPr>
        <p:txBody>
          <a:bodyPr lIns="0" tIns="0" rIns="0" bIns="0" rtlCol="0" anchor="t">
            <a:spAutoFit/>
          </a:bodyPr>
          <a:lstStyle/>
          <a:p>
            <a:pPr marL="355658" lvl="1" indent="-177829" algn="l">
              <a:lnSpc>
                <a:spcPts val="1647"/>
              </a:lnSpc>
              <a:buFont typeface="Arial"/>
              <a:buChar char="•"/>
            </a:pPr>
            <a:r>
              <a:rPr lang="en-US" sz="1647" spc="28">
                <a:solidFill>
                  <a:srgbClr val="FFFFFF"/>
                </a:solidFill>
                <a:latin typeface="Arial"/>
                <a:ea typeface="Arial"/>
                <a:cs typeface="Arial"/>
                <a:sym typeface="Arial"/>
              </a:rPr>
              <a:t>Application Modernization</a:t>
            </a:r>
          </a:p>
          <a:p>
            <a:pPr marL="355658" lvl="1" indent="-177829" algn="l">
              <a:lnSpc>
                <a:spcPts val="1647"/>
              </a:lnSpc>
              <a:buFont typeface="Arial"/>
              <a:buChar char="•"/>
            </a:pPr>
            <a:r>
              <a:rPr lang="en-US" sz="1647" spc="28">
                <a:solidFill>
                  <a:srgbClr val="FFFFFF"/>
                </a:solidFill>
                <a:latin typeface="Arial"/>
                <a:ea typeface="Arial"/>
                <a:cs typeface="Arial"/>
                <a:sym typeface="Arial"/>
              </a:rPr>
              <a:t>Mobile Development</a:t>
            </a:r>
          </a:p>
          <a:p>
            <a:pPr marL="355658" lvl="1" indent="-177829" algn="l">
              <a:lnSpc>
                <a:spcPts val="1647"/>
              </a:lnSpc>
              <a:buFont typeface="Arial"/>
              <a:buChar char="•"/>
            </a:pPr>
            <a:r>
              <a:rPr lang="en-US" sz="1647" spc="28">
                <a:solidFill>
                  <a:srgbClr val="FFFFFF"/>
                </a:solidFill>
                <a:latin typeface="Arial"/>
                <a:ea typeface="Arial"/>
                <a:cs typeface="Arial"/>
                <a:sym typeface="Arial"/>
              </a:rPr>
              <a:t>Cloud Native Development</a:t>
            </a:r>
          </a:p>
          <a:p>
            <a:pPr marL="355658" lvl="1" indent="-177829" algn="l">
              <a:lnSpc>
                <a:spcPts val="1647"/>
              </a:lnSpc>
              <a:buFont typeface="Arial"/>
              <a:buChar char="•"/>
            </a:pPr>
            <a:r>
              <a:rPr lang="en-US" sz="1647" spc="28">
                <a:solidFill>
                  <a:srgbClr val="FFFFFF"/>
                </a:solidFill>
                <a:latin typeface="Arial"/>
                <a:ea typeface="Arial"/>
                <a:cs typeface="Arial"/>
                <a:sym typeface="Arial"/>
              </a:rPr>
              <a:t>Open-Source Technologies</a:t>
            </a:r>
          </a:p>
          <a:p>
            <a:pPr marL="355658" lvl="1" indent="-177829" algn="l">
              <a:lnSpc>
                <a:spcPts val="1647"/>
              </a:lnSpc>
              <a:buFont typeface="Arial"/>
              <a:buChar char="•"/>
            </a:pPr>
            <a:r>
              <a:rPr lang="en-US" sz="1647" spc="28">
                <a:solidFill>
                  <a:srgbClr val="FFFFFF"/>
                </a:solidFill>
                <a:latin typeface="Arial"/>
                <a:ea typeface="Arial"/>
                <a:cs typeface="Arial"/>
                <a:sym typeface="Arial"/>
              </a:rPr>
              <a:t>DevSecOps &amp; CI/CD Pipelines</a:t>
            </a:r>
          </a:p>
          <a:p>
            <a:pPr marL="355658" lvl="1" indent="-177829" algn="l">
              <a:lnSpc>
                <a:spcPts val="1647"/>
              </a:lnSpc>
              <a:buFont typeface="Arial"/>
              <a:buChar char="•"/>
            </a:pPr>
            <a:r>
              <a:rPr lang="en-US" sz="1647" spc="28">
                <a:solidFill>
                  <a:srgbClr val="FFFFFF"/>
                </a:solidFill>
                <a:latin typeface="Arial"/>
                <a:ea typeface="Arial"/>
                <a:cs typeface="Arial"/>
                <a:sym typeface="Arial"/>
              </a:rPr>
              <a:t>Low Code/No Code</a:t>
            </a:r>
          </a:p>
        </p:txBody>
      </p:sp>
      <p:sp>
        <p:nvSpPr>
          <p:cNvPr id="33" name="TextBox 33"/>
          <p:cNvSpPr txBox="1"/>
          <p:nvPr/>
        </p:nvSpPr>
        <p:spPr>
          <a:xfrm>
            <a:off x="8182714" y="4456345"/>
            <a:ext cx="4149822" cy="392495"/>
          </a:xfrm>
          <a:prstGeom prst="rect">
            <a:avLst/>
          </a:prstGeom>
        </p:spPr>
        <p:txBody>
          <a:bodyPr lIns="0" tIns="0" rIns="0" bIns="0" rtlCol="0" anchor="t">
            <a:spAutoFit/>
          </a:bodyPr>
          <a:lstStyle/>
          <a:p>
            <a:pPr algn="l">
              <a:lnSpc>
                <a:spcPts val="2582"/>
              </a:lnSpc>
            </a:pPr>
            <a:r>
              <a:rPr lang="en-US" sz="2582" b="1">
                <a:solidFill>
                  <a:srgbClr val="FFFFFF"/>
                </a:solidFill>
                <a:latin typeface="Arial Bold"/>
                <a:ea typeface="Arial Bold"/>
                <a:cs typeface="Arial Bold"/>
                <a:sym typeface="Arial Bold"/>
              </a:rPr>
              <a:t>Cloud Services</a:t>
            </a:r>
          </a:p>
        </p:txBody>
      </p:sp>
      <p:sp>
        <p:nvSpPr>
          <p:cNvPr id="34" name="TextBox 34"/>
          <p:cNvSpPr txBox="1"/>
          <p:nvPr/>
        </p:nvSpPr>
        <p:spPr>
          <a:xfrm>
            <a:off x="8182714" y="4826549"/>
            <a:ext cx="4889521" cy="1306325"/>
          </a:xfrm>
          <a:prstGeom prst="rect">
            <a:avLst/>
          </a:prstGeom>
        </p:spPr>
        <p:txBody>
          <a:bodyPr lIns="0" tIns="0" rIns="0" bIns="0" rtlCol="0" anchor="t">
            <a:spAutoFit/>
          </a:bodyPr>
          <a:lstStyle/>
          <a:p>
            <a:pPr marL="355658" lvl="1" indent="-177829" algn="l">
              <a:lnSpc>
                <a:spcPts val="1647"/>
              </a:lnSpc>
              <a:buFont typeface="Arial"/>
              <a:buChar char="•"/>
            </a:pPr>
            <a:r>
              <a:rPr lang="en-US" sz="1647" spc="28">
                <a:solidFill>
                  <a:srgbClr val="FFFFFF"/>
                </a:solidFill>
                <a:latin typeface="Arial"/>
                <a:ea typeface="Arial"/>
                <a:cs typeface="Arial"/>
                <a:sym typeface="Arial"/>
              </a:rPr>
              <a:t>Cloud Migration &amp; Development</a:t>
            </a:r>
          </a:p>
          <a:p>
            <a:pPr marL="355658" lvl="1" indent="-177829" algn="l">
              <a:lnSpc>
                <a:spcPts val="1647"/>
              </a:lnSpc>
              <a:buFont typeface="Arial"/>
              <a:buChar char="•"/>
            </a:pPr>
            <a:r>
              <a:rPr lang="en-US" sz="1647" spc="28">
                <a:solidFill>
                  <a:srgbClr val="FFFFFF"/>
                </a:solidFill>
                <a:latin typeface="Arial"/>
                <a:ea typeface="Arial"/>
                <a:cs typeface="Arial"/>
                <a:sym typeface="Arial"/>
              </a:rPr>
              <a:t>Cloud Architecture &amp; Engineering</a:t>
            </a:r>
          </a:p>
          <a:p>
            <a:pPr marL="355658" lvl="1" indent="-177829" algn="l">
              <a:lnSpc>
                <a:spcPts val="1647"/>
              </a:lnSpc>
              <a:buFont typeface="Arial"/>
              <a:buChar char="•"/>
            </a:pPr>
            <a:r>
              <a:rPr lang="en-US" sz="1647" spc="28">
                <a:solidFill>
                  <a:srgbClr val="FFFFFF"/>
                </a:solidFill>
                <a:latin typeface="Arial"/>
                <a:ea typeface="Arial"/>
                <a:cs typeface="Arial"/>
                <a:sym typeface="Arial"/>
              </a:rPr>
              <a:t>SaaS/LaaS Implementation</a:t>
            </a:r>
          </a:p>
          <a:p>
            <a:pPr marL="355658" lvl="1" indent="-177829" algn="l">
              <a:lnSpc>
                <a:spcPts val="1647"/>
              </a:lnSpc>
              <a:buFont typeface="Arial"/>
              <a:buChar char="•"/>
            </a:pPr>
            <a:r>
              <a:rPr lang="en-US" sz="1647" spc="28">
                <a:solidFill>
                  <a:srgbClr val="FFFFFF"/>
                </a:solidFill>
                <a:latin typeface="Arial"/>
                <a:ea typeface="Arial"/>
                <a:cs typeface="Arial"/>
                <a:sym typeface="Arial"/>
              </a:rPr>
              <a:t>Gov-shared Cloud Services</a:t>
            </a:r>
          </a:p>
          <a:p>
            <a:pPr marL="355658" lvl="1" indent="-177829" algn="l">
              <a:lnSpc>
                <a:spcPts val="1647"/>
              </a:lnSpc>
              <a:buFont typeface="Arial"/>
              <a:buChar char="•"/>
            </a:pPr>
            <a:r>
              <a:rPr lang="en-US" sz="1647" spc="28">
                <a:solidFill>
                  <a:srgbClr val="FFFFFF"/>
                </a:solidFill>
                <a:latin typeface="Arial"/>
                <a:ea typeface="Arial"/>
                <a:cs typeface="Arial"/>
                <a:sym typeface="Arial"/>
              </a:rPr>
              <a:t>FinOps</a:t>
            </a:r>
          </a:p>
          <a:p>
            <a:pPr marL="355658" lvl="1" indent="-177829" algn="l">
              <a:lnSpc>
                <a:spcPts val="1647"/>
              </a:lnSpc>
              <a:buFont typeface="Arial"/>
              <a:buChar char="•"/>
            </a:pPr>
            <a:r>
              <a:rPr lang="en-US" sz="1647" spc="28">
                <a:solidFill>
                  <a:srgbClr val="FFFFFF"/>
                </a:solidFill>
                <a:latin typeface="Arial"/>
                <a:ea typeface="Arial"/>
                <a:cs typeface="Arial"/>
                <a:sym typeface="Arial"/>
              </a:rPr>
              <a:t>Cloud AI/ML Services</a:t>
            </a:r>
          </a:p>
        </p:txBody>
      </p:sp>
      <p:sp>
        <p:nvSpPr>
          <p:cNvPr id="35" name="TextBox 35"/>
          <p:cNvSpPr txBox="1"/>
          <p:nvPr/>
        </p:nvSpPr>
        <p:spPr>
          <a:xfrm>
            <a:off x="2369316" y="6694672"/>
            <a:ext cx="4356341" cy="392495"/>
          </a:xfrm>
          <a:prstGeom prst="rect">
            <a:avLst/>
          </a:prstGeom>
        </p:spPr>
        <p:txBody>
          <a:bodyPr lIns="0" tIns="0" rIns="0" bIns="0" rtlCol="0" anchor="t">
            <a:spAutoFit/>
          </a:bodyPr>
          <a:lstStyle/>
          <a:p>
            <a:pPr algn="l">
              <a:lnSpc>
                <a:spcPts val="2582"/>
              </a:lnSpc>
            </a:pPr>
            <a:r>
              <a:rPr lang="en-US" sz="2582" b="1">
                <a:solidFill>
                  <a:srgbClr val="FFFFFF"/>
                </a:solidFill>
                <a:latin typeface="Arial Bold"/>
                <a:ea typeface="Arial Bold"/>
                <a:cs typeface="Arial Bold"/>
                <a:sym typeface="Arial Bold"/>
              </a:rPr>
              <a:t>Customer Experience (CX)</a:t>
            </a:r>
          </a:p>
        </p:txBody>
      </p:sp>
      <p:sp>
        <p:nvSpPr>
          <p:cNvPr id="36" name="TextBox 36"/>
          <p:cNvSpPr txBox="1"/>
          <p:nvPr/>
        </p:nvSpPr>
        <p:spPr>
          <a:xfrm>
            <a:off x="2369316" y="7064875"/>
            <a:ext cx="4780780" cy="1097166"/>
          </a:xfrm>
          <a:prstGeom prst="rect">
            <a:avLst/>
          </a:prstGeom>
        </p:spPr>
        <p:txBody>
          <a:bodyPr lIns="0" tIns="0" rIns="0" bIns="0" rtlCol="0" anchor="t">
            <a:spAutoFit/>
          </a:bodyPr>
          <a:lstStyle/>
          <a:p>
            <a:pPr marL="355658" lvl="1" indent="-177829" algn="l">
              <a:lnSpc>
                <a:spcPts val="1647"/>
              </a:lnSpc>
              <a:buFont typeface="Arial"/>
              <a:buChar char="•"/>
            </a:pPr>
            <a:r>
              <a:rPr lang="en-US" sz="1647" spc="28">
                <a:solidFill>
                  <a:srgbClr val="FFFFFF"/>
                </a:solidFill>
                <a:latin typeface="Arial"/>
                <a:ea typeface="Arial"/>
                <a:cs typeface="Arial"/>
                <a:sym typeface="Arial"/>
              </a:rPr>
              <a:t>UI/UX Design</a:t>
            </a:r>
          </a:p>
          <a:p>
            <a:pPr marL="355658" lvl="1" indent="-177829" algn="l">
              <a:lnSpc>
                <a:spcPts val="1647"/>
              </a:lnSpc>
              <a:buFont typeface="Arial"/>
              <a:buChar char="•"/>
            </a:pPr>
            <a:r>
              <a:rPr lang="en-US" sz="1647" spc="28">
                <a:solidFill>
                  <a:srgbClr val="FFFFFF"/>
                </a:solidFill>
                <a:latin typeface="Arial"/>
                <a:ea typeface="Arial"/>
                <a:cs typeface="Arial"/>
                <a:sym typeface="Arial"/>
              </a:rPr>
              <a:t>CX Strategy Development</a:t>
            </a:r>
          </a:p>
          <a:p>
            <a:pPr marL="355658" lvl="1" indent="-177829" algn="l">
              <a:lnSpc>
                <a:spcPts val="1647"/>
              </a:lnSpc>
              <a:buFont typeface="Arial"/>
              <a:buChar char="•"/>
            </a:pPr>
            <a:r>
              <a:rPr lang="en-US" sz="1647" spc="28">
                <a:solidFill>
                  <a:srgbClr val="FFFFFF"/>
                </a:solidFill>
                <a:latin typeface="Arial"/>
                <a:ea typeface="Arial"/>
                <a:cs typeface="Arial"/>
                <a:sym typeface="Arial"/>
              </a:rPr>
              <a:t>User Testing &amp; Feedback Analysis</a:t>
            </a:r>
          </a:p>
          <a:p>
            <a:pPr marL="355658" lvl="1" indent="-177829" algn="l">
              <a:lnSpc>
                <a:spcPts val="1647"/>
              </a:lnSpc>
              <a:buFont typeface="Arial"/>
              <a:buChar char="•"/>
            </a:pPr>
            <a:r>
              <a:rPr lang="en-US" sz="1647" spc="28">
                <a:solidFill>
                  <a:srgbClr val="FFFFFF"/>
                </a:solidFill>
                <a:latin typeface="Arial"/>
                <a:ea typeface="Arial"/>
                <a:cs typeface="Arial"/>
                <a:sym typeface="Arial"/>
              </a:rPr>
              <a:t>Information Architecture (IA)</a:t>
            </a:r>
          </a:p>
          <a:p>
            <a:pPr marL="355658" lvl="1" indent="-177829" algn="l">
              <a:lnSpc>
                <a:spcPts val="1647"/>
              </a:lnSpc>
              <a:buFont typeface="Arial"/>
              <a:buChar char="•"/>
            </a:pPr>
            <a:r>
              <a:rPr lang="en-US" sz="1647" spc="28">
                <a:solidFill>
                  <a:srgbClr val="FFFFFF"/>
                </a:solidFill>
                <a:latin typeface="Arial"/>
                <a:ea typeface="Arial"/>
                <a:cs typeface="Arial"/>
                <a:sym typeface="Arial"/>
              </a:rPr>
              <a:t>Accessibility </a:t>
            </a:r>
          </a:p>
        </p:txBody>
      </p:sp>
      <p:sp>
        <p:nvSpPr>
          <p:cNvPr id="37" name="TextBox 37"/>
          <p:cNvSpPr txBox="1"/>
          <p:nvPr/>
        </p:nvSpPr>
        <p:spPr>
          <a:xfrm>
            <a:off x="8117318" y="6629143"/>
            <a:ext cx="4579707" cy="719387"/>
          </a:xfrm>
          <a:prstGeom prst="rect">
            <a:avLst/>
          </a:prstGeom>
        </p:spPr>
        <p:txBody>
          <a:bodyPr lIns="0" tIns="0" rIns="0" bIns="0" rtlCol="0" anchor="t">
            <a:spAutoFit/>
          </a:bodyPr>
          <a:lstStyle/>
          <a:p>
            <a:pPr algn="l">
              <a:lnSpc>
                <a:spcPts val="2582"/>
              </a:lnSpc>
            </a:pPr>
            <a:r>
              <a:rPr lang="en-US" sz="2582" b="1">
                <a:solidFill>
                  <a:srgbClr val="FFFFFF"/>
                </a:solidFill>
                <a:latin typeface="Arial Bold"/>
                <a:ea typeface="Arial Bold"/>
                <a:cs typeface="Arial Bold"/>
                <a:sym typeface="Arial Bold"/>
              </a:rPr>
              <a:t>IT Infrastructure &amp; Operations</a:t>
            </a:r>
          </a:p>
        </p:txBody>
      </p:sp>
      <p:sp>
        <p:nvSpPr>
          <p:cNvPr id="38" name="TextBox 38"/>
          <p:cNvSpPr txBox="1"/>
          <p:nvPr/>
        </p:nvSpPr>
        <p:spPr>
          <a:xfrm>
            <a:off x="8117318" y="7326238"/>
            <a:ext cx="4889521" cy="1306325"/>
          </a:xfrm>
          <a:prstGeom prst="rect">
            <a:avLst/>
          </a:prstGeom>
        </p:spPr>
        <p:txBody>
          <a:bodyPr lIns="0" tIns="0" rIns="0" bIns="0" rtlCol="0" anchor="t">
            <a:spAutoFit/>
          </a:bodyPr>
          <a:lstStyle/>
          <a:p>
            <a:pPr marL="355658" lvl="1" indent="-177829" algn="l">
              <a:lnSpc>
                <a:spcPts val="1647"/>
              </a:lnSpc>
              <a:buFont typeface="Arial"/>
              <a:buChar char="•"/>
            </a:pPr>
            <a:r>
              <a:rPr lang="en-US" sz="1647" spc="28">
                <a:solidFill>
                  <a:srgbClr val="FFFFFF"/>
                </a:solidFill>
                <a:latin typeface="Arial"/>
                <a:ea typeface="Arial"/>
                <a:cs typeface="Arial"/>
                <a:sym typeface="Arial"/>
              </a:rPr>
              <a:t>IT Modernization</a:t>
            </a:r>
          </a:p>
          <a:p>
            <a:pPr marL="355658" lvl="1" indent="-177829" algn="l">
              <a:lnSpc>
                <a:spcPts val="1647"/>
              </a:lnSpc>
              <a:buFont typeface="Arial"/>
              <a:buChar char="•"/>
            </a:pPr>
            <a:r>
              <a:rPr lang="en-US" sz="1647" spc="28">
                <a:solidFill>
                  <a:srgbClr val="FFFFFF"/>
                </a:solidFill>
                <a:latin typeface="Arial"/>
                <a:ea typeface="Arial"/>
                <a:cs typeface="Arial"/>
                <a:sym typeface="Arial"/>
              </a:rPr>
              <a:t>Data Center Implementation</a:t>
            </a:r>
          </a:p>
          <a:p>
            <a:pPr marL="355658" lvl="1" indent="-177829" algn="l">
              <a:lnSpc>
                <a:spcPts val="1647"/>
              </a:lnSpc>
              <a:buFont typeface="Arial"/>
              <a:buChar char="•"/>
            </a:pPr>
            <a:r>
              <a:rPr lang="en-US" sz="1647" spc="28">
                <a:solidFill>
                  <a:srgbClr val="FFFFFF"/>
                </a:solidFill>
                <a:latin typeface="Arial"/>
                <a:ea typeface="Arial"/>
                <a:cs typeface="Arial"/>
                <a:sym typeface="Arial"/>
              </a:rPr>
              <a:t>Web Service &amp; Microservices</a:t>
            </a:r>
          </a:p>
          <a:p>
            <a:pPr marL="355658" lvl="1" indent="-177829" algn="l">
              <a:lnSpc>
                <a:spcPts val="1647"/>
              </a:lnSpc>
              <a:buFont typeface="Arial"/>
              <a:buChar char="•"/>
            </a:pPr>
            <a:r>
              <a:rPr lang="en-US" sz="1647" spc="28">
                <a:solidFill>
                  <a:srgbClr val="FFFFFF"/>
                </a:solidFill>
                <a:latin typeface="Arial"/>
                <a:ea typeface="Arial"/>
                <a:cs typeface="Arial"/>
                <a:sym typeface="Arial"/>
              </a:rPr>
              <a:t>Network/Database Administration</a:t>
            </a:r>
          </a:p>
          <a:p>
            <a:pPr marL="355658" lvl="1" indent="-177829" algn="l">
              <a:lnSpc>
                <a:spcPts val="1647"/>
              </a:lnSpc>
              <a:buFont typeface="Arial"/>
              <a:buChar char="•"/>
            </a:pPr>
            <a:r>
              <a:rPr lang="en-US" sz="1647" spc="28">
                <a:solidFill>
                  <a:srgbClr val="FFFFFF"/>
                </a:solidFill>
                <a:latin typeface="Arial"/>
                <a:ea typeface="Arial"/>
                <a:cs typeface="Arial"/>
                <a:sym typeface="Arial"/>
              </a:rPr>
              <a:t>Enterprise Monitoring</a:t>
            </a:r>
          </a:p>
          <a:p>
            <a:pPr marL="355658" lvl="1" indent="-177829" algn="l">
              <a:lnSpc>
                <a:spcPts val="1647"/>
              </a:lnSpc>
              <a:buFont typeface="Arial"/>
              <a:buChar char="•"/>
            </a:pPr>
            <a:r>
              <a:rPr lang="en-US" sz="1647" spc="28">
                <a:solidFill>
                  <a:srgbClr val="FFFFFF"/>
                </a:solidFill>
                <a:latin typeface="Arial"/>
                <a:ea typeface="Arial"/>
                <a:cs typeface="Arial"/>
                <a:sym typeface="Arial"/>
              </a:rPr>
              <a:t>Process Automation</a:t>
            </a:r>
          </a:p>
        </p:txBody>
      </p:sp>
      <p:grpSp>
        <p:nvGrpSpPr>
          <p:cNvPr id="39" name="Group 39"/>
          <p:cNvGrpSpPr/>
          <p:nvPr/>
        </p:nvGrpSpPr>
        <p:grpSpPr>
          <a:xfrm>
            <a:off x="12561136" y="4185599"/>
            <a:ext cx="5251022" cy="4615846"/>
            <a:chOff x="0" y="0"/>
            <a:chExt cx="1657099" cy="1456653"/>
          </a:xfrm>
        </p:grpSpPr>
        <p:sp>
          <p:nvSpPr>
            <p:cNvPr id="40" name="Freeform 40"/>
            <p:cNvSpPr/>
            <p:nvPr/>
          </p:nvSpPr>
          <p:spPr>
            <a:xfrm>
              <a:off x="0" y="0"/>
              <a:ext cx="1657099" cy="1456653"/>
            </a:xfrm>
            <a:custGeom>
              <a:avLst/>
              <a:gdLst/>
              <a:ahLst/>
              <a:cxnLst/>
              <a:rect l="l" t="t" r="r" b="b"/>
              <a:pathLst>
                <a:path w="1657099" h="1456653">
                  <a:moveTo>
                    <a:pt x="52776" y="0"/>
                  </a:moveTo>
                  <a:lnTo>
                    <a:pt x="1604324" y="0"/>
                  </a:lnTo>
                  <a:cubicBezTo>
                    <a:pt x="1618321" y="0"/>
                    <a:pt x="1631745" y="5560"/>
                    <a:pt x="1641642" y="15458"/>
                  </a:cubicBezTo>
                  <a:cubicBezTo>
                    <a:pt x="1651539" y="25355"/>
                    <a:pt x="1657099" y="38779"/>
                    <a:pt x="1657099" y="52776"/>
                  </a:cubicBezTo>
                  <a:lnTo>
                    <a:pt x="1657099" y="1403877"/>
                  </a:lnTo>
                  <a:cubicBezTo>
                    <a:pt x="1657099" y="1417874"/>
                    <a:pt x="1651539" y="1431298"/>
                    <a:pt x="1641642" y="1441195"/>
                  </a:cubicBezTo>
                  <a:cubicBezTo>
                    <a:pt x="1631745" y="1451093"/>
                    <a:pt x="1618321" y="1456653"/>
                    <a:pt x="1604324" y="1456653"/>
                  </a:cubicBezTo>
                  <a:lnTo>
                    <a:pt x="52776" y="1456653"/>
                  </a:lnTo>
                  <a:cubicBezTo>
                    <a:pt x="38779" y="1456653"/>
                    <a:pt x="25355" y="1451093"/>
                    <a:pt x="15458" y="1441195"/>
                  </a:cubicBezTo>
                  <a:cubicBezTo>
                    <a:pt x="5560" y="1431298"/>
                    <a:pt x="0" y="1417874"/>
                    <a:pt x="0" y="1403877"/>
                  </a:cubicBezTo>
                  <a:lnTo>
                    <a:pt x="0" y="52776"/>
                  </a:lnTo>
                  <a:cubicBezTo>
                    <a:pt x="0" y="38779"/>
                    <a:pt x="5560" y="25355"/>
                    <a:pt x="15458" y="15458"/>
                  </a:cubicBezTo>
                  <a:cubicBezTo>
                    <a:pt x="25355" y="5560"/>
                    <a:pt x="38779" y="0"/>
                    <a:pt x="52776" y="0"/>
                  </a:cubicBezTo>
                  <a:close/>
                </a:path>
              </a:pathLst>
            </a:custGeom>
            <a:solidFill>
              <a:srgbClr val="000000">
                <a:alpha val="0"/>
              </a:srgbClr>
            </a:solidFill>
            <a:ln w="3810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41" name="TextBox 41"/>
            <p:cNvSpPr txBox="1"/>
            <p:nvPr/>
          </p:nvSpPr>
          <p:spPr>
            <a:xfrm>
              <a:off x="0" y="28575"/>
              <a:ext cx="1657099" cy="1428078"/>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42" name="Group 42"/>
          <p:cNvGrpSpPr/>
          <p:nvPr/>
        </p:nvGrpSpPr>
        <p:grpSpPr>
          <a:xfrm>
            <a:off x="13051925" y="6816172"/>
            <a:ext cx="2077424" cy="592833"/>
            <a:chOff x="0" y="0"/>
            <a:chExt cx="456903" cy="130386"/>
          </a:xfrm>
        </p:grpSpPr>
        <p:sp>
          <p:nvSpPr>
            <p:cNvPr id="43" name="Freeform 43"/>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44" name="TextBox 44"/>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45" name="Group 45"/>
          <p:cNvGrpSpPr/>
          <p:nvPr/>
        </p:nvGrpSpPr>
        <p:grpSpPr>
          <a:xfrm>
            <a:off x="13051925" y="7620652"/>
            <a:ext cx="2077424" cy="592833"/>
            <a:chOff x="0" y="0"/>
            <a:chExt cx="456903" cy="130386"/>
          </a:xfrm>
        </p:grpSpPr>
        <p:sp>
          <p:nvSpPr>
            <p:cNvPr id="46" name="Freeform 46"/>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47" name="TextBox 47"/>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48" name="Group 48"/>
          <p:cNvGrpSpPr/>
          <p:nvPr/>
        </p:nvGrpSpPr>
        <p:grpSpPr>
          <a:xfrm>
            <a:off x="15349588" y="6801213"/>
            <a:ext cx="2077424" cy="592833"/>
            <a:chOff x="0" y="0"/>
            <a:chExt cx="456903" cy="130386"/>
          </a:xfrm>
        </p:grpSpPr>
        <p:sp>
          <p:nvSpPr>
            <p:cNvPr id="49" name="Freeform 49"/>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50" name="TextBox 50"/>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51" name="Group 51"/>
          <p:cNvGrpSpPr/>
          <p:nvPr/>
        </p:nvGrpSpPr>
        <p:grpSpPr>
          <a:xfrm>
            <a:off x="15349588" y="7605693"/>
            <a:ext cx="2077424" cy="592833"/>
            <a:chOff x="0" y="0"/>
            <a:chExt cx="456903" cy="130386"/>
          </a:xfrm>
        </p:grpSpPr>
        <p:sp>
          <p:nvSpPr>
            <p:cNvPr id="52" name="Freeform 52"/>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53" name="TextBox 53"/>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54" name="TextBox 54"/>
          <p:cNvSpPr txBox="1"/>
          <p:nvPr/>
        </p:nvSpPr>
        <p:spPr>
          <a:xfrm>
            <a:off x="13533420" y="6094050"/>
            <a:ext cx="3427991" cy="373788"/>
          </a:xfrm>
          <a:prstGeom prst="rect">
            <a:avLst/>
          </a:prstGeom>
        </p:spPr>
        <p:txBody>
          <a:bodyPr lIns="0" tIns="0" rIns="0" bIns="0" rtlCol="0" anchor="t">
            <a:spAutoFit/>
          </a:bodyPr>
          <a:lstStyle/>
          <a:p>
            <a:pPr algn="ctr">
              <a:lnSpc>
                <a:spcPts val="2670"/>
              </a:lnSpc>
            </a:pPr>
            <a:r>
              <a:rPr lang="en-US" sz="2225" b="1">
                <a:solidFill>
                  <a:srgbClr val="FFFFFF"/>
                </a:solidFill>
                <a:latin typeface="Arial Bold"/>
                <a:ea typeface="Arial Bold"/>
                <a:cs typeface="Arial Bold"/>
                <a:sym typeface="Arial Bold"/>
              </a:rPr>
              <a:t>Key Components  </a:t>
            </a:r>
          </a:p>
        </p:txBody>
      </p:sp>
      <p:sp>
        <p:nvSpPr>
          <p:cNvPr id="55" name="TextBox 55"/>
          <p:cNvSpPr txBox="1"/>
          <p:nvPr/>
        </p:nvSpPr>
        <p:spPr>
          <a:xfrm>
            <a:off x="13289508" y="6857988"/>
            <a:ext cx="1575916" cy="55101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Security &amp; Compliance</a:t>
            </a:r>
          </a:p>
        </p:txBody>
      </p:sp>
      <p:sp>
        <p:nvSpPr>
          <p:cNvPr id="56" name="TextBox 56"/>
          <p:cNvSpPr txBox="1"/>
          <p:nvPr/>
        </p:nvSpPr>
        <p:spPr>
          <a:xfrm>
            <a:off x="13277159" y="7703873"/>
            <a:ext cx="1575916" cy="55101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Scalability &amp; Flexibility</a:t>
            </a:r>
          </a:p>
        </p:txBody>
      </p:sp>
      <p:sp>
        <p:nvSpPr>
          <p:cNvPr id="57" name="TextBox 57"/>
          <p:cNvSpPr txBox="1"/>
          <p:nvPr/>
        </p:nvSpPr>
        <p:spPr>
          <a:xfrm>
            <a:off x="13051925" y="4554036"/>
            <a:ext cx="4224055" cy="1244739"/>
          </a:xfrm>
          <a:prstGeom prst="rect">
            <a:avLst/>
          </a:prstGeom>
        </p:spPr>
        <p:txBody>
          <a:bodyPr lIns="0" tIns="0" rIns="0" bIns="0" rtlCol="0" anchor="t">
            <a:spAutoFit/>
          </a:bodyPr>
          <a:lstStyle/>
          <a:p>
            <a:pPr algn="ctr">
              <a:lnSpc>
                <a:spcPts val="1885"/>
              </a:lnSpc>
            </a:pPr>
            <a:r>
              <a:rPr lang="en-US" sz="1885">
                <a:solidFill>
                  <a:srgbClr val="FFFFFF"/>
                </a:solidFill>
                <a:latin typeface="Arial"/>
                <a:ea typeface="Arial"/>
                <a:cs typeface="Arial"/>
                <a:sym typeface="Arial"/>
              </a:rPr>
              <a:t>Aretum offers robust security, scalable solutions, seamless integration, and a focus on continuous improvement to ensure sustainable, compliant, and adaptable results for federal agencies.</a:t>
            </a:r>
          </a:p>
        </p:txBody>
      </p:sp>
      <p:sp>
        <p:nvSpPr>
          <p:cNvPr id="58" name="TextBox 58"/>
          <p:cNvSpPr txBox="1"/>
          <p:nvPr/>
        </p:nvSpPr>
        <p:spPr>
          <a:xfrm>
            <a:off x="15587171" y="6843029"/>
            <a:ext cx="1575916" cy="55101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Holistic Integration</a:t>
            </a:r>
          </a:p>
        </p:txBody>
      </p:sp>
      <p:sp>
        <p:nvSpPr>
          <p:cNvPr id="59" name="TextBox 59"/>
          <p:cNvSpPr txBox="1"/>
          <p:nvPr/>
        </p:nvSpPr>
        <p:spPr>
          <a:xfrm>
            <a:off x="15587171" y="7647509"/>
            <a:ext cx="1575916" cy="55101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Continuous Improvement</a:t>
            </a:r>
          </a:p>
        </p:txBody>
      </p:sp>
      <p:sp>
        <p:nvSpPr>
          <p:cNvPr id="60" name="TextBox 60"/>
          <p:cNvSpPr txBox="1"/>
          <p:nvPr/>
        </p:nvSpPr>
        <p:spPr>
          <a:xfrm>
            <a:off x="1156647" y="1773941"/>
            <a:ext cx="6439579" cy="1987963"/>
          </a:xfrm>
          <a:prstGeom prst="rect">
            <a:avLst/>
          </a:prstGeom>
        </p:spPr>
        <p:txBody>
          <a:bodyPr lIns="0" tIns="0" rIns="0" bIns="0" rtlCol="0" anchor="t">
            <a:spAutoFit/>
          </a:bodyPr>
          <a:lstStyle/>
          <a:p>
            <a:pPr algn="l">
              <a:lnSpc>
                <a:spcPts val="3760"/>
              </a:lnSpc>
            </a:pPr>
            <a:r>
              <a:rPr lang="en-US" sz="3877" b="1" dirty="0">
                <a:solidFill>
                  <a:srgbClr val="FFFFFF"/>
                </a:solidFill>
                <a:latin typeface="Arial Bold"/>
                <a:ea typeface="Arial Bold"/>
                <a:cs typeface="Arial Bold"/>
                <a:sym typeface="Arial Bold"/>
              </a:rPr>
              <a:t>Empowering </a:t>
            </a:r>
          </a:p>
          <a:p>
            <a:pPr algn="l">
              <a:lnSpc>
                <a:spcPts val="3760"/>
              </a:lnSpc>
            </a:pPr>
            <a:r>
              <a:rPr lang="en-US" sz="3877" b="1" dirty="0">
                <a:solidFill>
                  <a:srgbClr val="FFFFFF"/>
                </a:solidFill>
                <a:latin typeface="Arial Bold"/>
                <a:ea typeface="Arial Bold"/>
                <a:cs typeface="Arial Bold"/>
                <a:sym typeface="Arial Bold"/>
              </a:rPr>
              <a:t>Innovation Through Secure, Scalable Solutions</a:t>
            </a:r>
          </a:p>
          <a:p>
            <a:pPr algn="l">
              <a:lnSpc>
                <a:spcPts val="3760"/>
              </a:lnSpc>
            </a:pPr>
            <a:endParaRPr lang="en-US" sz="3877" b="1" dirty="0">
              <a:solidFill>
                <a:srgbClr val="FFFFFF"/>
              </a:solidFill>
              <a:latin typeface="Arial Bold"/>
              <a:ea typeface="Arial Bold"/>
              <a:cs typeface="Arial Bold"/>
              <a:sym typeface="Arial Bold"/>
            </a:endParaRPr>
          </a:p>
        </p:txBody>
      </p:sp>
      <p:sp>
        <p:nvSpPr>
          <p:cNvPr id="61" name="Freeform 61"/>
          <p:cNvSpPr/>
          <p:nvPr/>
        </p:nvSpPr>
        <p:spPr>
          <a:xfrm>
            <a:off x="2662746" y="9355456"/>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latin typeface="Calibri" panose="020F0502020204030204" pitchFamily="34" charset="0"/>
            </a:endParaRPr>
          </a:p>
        </p:txBody>
      </p:sp>
      <p:sp>
        <p:nvSpPr>
          <p:cNvPr id="62" name="Freeform 62"/>
          <p:cNvSpPr/>
          <p:nvPr/>
        </p:nvSpPr>
        <p:spPr>
          <a:xfrm rot="-10800000">
            <a:off x="120800" y="9361077"/>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latin typeface="Calibri" panose="020F0502020204030204" pitchFamily="34" charset="0"/>
            </a:endParaRPr>
          </a:p>
        </p:txBody>
      </p:sp>
      <p:sp>
        <p:nvSpPr>
          <p:cNvPr id="63" name="TextBox 63"/>
          <p:cNvSpPr txBox="1"/>
          <p:nvPr/>
        </p:nvSpPr>
        <p:spPr>
          <a:xfrm>
            <a:off x="1234706" y="9470361"/>
            <a:ext cx="4275525" cy="353818"/>
          </a:xfrm>
          <a:prstGeom prst="rect">
            <a:avLst/>
          </a:prstGeom>
        </p:spPr>
        <p:txBody>
          <a:bodyPr lIns="0" tIns="0" rIns="0" bIns="0" rtlCol="0" anchor="t">
            <a:spAutoFit/>
          </a:bodyPr>
          <a:lstStyle/>
          <a:p>
            <a:pPr algn="l">
              <a:lnSpc>
                <a:spcPts val="2550"/>
              </a:lnSpc>
            </a:pPr>
            <a:r>
              <a:rPr lang="en-US" sz="1821" b="1" spc="271">
                <a:solidFill>
                  <a:srgbClr val="072943"/>
                </a:solidFill>
                <a:latin typeface="Arial Bold"/>
                <a:ea typeface="Arial Bold"/>
                <a:cs typeface="Arial Bold"/>
                <a:sym typeface="Arial Bold"/>
              </a:rPr>
              <a:t>EXPLORE OUR SERVICES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1839">
                <a:alpha val="100000"/>
              </a:srgbClr>
            </a:gs>
            <a:gs pos="100000">
              <a:srgbClr val="068CAE">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3795039">
            <a:off x="556748" y="1105280"/>
            <a:ext cx="9153541" cy="7709042"/>
          </a:xfrm>
          <a:custGeom>
            <a:avLst/>
            <a:gdLst/>
            <a:ahLst/>
            <a:cxnLst/>
            <a:rect l="l" t="t" r="r" b="b"/>
            <a:pathLst>
              <a:path w="9153541" h="7709042">
                <a:moveTo>
                  <a:pt x="0" y="0"/>
                </a:moveTo>
                <a:lnTo>
                  <a:pt x="9153541" y="0"/>
                </a:lnTo>
                <a:lnTo>
                  <a:pt x="9153541" y="7709042"/>
                </a:lnTo>
                <a:lnTo>
                  <a:pt x="0" y="7709042"/>
                </a:lnTo>
                <a:lnTo>
                  <a:pt x="0" y="0"/>
                </a:lnTo>
                <a:close/>
              </a:path>
            </a:pathLst>
          </a:custGeom>
          <a:blipFill>
            <a:blip r:embed="rId2">
              <a:alphaModFix amt="40000"/>
            </a:blip>
            <a:stretch>
              <a:fillRect l="-3625"/>
            </a:stretch>
          </a:blipFill>
        </p:spPr>
        <p:txBody>
          <a:bodyPr/>
          <a:lstStyle/>
          <a:p>
            <a:endParaRPr lang="en-US" dirty="0">
              <a:latin typeface="Calibri" panose="020F0502020204030204" pitchFamily="34" charset="0"/>
            </a:endParaRPr>
          </a:p>
        </p:txBody>
      </p:sp>
      <p:grpSp>
        <p:nvGrpSpPr>
          <p:cNvPr id="3" name="Group 3"/>
          <p:cNvGrpSpPr>
            <a:grpSpLocks noChangeAspect="1"/>
          </p:cNvGrpSpPr>
          <p:nvPr/>
        </p:nvGrpSpPr>
        <p:grpSpPr>
          <a:xfrm>
            <a:off x="13141401" y="23727"/>
            <a:ext cx="5153821" cy="5798049"/>
            <a:chOff x="0" y="0"/>
            <a:chExt cx="5370413" cy="6041715"/>
          </a:xfrm>
        </p:grpSpPr>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85471"/>
            </a:solidFill>
          </p:spPr>
          <p:txBody>
            <a:bodyPr/>
            <a:lstStyle/>
            <a:p>
              <a:endParaRPr lang="en-US" dirty="0">
                <a:latin typeface="Calibri" panose="020F0502020204030204" pitchFamily="34" charset="0"/>
              </a:endParaRPr>
            </a:p>
          </p:txBody>
        </p:sp>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3"/>
              <a:stretch>
                <a:fillRect t="-16291" r="-132582"/>
              </a:stretch>
            </a:blipFill>
          </p:spPr>
          <p:txBody>
            <a:bodyPr/>
            <a:lstStyle/>
            <a:p>
              <a:endParaRPr lang="en-US" dirty="0">
                <a:latin typeface="Calibri" panose="020F0502020204030204" pitchFamily="34" charset="0"/>
              </a:endParaRPr>
            </a:p>
          </p:txBody>
        </p:sp>
      </p:grpSp>
      <p:sp>
        <p:nvSpPr>
          <p:cNvPr id="6" name="Freeform 6"/>
          <p:cNvSpPr/>
          <p:nvPr/>
        </p:nvSpPr>
        <p:spPr>
          <a:xfrm>
            <a:off x="15627408" y="7406013"/>
            <a:ext cx="2418152" cy="3017975"/>
          </a:xfrm>
          <a:custGeom>
            <a:avLst/>
            <a:gdLst/>
            <a:ahLst/>
            <a:cxnLst/>
            <a:rect l="l" t="t" r="r" b="b"/>
            <a:pathLst>
              <a:path w="2418152" h="3017975">
                <a:moveTo>
                  <a:pt x="0" y="0"/>
                </a:moveTo>
                <a:lnTo>
                  <a:pt x="2418153" y="0"/>
                </a:lnTo>
                <a:lnTo>
                  <a:pt x="2418153" y="3017975"/>
                </a:lnTo>
                <a:lnTo>
                  <a:pt x="0" y="3017975"/>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dirty="0">
              <a:latin typeface="Calibri" panose="020F0502020204030204" pitchFamily="34" charset="0"/>
            </a:endParaRPr>
          </a:p>
        </p:txBody>
      </p:sp>
      <p:sp>
        <p:nvSpPr>
          <p:cNvPr id="7" name="Freeform 7"/>
          <p:cNvSpPr/>
          <p:nvPr/>
        </p:nvSpPr>
        <p:spPr>
          <a:xfrm>
            <a:off x="1207791" y="2281576"/>
            <a:ext cx="7201073" cy="1456581"/>
          </a:xfrm>
          <a:custGeom>
            <a:avLst/>
            <a:gdLst/>
            <a:ahLst/>
            <a:cxnLst/>
            <a:rect l="l" t="t" r="r" b="b"/>
            <a:pathLst>
              <a:path w="7201073" h="1456581">
                <a:moveTo>
                  <a:pt x="0" y="0"/>
                </a:moveTo>
                <a:lnTo>
                  <a:pt x="7201073" y="0"/>
                </a:lnTo>
                <a:lnTo>
                  <a:pt x="7201073" y="1456581"/>
                </a:lnTo>
                <a:lnTo>
                  <a:pt x="0" y="1456581"/>
                </a:lnTo>
                <a:lnTo>
                  <a:pt x="0" y="0"/>
                </a:lnTo>
                <a:close/>
              </a:path>
            </a:pathLst>
          </a:custGeom>
          <a:blipFill>
            <a:blip r:embed="rId6"/>
            <a:stretch>
              <a:fillRect t="-7054" r="-42036" b="-7054"/>
            </a:stretch>
          </a:blipFill>
        </p:spPr>
        <p:txBody>
          <a:bodyPr/>
          <a:lstStyle/>
          <a:p>
            <a:endParaRPr lang="en-US" dirty="0">
              <a:latin typeface="Calibri" panose="020F0502020204030204" pitchFamily="34" charset="0"/>
            </a:endParaRPr>
          </a:p>
        </p:txBody>
      </p:sp>
      <p:sp>
        <p:nvSpPr>
          <p:cNvPr id="8" name="TextBox 8"/>
          <p:cNvSpPr txBox="1"/>
          <p:nvPr/>
        </p:nvSpPr>
        <p:spPr>
          <a:xfrm>
            <a:off x="1306898" y="611746"/>
            <a:ext cx="9696634" cy="1397883"/>
          </a:xfrm>
          <a:prstGeom prst="rect">
            <a:avLst/>
          </a:prstGeom>
        </p:spPr>
        <p:txBody>
          <a:bodyPr lIns="0" tIns="0" rIns="0" bIns="0" rtlCol="0" anchor="t">
            <a:spAutoFit/>
          </a:bodyPr>
          <a:lstStyle/>
          <a:p>
            <a:pPr marL="0" lvl="0" indent="0" algn="l">
              <a:lnSpc>
                <a:spcPts val="12022"/>
              </a:lnSpc>
            </a:pPr>
            <a:r>
              <a:rPr lang="en-US" sz="7200" b="1" spc="-193"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DATA INTELLIGENCE</a:t>
            </a:r>
          </a:p>
        </p:txBody>
      </p:sp>
      <p:grpSp>
        <p:nvGrpSpPr>
          <p:cNvPr id="9" name="Group 9"/>
          <p:cNvGrpSpPr/>
          <p:nvPr/>
        </p:nvGrpSpPr>
        <p:grpSpPr>
          <a:xfrm>
            <a:off x="15452156" y="372015"/>
            <a:ext cx="2081333" cy="1288232"/>
            <a:chOff x="0" y="0"/>
            <a:chExt cx="709396" cy="439078"/>
          </a:xfrm>
        </p:grpSpPr>
        <p:sp>
          <p:nvSpPr>
            <p:cNvPr id="10" name="Freeform 10"/>
            <p:cNvSpPr/>
            <p:nvPr/>
          </p:nvSpPr>
          <p:spPr>
            <a:xfrm>
              <a:off x="0" y="0"/>
              <a:ext cx="709396" cy="439078"/>
            </a:xfrm>
            <a:custGeom>
              <a:avLst/>
              <a:gdLst/>
              <a:ahLst/>
              <a:cxnLst/>
              <a:rect l="l" t="t" r="r" b="b"/>
              <a:pathLst>
                <a:path w="709396" h="439078">
                  <a:moveTo>
                    <a:pt x="144561" y="0"/>
                  </a:moveTo>
                  <a:lnTo>
                    <a:pt x="564835" y="0"/>
                  </a:lnTo>
                  <a:cubicBezTo>
                    <a:pt x="644674" y="0"/>
                    <a:pt x="709396" y="64722"/>
                    <a:pt x="709396" y="144561"/>
                  </a:cubicBezTo>
                  <a:lnTo>
                    <a:pt x="709396" y="294517"/>
                  </a:lnTo>
                  <a:cubicBezTo>
                    <a:pt x="709396" y="374356"/>
                    <a:pt x="644674" y="439078"/>
                    <a:pt x="564835" y="439078"/>
                  </a:cubicBezTo>
                  <a:lnTo>
                    <a:pt x="144561" y="439078"/>
                  </a:lnTo>
                  <a:cubicBezTo>
                    <a:pt x="64722" y="439078"/>
                    <a:pt x="0" y="374356"/>
                    <a:pt x="0" y="294517"/>
                  </a:cubicBezTo>
                  <a:lnTo>
                    <a:pt x="0" y="144561"/>
                  </a:lnTo>
                  <a:cubicBezTo>
                    <a:pt x="0" y="64722"/>
                    <a:pt x="64722" y="0"/>
                    <a:pt x="144561" y="0"/>
                  </a:cubicBezTo>
                  <a:close/>
                </a:path>
              </a:pathLst>
            </a:custGeom>
            <a:solidFill>
              <a:srgbClr val="FFFFFF"/>
            </a:solidFill>
          </p:spPr>
          <p:txBody>
            <a:bodyPr/>
            <a:lstStyle/>
            <a:p>
              <a:endParaRPr lang="en-US" dirty="0">
                <a:latin typeface="Calibri" panose="020F0502020204030204" pitchFamily="34" charset="0"/>
              </a:endParaRPr>
            </a:p>
          </p:txBody>
        </p:sp>
        <p:sp>
          <p:nvSpPr>
            <p:cNvPr id="11" name="TextBox 11"/>
            <p:cNvSpPr txBox="1"/>
            <p:nvPr/>
          </p:nvSpPr>
          <p:spPr>
            <a:xfrm>
              <a:off x="0" y="-9525"/>
              <a:ext cx="709396" cy="448603"/>
            </a:xfrm>
            <a:prstGeom prst="rect">
              <a:avLst/>
            </a:prstGeom>
          </p:spPr>
          <p:txBody>
            <a:bodyPr lIns="51955" tIns="51955" rIns="51955" bIns="51955" rtlCol="0" anchor="ctr"/>
            <a:lstStyle/>
            <a:p>
              <a:pPr algn="ctr">
                <a:lnSpc>
                  <a:spcPts val="1346"/>
                </a:lnSpc>
              </a:pPr>
              <a:endParaRPr dirty="0">
                <a:latin typeface="Calibri" panose="020F0502020204030204" pitchFamily="34" charset="0"/>
              </a:endParaRPr>
            </a:p>
          </p:txBody>
        </p:sp>
      </p:grpSp>
      <p:sp>
        <p:nvSpPr>
          <p:cNvPr id="12" name="Freeform 12"/>
          <p:cNvSpPr/>
          <p:nvPr/>
        </p:nvSpPr>
        <p:spPr>
          <a:xfrm>
            <a:off x="15906603" y="517278"/>
            <a:ext cx="1114142" cy="920560"/>
          </a:xfrm>
          <a:custGeom>
            <a:avLst/>
            <a:gdLst/>
            <a:ahLst/>
            <a:cxnLst/>
            <a:rect l="l" t="t" r="r" b="b"/>
            <a:pathLst>
              <a:path w="1114142" h="920560">
                <a:moveTo>
                  <a:pt x="0" y="0"/>
                </a:moveTo>
                <a:lnTo>
                  <a:pt x="1114142" y="0"/>
                </a:lnTo>
                <a:lnTo>
                  <a:pt x="1114142" y="920560"/>
                </a:lnTo>
                <a:lnTo>
                  <a:pt x="0" y="920560"/>
                </a:lnTo>
                <a:lnTo>
                  <a:pt x="0" y="0"/>
                </a:lnTo>
                <a:close/>
              </a:path>
            </a:pathLst>
          </a:custGeom>
          <a:blipFill>
            <a:blip r:embed="rId7"/>
            <a:stretch>
              <a:fillRect/>
            </a:stretch>
          </a:blipFill>
        </p:spPr>
        <p:txBody>
          <a:bodyPr/>
          <a:lstStyle/>
          <a:p>
            <a:endParaRPr lang="en-US" dirty="0">
              <a:latin typeface="Calibri" panose="020F0502020204030204" pitchFamily="34" charset="0"/>
            </a:endParaRPr>
          </a:p>
        </p:txBody>
      </p:sp>
      <p:sp>
        <p:nvSpPr>
          <p:cNvPr id="13" name="TextBox 13"/>
          <p:cNvSpPr txBox="1"/>
          <p:nvPr/>
        </p:nvSpPr>
        <p:spPr>
          <a:xfrm>
            <a:off x="1455575" y="3678027"/>
            <a:ext cx="3053232" cy="627273"/>
          </a:xfrm>
          <a:prstGeom prst="rect">
            <a:avLst/>
          </a:prstGeom>
        </p:spPr>
        <p:txBody>
          <a:bodyPr lIns="0" tIns="0" rIns="0" bIns="0" rtlCol="0" anchor="t">
            <a:spAutoFit/>
          </a:bodyPr>
          <a:lstStyle/>
          <a:p>
            <a:pPr algn="l">
              <a:lnSpc>
                <a:spcPts val="4556"/>
              </a:lnSpc>
            </a:pPr>
            <a:r>
              <a:rPr lang="en-US" sz="3254" b="1" dirty="0">
                <a:solidFill>
                  <a:srgbClr val="FFFFFF"/>
                </a:solidFill>
                <a:latin typeface="Arial Bold"/>
                <a:ea typeface="Arial Bold"/>
                <a:cs typeface="Arial Bold"/>
                <a:sym typeface="Arial Bold"/>
              </a:rPr>
              <a:t>Who We Are</a:t>
            </a:r>
          </a:p>
        </p:txBody>
      </p:sp>
      <p:sp>
        <p:nvSpPr>
          <p:cNvPr id="14" name="TextBox 14"/>
          <p:cNvSpPr txBox="1"/>
          <p:nvPr/>
        </p:nvSpPr>
        <p:spPr>
          <a:xfrm>
            <a:off x="1455575" y="4263370"/>
            <a:ext cx="4872417" cy="2251730"/>
          </a:xfrm>
          <a:prstGeom prst="rect">
            <a:avLst/>
          </a:prstGeom>
        </p:spPr>
        <p:txBody>
          <a:bodyPr lIns="0" tIns="0" rIns="0" bIns="0" rtlCol="0" anchor="t">
            <a:spAutoFit/>
          </a:bodyPr>
          <a:lstStyle/>
          <a:p>
            <a:pPr algn="l">
              <a:lnSpc>
                <a:spcPts val="2504"/>
              </a:lnSpc>
            </a:pPr>
            <a:r>
              <a:rPr lang="en-US" sz="1788" dirty="0">
                <a:solidFill>
                  <a:srgbClr val="FFFFFF"/>
                </a:solidFill>
                <a:latin typeface="Arial"/>
                <a:ea typeface="Arial"/>
                <a:cs typeface="Arial"/>
                <a:sym typeface="Arial"/>
              </a:rPr>
              <a:t>At </a:t>
            </a:r>
            <a:r>
              <a:rPr lang="en-US" sz="1788" dirty="0" err="1">
                <a:solidFill>
                  <a:srgbClr val="FFFFFF"/>
                </a:solidFill>
                <a:latin typeface="Arial"/>
                <a:ea typeface="Arial"/>
                <a:cs typeface="Arial"/>
                <a:sym typeface="Arial"/>
              </a:rPr>
              <a:t>Aretum</a:t>
            </a:r>
            <a:r>
              <a:rPr lang="en-US" sz="1788" dirty="0">
                <a:solidFill>
                  <a:srgbClr val="FFFFFF"/>
                </a:solidFill>
                <a:latin typeface="Arial"/>
                <a:ea typeface="Arial"/>
                <a:cs typeface="Arial"/>
                <a:sym typeface="Arial"/>
              </a:rPr>
              <a:t>, we empower organizations with data intelligence solutions that drive operational efficiency and strategic decision-making. Through cutting-edge analytics, machine learning, and AI-driven solutions, we help agencies leverage data as a key asset to achieve mission-critical objectives.</a:t>
            </a:r>
          </a:p>
        </p:txBody>
      </p:sp>
      <p:grpSp>
        <p:nvGrpSpPr>
          <p:cNvPr id="15" name="Group 15"/>
          <p:cNvGrpSpPr/>
          <p:nvPr/>
        </p:nvGrpSpPr>
        <p:grpSpPr>
          <a:xfrm>
            <a:off x="1431062" y="2983938"/>
            <a:ext cx="3863095" cy="491686"/>
            <a:chOff x="0" y="0"/>
            <a:chExt cx="1065803" cy="135653"/>
          </a:xfrm>
        </p:grpSpPr>
        <p:sp>
          <p:nvSpPr>
            <p:cNvPr id="16" name="Freeform 16"/>
            <p:cNvSpPr/>
            <p:nvPr/>
          </p:nvSpPr>
          <p:spPr>
            <a:xfrm>
              <a:off x="0" y="0"/>
              <a:ext cx="1065803" cy="135653"/>
            </a:xfrm>
            <a:custGeom>
              <a:avLst/>
              <a:gdLst/>
              <a:ahLst/>
              <a:cxnLst/>
              <a:rect l="l" t="t" r="r" b="b"/>
              <a:pathLst>
                <a:path w="1065803" h="135653">
                  <a:moveTo>
                    <a:pt x="0" y="0"/>
                  </a:moveTo>
                  <a:lnTo>
                    <a:pt x="1065803" y="0"/>
                  </a:lnTo>
                  <a:lnTo>
                    <a:pt x="1065803" y="135653"/>
                  </a:lnTo>
                  <a:lnTo>
                    <a:pt x="0" y="135653"/>
                  </a:lnTo>
                  <a:close/>
                </a:path>
              </a:pathLst>
            </a:custGeom>
            <a:solidFill>
              <a:srgbClr val="FFC60B"/>
            </a:solidFill>
          </p:spPr>
          <p:txBody>
            <a:bodyPr/>
            <a:lstStyle/>
            <a:p>
              <a:endParaRPr lang="en-US" dirty="0">
                <a:latin typeface="Calibri" panose="020F0502020204030204" pitchFamily="34" charset="0"/>
              </a:endParaRPr>
            </a:p>
          </p:txBody>
        </p:sp>
        <p:sp>
          <p:nvSpPr>
            <p:cNvPr id="17" name="TextBox 17"/>
            <p:cNvSpPr txBox="1"/>
            <p:nvPr/>
          </p:nvSpPr>
          <p:spPr>
            <a:xfrm>
              <a:off x="0" y="-104775"/>
              <a:ext cx="1065803" cy="240428"/>
            </a:xfrm>
            <a:prstGeom prst="rect">
              <a:avLst/>
            </a:prstGeom>
          </p:spPr>
          <p:txBody>
            <a:bodyPr lIns="51955" tIns="51955" rIns="51955" bIns="51955" rtlCol="0" anchor="ctr"/>
            <a:lstStyle/>
            <a:p>
              <a:pPr algn="ctr">
                <a:lnSpc>
                  <a:spcPts val="2322"/>
                </a:lnSpc>
              </a:pPr>
              <a:endParaRPr dirty="0">
                <a:latin typeface="Calibri" panose="020F0502020204030204" pitchFamily="34" charset="0"/>
              </a:endParaRPr>
            </a:p>
          </p:txBody>
        </p:sp>
      </p:grpSp>
      <p:sp>
        <p:nvSpPr>
          <p:cNvPr id="18" name="TextBox 18"/>
          <p:cNvSpPr txBox="1"/>
          <p:nvPr/>
        </p:nvSpPr>
        <p:spPr>
          <a:xfrm>
            <a:off x="1411185" y="2393090"/>
            <a:ext cx="7726189" cy="288953"/>
          </a:xfrm>
          <a:prstGeom prst="rect">
            <a:avLst/>
          </a:prstGeom>
        </p:spPr>
        <p:txBody>
          <a:bodyPr lIns="0" tIns="0" rIns="0" bIns="0" rtlCol="0" anchor="t">
            <a:spAutoFit/>
          </a:bodyPr>
          <a:lstStyle/>
          <a:p>
            <a:pPr marL="0" lvl="0" indent="0" algn="l">
              <a:lnSpc>
                <a:spcPts val="1952"/>
              </a:lnSpc>
            </a:pPr>
            <a:r>
              <a:rPr lang="en-US" sz="2193" spc="436" dirty="0">
                <a:solidFill>
                  <a:srgbClr val="FFFFFF"/>
                </a:solidFill>
                <a:latin typeface="Telegraf"/>
                <a:ea typeface="Telegraf"/>
                <a:cs typeface="Telegraf"/>
                <a:sym typeface="Telegraf"/>
              </a:rPr>
              <a:t>WHERE DATA MEETS INNOVATION</a:t>
            </a:r>
          </a:p>
        </p:txBody>
      </p:sp>
      <p:sp>
        <p:nvSpPr>
          <p:cNvPr id="19" name="TextBox 19"/>
          <p:cNvSpPr txBox="1"/>
          <p:nvPr/>
        </p:nvSpPr>
        <p:spPr>
          <a:xfrm>
            <a:off x="1498979" y="3056826"/>
            <a:ext cx="7945818" cy="334074"/>
          </a:xfrm>
          <a:prstGeom prst="rect">
            <a:avLst/>
          </a:prstGeom>
        </p:spPr>
        <p:txBody>
          <a:bodyPr lIns="0" tIns="0" rIns="0" bIns="0" rtlCol="0" anchor="t">
            <a:spAutoFit/>
          </a:bodyPr>
          <a:lstStyle/>
          <a:p>
            <a:pPr algn="l">
              <a:lnSpc>
                <a:spcPts val="2430"/>
              </a:lnSpc>
              <a:spcBef>
                <a:spcPct val="0"/>
              </a:spcBef>
            </a:pPr>
            <a:r>
              <a:rPr lang="en-US" sz="1736" b="1" spc="250" dirty="0">
                <a:solidFill>
                  <a:srgbClr val="001839"/>
                </a:solidFill>
                <a:latin typeface="Arial Bold"/>
                <a:ea typeface="Arial Bold"/>
                <a:cs typeface="Arial Bold"/>
                <a:sym typeface="Arial Bold"/>
              </a:rPr>
              <a:t>FOR SMARTER OUTCOMES</a:t>
            </a:r>
          </a:p>
        </p:txBody>
      </p:sp>
      <p:grpSp>
        <p:nvGrpSpPr>
          <p:cNvPr id="20" name="Group 20"/>
          <p:cNvGrpSpPr/>
          <p:nvPr/>
        </p:nvGrpSpPr>
        <p:grpSpPr>
          <a:xfrm rot="5039045">
            <a:off x="13834689" y="5554763"/>
            <a:ext cx="414892" cy="7986267"/>
            <a:chOff x="0" y="0"/>
            <a:chExt cx="114461" cy="3519303"/>
          </a:xfrm>
        </p:grpSpPr>
        <p:sp>
          <p:nvSpPr>
            <p:cNvPr id="21" name="Freeform 21"/>
            <p:cNvSpPr/>
            <p:nvPr/>
          </p:nvSpPr>
          <p:spPr>
            <a:xfrm>
              <a:off x="0" y="0"/>
              <a:ext cx="114461" cy="3519303"/>
            </a:xfrm>
            <a:custGeom>
              <a:avLst/>
              <a:gdLst/>
              <a:ahLst/>
              <a:cxnLst/>
              <a:rect l="l" t="t" r="r" b="b"/>
              <a:pathLst>
                <a:path w="114461" h="3519303">
                  <a:moveTo>
                    <a:pt x="57231" y="0"/>
                  </a:moveTo>
                  <a:lnTo>
                    <a:pt x="57231" y="0"/>
                  </a:lnTo>
                  <a:cubicBezTo>
                    <a:pt x="88838" y="0"/>
                    <a:pt x="114461" y="25623"/>
                    <a:pt x="114461" y="57231"/>
                  </a:cubicBezTo>
                  <a:lnTo>
                    <a:pt x="114461" y="3462072"/>
                  </a:lnTo>
                  <a:cubicBezTo>
                    <a:pt x="114461" y="3493679"/>
                    <a:pt x="88838" y="3519303"/>
                    <a:pt x="57231" y="3519303"/>
                  </a:cubicBezTo>
                  <a:lnTo>
                    <a:pt x="57231" y="3519303"/>
                  </a:lnTo>
                  <a:cubicBezTo>
                    <a:pt x="25623" y="3519303"/>
                    <a:pt x="0" y="3493679"/>
                    <a:pt x="0" y="3462072"/>
                  </a:cubicBezTo>
                  <a:lnTo>
                    <a:pt x="0" y="57231"/>
                  </a:lnTo>
                  <a:cubicBezTo>
                    <a:pt x="0" y="25623"/>
                    <a:pt x="25623" y="0"/>
                    <a:pt x="57231" y="0"/>
                  </a:cubicBezTo>
                  <a:close/>
                </a:path>
              </a:pathLst>
            </a:custGeom>
            <a:solidFill>
              <a:srgbClr val="FFC60B"/>
            </a:solidFill>
          </p:spPr>
          <p:txBody>
            <a:bodyPr/>
            <a:lstStyle/>
            <a:p>
              <a:endParaRPr lang="en-US" dirty="0">
                <a:latin typeface="Calibri" panose="020F0502020204030204" pitchFamily="34" charset="0"/>
              </a:endParaRPr>
            </a:p>
          </p:txBody>
        </p:sp>
        <p:sp>
          <p:nvSpPr>
            <p:cNvPr id="22" name="TextBox 22"/>
            <p:cNvSpPr txBox="1"/>
            <p:nvPr/>
          </p:nvSpPr>
          <p:spPr>
            <a:xfrm>
              <a:off x="0" y="-28575"/>
              <a:ext cx="114461" cy="3547878"/>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sp>
        <p:nvSpPr>
          <p:cNvPr id="23" name="Freeform 23"/>
          <p:cNvSpPr/>
          <p:nvPr/>
        </p:nvSpPr>
        <p:spPr>
          <a:xfrm>
            <a:off x="14547340" y="7243992"/>
            <a:ext cx="2099839" cy="2620703"/>
          </a:xfrm>
          <a:custGeom>
            <a:avLst/>
            <a:gdLst/>
            <a:ahLst/>
            <a:cxnLst/>
            <a:rect l="l" t="t" r="r" b="b"/>
            <a:pathLst>
              <a:path w="2099839" h="2620703">
                <a:moveTo>
                  <a:pt x="0" y="0"/>
                </a:moveTo>
                <a:lnTo>
                  <a:pt x="2099838" y="0"/>
                </a:lnTo>
                <a:lnTo>
                  <a:pt x="2099838" y="2620703"/>
                </a:lnTo>
                <a:lnTo>
                  <a:pt x="0" y="2620703"/>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dirty="0">
              <a:latin typeface="Calibri" panose="020F0502020204030204" pitchFamily="34" charset="0"/>
            </a:endParaRPr>
          </a:p>
        </p:txBody>
      </p:sp>
      <p:grpSp>
        <p:nvGrpSpPr>
          <p:cNvPr id="24" name="Group 24"/>
          <p:cNvGrpSpPr/>
          <p:nvPr/>
        </p:nvGrpSpPr>
        <p:grpSpPr>
          <a:xfrm rot="5048097">
            <a:off x="9634040" y="1042440"/>
            <a:ext cx="3310874" cy="13815568"/>
            <a:chOff x="0" y="0"/>
            <a:chExt cx="913411" cy="6292151"/>
          </a:xfrm>
        </p:grpSpPr>
        <p:sp>
          <p:nvSpPr>
            <p:cNvPr id="25" name="Freeform 25"/>
            <p:cNvSpPr/>
            <p:nvPr/>
          </p:nvSpPr>
          <p:spPr>
            <a:xfrm>
              <a:off x="0" y="0"/>
              <a:ext cx="913411" cy="6292150"/>
            </a:xfrm>
            <a:custGeom>
              <a:avLst/>
              <a:gdLst/>
              <a:ahLst/>
              <a:cxnLst/>
              <a:rect l="l" t="t" r="r" b="b"/>
              <a:pathLst>
                <a:path w="913411" h="6292150">
                  <a:moveTo>
                    <a:pt x="72488" y="0"/>
                  </a:moveTo>
                  <a:lnTo>
                    <a:pt x="840923" y="0"/>
                  </a:lnTo>
                  <a:cubicBezTo>
                    <a:pt x="860148" y="0"/>
                    <a:pt x="878586" y="7637"/>
                    <a:pt x="892180" y="21231"/>
                  </a:cubicBezTo>
                  <a:cubicBezTo>
                    <a:pt x="905774" y="34826"/>
                    <a:pt x="913411" y="53263"/>
                    <a:pt x="913411" y="72488"/>
                  </a:cubicBezTo>
                  <a:lnTo>
                    <a:pt x="913411" y="6219662"/>
                  </a:lnTo>
                  <a:cubicBezTo>
                    <a:pt x="913411" y="6238887"/>
                    <a:pt x="905774" y="6257325"/>
                    <a:pt x="892180" y="6270919"/>
                  </a:cubicBezTo>
                  <a:cubicBezTo>
                    <a:pt x="878586" y="6284513"/>
                    <a:pt x="860148" y="6292150"/>
                    <a:pt x="840923" y="6292150"/>
                  </a:cubicBezTo>
                  <a:lnTo>
                    <a:pt x="72488" y="6292150"/>
                  </a:lnTo>
                  <a:cubicBezTo>
                    <a:pt x="53263" y="6292150"/>
                    <a:pt x="34826" y="6284513"/>
                    <a:pt x="21231" y="6270919"/>
                  </a:cubicBezTo>
                  <a:cubicBezTo>
                    <a:pt x="7637" y="6257325"/>
                    <a:pt x="0" y="6238887"/>
                    <a:pt x="0" y="6219662"/>
                  </a:cubicBezTo>
                  <a:lnTo>
                    <a:pt x="0" y="72488"/>
                  </a:lnTo>
                  <a:cubicBezTo>
                    <a:pt x="0" y="53263"/>
                    <a:pt x="7637" y="34826"/>
                    <a:pt x="21231" y="21231"/>
                  </a:cubicBezTo>
                  <a:cubicBezTo>
                    <a:pt x="34826" y="7637"/>
                    <a:pt x="53263" y="0"/>
                    <a:pt x="72488" y="0"/>
                  </a:cubicBezTo>
                  <a:close/>
                </a:path>
              </a:pathLst>
            </a:custGeom>
            <a:solidFill>
              <a:srgbClr val="001839">
                <a:alpha val="75686"/>
              </a:srgbClr>
            </a:solidFill>
          </p:spPr>
          <p:txBody>
            <a:bodyPr/>
            <a:lstStyle/>
            <a:p>
              <a:endParaRPr lang="en-US" dirty="0">
                <a:latin typeface="Calibri" panose="020F0502020204030204" pitchFamily="34" charset="0"/>
              </a:endParaRPr>
            </a:p>
          </p:txBody>
        </p:sp>
        <p:sp>
          <p:nvSpPr>
            <p:cNvPr id="26" name="TextBox 26"/>
            <p:cNvSpPr txBox="1"/>
            <p:nvPr/>
          </p:nvSpPr>
          <p:spPr>
            <a:xfrm>
              <a:off x="0" y="-28575"/>
              <a:ext cx="913411" cy="6320726"/>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sp>
        <p:nvSpPr>
          <p:cNvPr id="27" name="TextBox 27"/>
          <p:cNvSpPr txBox="1"/>
          <p:nvPr/>
        </p:nvSpPr>
        <p:spPr>
          <a:xfrm>
            <a:off x="9945312" y="8201660"/>
            <a:ext cx="3220953" cy="1361440"/>
          </a:xfrm>
          <a:prstGeom prst="rect">
            <a:avLst/>
          </a:prstGeom>
        </p:spPr>
        <p:txBody>
          <a:bodyPr lIns="0" tIns="0" rIns="0" bIns="0" rtlCol="0" anchor="t">
            <a:spAutoFit/>
          </a:bodyPr>
          <a:lstStyle/>
          <a:p>
            <a:pPr algn="ctr">
              <a:lnSpc>
                <a:spcPts val="2659"/>
              </a:lnSpc>
            </a:pPr>
            <a:r>
              <a:rPr lang="en-US" sz="1899" b="1" spc="-37" dirty="0">
                <a:solidFill>
                  <a:srgbClr val="FFFFFF"/>
                </a:solidFill>
                <a:latin typeface="Arial Bold"/>
                <a:ea typeface="Arial Bold"/>
                <a:cs typeface="Arial Bold"/>
                <a:sym typeface="Arial Bold"/>
              </a:rPr>
              <a:t>AI &amp; ML Expertise: </a:t>
            </a:r>
          </a:p>
          <a:p>
            <a:pPr algn="ctr">
              <a:lnSpc>
                <a:spcPts val="2659"/>
              </a:lnSpc>
            </a:pPr>
            <a:r>
              <a:rPr lang="en-US" sz="1899" spc="-37" dirty="0">
                <a:solidFill>
                  <a:srgbClr val="FFFFFF"/>
                </a:solidFill>
                <a:latin typeface="Arial"/>
                <a:ea typeface="Arial"/>
                <a:cs typeface="Arial"/>
                <a:sym typeface="Arial"/>
              </a:rPr>
              <a:t>Leverage AI an ML for optimization.</a:t>
            </a:r>
          </a:p>
          <a:p>
            <a:pPr marL="0" lvl="0" indent="0" algn="ctr">
              <a:lnSpc>
                <a:spcPts val="2659"/>
              </a:lnSpc>
            </a:pPr>
            <a:endParaRPr lang="en-US" sz="1899" spc="-37" dirty="0">
              <a:solidFill>
                <a:srgbClr val="FFFFFF"/>
              </a:solidFill>
              <a:latin typeface="Arial"/>
              <a:ea typeface="Arial"/>
              <a:cs typeface="Arial"/>
              <a:sym typeface="Arial"/>
            </a:endParaRPr>
          </a:p>
        </p:txBody>
      </p:sp>
      <p:sp>
        <p:nvSpPr>
          <p:cNvPr id="28" name="TextBox 28"/>
          <p:cNvSpPr txBox="1"/>
          <p:nvPr/>
        </p:nvSpPr>
        <p:spPr>
          <a:xfrm>
            <a:off x="13698961" y="7544435"/>
            <a:ext cx="3321784" cy="1028065"/>
          </a:xfrm>
          <a:prstGeom prst="rect">
            <a:avLst/>
          </a:prstGeom>
        </p:spPr>
        <p:txBody>
          <a:bodyPr lIns="0" tIns="0" rIns="0" bIns="0" rtlCol="0" anchor="t">
            <a:spAutoFit/>
          </a:bodyPr>
          <a:lstStyle/>
          <a:p>
            <a:pPr marL="0" lvl="0" indent="0" algn="ctr">
              <a:lnSpc>
                <a:spcPts val="2659"/>
              </a:lnSpc>
            </a:pPr>
            <a:r>
              <a:rPr lang="en-US" sz="1899" b="1" spc="-37" dirty="0">
                <a:solidFill>
                  <a:srgbClr val="FFFFFF"/>
                </a:solidFill>
                <a:latin typeface="Arial Bold"/>
                <a:ea typeface="Arial Bold"/>
                <a:cs typeface="Arial Bold"/>
                <a:sym typeface="Arial Bold"/>
              </a:rPr>
              <a:t>Advanced Visualizations: </a:t>
            </a:r>
            <a:r>
              <a:rPr lang="en-US" sz="1899" spc="-37" dirty="0">
                <a:solidFill>
                  <a:srgbClr val="FFFFFF"/>
                </a:solidFill>
                <a:latin typeface="Arial"/>
                <a:ea typeface="Arial"/>
                <a:cs typeface="Arial"/>
                <a:sym typeface="Arial"/>
              </a:rPr>
              <a:t>Design intuitive, real-time dashboards.</a:t>
            </a:r>
          </a:p>
        </p:txBody>
      </p:sp>
      <p:sp>
        <p:nvSpPr>
          <p:cNvPr id="29" name="TextBox 29"/>
          <p:cNvSpPr txBox="1"/>
          <p:nvPr/>
        </p:nvSpPr>
        <p:spPr>
          <a:xfrm>
            <a:off x="6076984" y="8572500"/>
            <a:ext cx="3154909" cy="1028065"/>
          </a:xfrm>
          <a:prstGeom prst="rect">
            <a:avLst/>
          </a:prstGeom>
        </p:spPr>
        <p:txBody>
          <a:bodyPr lIns="0" tIns="0" rIns="0" bIns="0" rtlCol="0" anchor="t">
            <a:spAutoFit/>
          </a:bodyPr>
          <a:lstStyle/>
          <a:p>
            <a:pPr marL="0" lvl="0" indent="0" algn="ctr">
              <a:lnSpc>
                <a:spcPts val="2659"/>
              </a:lnSpc>
            </a:pPr>
            <a:r>
              <a:rPr lang="en-US" sz="1899" b="1" spc="-37" dirty="0">
                <a:solidFill>
                  <a:srgbClr val="FFFFFF"/>
                </a:solidFill>
                <a:latin typeface="Arial Bold"/>
                <a:ea typeface="Arial Bold"/>
                <a:cs typeface="Arial Bold"/>
                <a:sym typeface="Arial Bold"/>
              </a:rPr>
              <a:t>Comprehensive Data Services: </a:t>
            </a:r>
            <a:r>
              <a:rPr lang="en-US" sz="1899" spc="-37" dirty="0">
                <a:solidFill>
                  <a:srgbClr val="FFFFFF"/>
                </a:solidFill>
                <a:latin typeface="Arial"/>
                <a:ea typeface="Arial"/>
                <a:cs typeface="Arial"/>
                <a:sym typeface="Arial"/>
              </a:rPr>
              <a:t>Transform data with governance and analytics.</a:t>
            </a:r>
          </a:p>
        </p:txBody>
      </p:sp>
      <p:grpSp>
        <p:nvGrpSpPr>
          <p:cNvPr id="30" name="Group 30"/>
          <p:cNvGrpSpPr/>
          <p:nvPr/>
        </p:nvGrpSpPr>
        <p:grpSpPr>
          <a:xfrm>
            <a:off x="6952044" y="7277100"/>
            <a:ext cx="1216534" cy="1216534"/>
            <a:chOff x="0" y="0"/>
            <a:chExt cx="1622045" cy="1622045"/>
          </a:xfrm>
        </p:grpSpPr>
        <p:grpSp>
          <p:nvGrpSpPr>
            <p:cNvPr id="31" name="Group 31"/>
            <p:cNvGrpSpPr/>
            <p:nvPr/>
          </p:nvGrpSpPr>
          <p:grpSpPr>
            <a:xfrm>
              <a:off x="0" y="0"/>
              <a:ext cx="1622045" cy="1622045"/>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3" name="TextBox 33"/>
              <p:cNvSpPr txBox="1"/>
              <p:nvPr/>
            </p:nvSpPr>
            <p:spPr>
              <a:xfrm>
                <a:off x="76200" y="38100"/>
                <a:ext cx="660400" cy="698500"/>
              </a:xfrm>
              <a:prstGeom prst="rect">
                <a:avLst/>
              </a:prstGeom>
            </p:spPr>
            <p:txBody>
              <a:bodyPr lIns="65990" tIns="65990" rIns="65990" bIns="65990" rtlCol="0" anchor="ctr"/>
              <a:lstStyle/>
              <a:p>
                <a:pPr algn="ctr">
                  <a:lnSpc>
                    <a:spcPts val="1712"/>
                  </a:lnSpc>
                </a:pPr>
                <a:endParaRPr dirty="0">
                  <a:latin typeface="Calibri" panose="020F0502020204030204" pitchFamily="34" charset="0"/>
                </a:endParaRPr>
              </a:p>
            </p:txBody>
          </p:sp>
        </p:grpSp>
        <p:sp>
          <p:nvSpPr>
            <p:cNvPr id="34" name="Freeform 34"/>
            <p:cNvSpPr/>
            <p:nvPr/>
          </p:nvSpPr>
          <p:spPr>
            <a:xfrm>
              <a:off x="409072" y="405736"/>
              <a:ext cx="803902" cy="810573"/>
            </a:xfrm>
            <a:custGeom>
              <a:avLst/>
              <a:gdLst/>
              <a:ahLst/>
              <a:cxnLst/>
              <a:rect l="l" t="t" r="r" b="b"/>
              <a:pathLst>
                <a:path w="803902" h="810573">
                  <a:moveTo>
                    <a:pt x="0" y="0"/>
                  </a:moveTo>
                  <a:lnTo>
                    <a:pt x="803901" y="0"/>
                  </a:lnTo>
                  <a:lnTo>
                    <a:pt x="803901" y="810573"/>
                  </a:lnTo>
                  <a:lnTo>
                    <a:pt x="0" y="810573"/>
                  </a:lnTo>
                  <a:lnTo>
                    <a:pt x="0" y="0"/>
                  </a:lnTo>
                  <a:close/>
                </a:path>
              </a:pathLst>
            </a:custGeom>
            <a:blipFill>
              <a:blip r:embed="rId8"/>
              <a:stretch>
                <a:fillRect/>
              </a:stretch>
            </a:blipFill>
          </p:spPr>
          <p:txBody>
            <a:bodyPr/>
            <a:lstStyle/>
            <a:p>
              <a:endParaRPr lang="en-US" dirty="0">
                <a:latin typeface="Calibri" panose="020F0502020204030204" pitchFamily="34" charset="0"/>
              </a:endParaRPr>
            </a:p>
          </p:txBody>
        </p:sp>
      </p:grpSp>
      <p:grpSp>
        <p:nvGrpSpPr>
          <p:cNvPr id="35" name="Group 35"/>
          <p:cNvGrpSpPr/>
          <p:nvPr/>
        </p:nvGrpSpPr>
        <p:grpSpPr>
          <a:xfrm>
            <a:off x="10947522" y="6746366"/>
            <a:ext cx="1216534" cy="1216534"/>
            <a:chOff x="0" y="0"/>
            <a:chExt cx="1622045" cy="1622045"/>
          </a:xfrm>
        </p:grpSpPr>
        <p:grpSp>
          <p:nvGrpSpPr>
            <p:cNvPr id="36" name="Group 36"/>
            <p:cNvGrpSpPr/>
            <p:nvPr/>
          </p:nvGrpSpPr>
          <p:grpSpPr>
            <a:xfrm>
              <a:off x="0" y="0"/>
              <a:ext cx="1622045" cy="162204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8" name="TextBox 38"/>
              <p:cNvSpPr txBox="1"/>
              <p:nvPr/>
            </p:nvSpPr>
            <p:spPr>
              <a:xfrm>
                <a:off x="76200" y="38100"/>
                <a:ext cx="660400" cy="698500"/>
              </a:xfrm>
              <a:prstGeom prst="rect">
                <a:avLst/>
              </a:prstGeom>
            </p:spPr>
            <p:txBody>
              <a:bodyPr lIns="65990" tIns="65990" rIns="65990" bIns="65990" rtlCol="0" anchor="ctr"/>
              <a:lstStyle/>
              <a:p>
                <a:pPr algn="ctr">
                  <a:lnSpc>
                    <a:spcPts val="1712"/>
                  </a:lnSpc>
                </a:pPr>
                <a:endParaRPr dirty="0">
                  <a:latin typeface="Calibri" panose="020F0502020204030204" pitchFamily="34" charset="0"/>
                </a:endParaRPr>
              </a:p>
            </p:txBody>
          </p:sp>
        </p:grpSp>
        <p:sp>
          <p:nvSpPr>
            <p:cNvPr id="39" name="Freeform 39"/>
            <p:cNvSpPr/>
            <p:nvPr/>
          </p:nvSpPr>
          <p:spPr>
            <a:xfrm>
              <a:off x="414966" y="414966"/>
              <a:ext cx="792113" cy="792113"/>
            </a:xfrm>
            <a:custGeom>
              <a:avLst/>
              <a:gdLst/>
              <a:ahLst/>
              <a:cxnLst/>
              <a:rect l="l" t="t" r="r" b="b"/>
              <a:pathLst>
                <a:path w="792113" h="792113">
                  <a:moveTo>
                    <a:pt x="0" y="0"/>
                  </a:moveTo>
                  <a:lnTo>
                    <a:pt x="792113" y="0"/>
                  </a:lnTo>
                  <a:lnTo>
                    <a:pt x="792113" y="792113"/>
                  </a:lnTo>
                  <a:lnTo>
                    <a:pt x="0" y="792113"/>
                  </a:lnTo>
                  <a:lnTo>
                    <a:pt x="0" y="0"/>
                  </a:lnTo>
                  <a:close/>
                </a:path>
              </a:pathLst>
            </a:custGeom>
            <a:blipFill>
              <a:blip r:embed="rId9"/>
              <a:stretch>
                <a:fillRect/>
              </a:stretch>
            </a:blipFill>
          </p:spPr>
          <p:txBody>
            <a:bodyPr/>
            <a:lstStyle/>
            <a:p>
              <a:endParaRPr lang="en-US" dirty="0">
                <a:latin typeface="Calibri" panose="020F0502020204030204" pitchFamily="34" charset="0"/>
              </a:endParaRPr>
            </a:p>
          </p:txBody>
        </p:sp>
      </p:grpSp>
      <p:grpSp>
        <p:nvGrpSpPr>
          <p:cNvPr id="40" name="Group 40"/>
          <p:cNvGrpSpPr/>
          <p:nvPr/>
        </p:nvGrpSpPr>
        <p:grpSpPr>
          <a:xfrm>
            <a:off x="14861666" y="6060566"/>
            <a:ext cx="1216534" cy="1216534"/>
            <a:chOff x="0" y="0"/>
            <a:chExt cx="1622045" cy="1622045"/>
          </a:xfrm>
        </p:grpSpPr>
        <p:grpSp>
          <p:nvGrpSpPr>
            <p:cNvPr id="41" name="Group 41"/>
            <p:cNvGrpSpPr/>
            <p:nvPr/>
          </p:nvGrpSpPr>
          <p:grpSpPr>
            <a:xfrm>
              <a:off x="0" y="0"/>
              <a:ext cx="1622045" cy="162204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3" name="TextBox 43"/>
              <p:cNvSpPr txBox="1"/>
              <p:nvPr/>
            </p:nvSpPr>
            <p:spPr>
              <a:xfrm>
                <a:off x="76200" y="38100"/>
                <a:ext cx="660400" cy="698500"/>
              </a:xfrm>
              <a:prstGeom prst="rect">
                <a:avLst/>
              </a:prstGeom>
            </p:spPr>
            <p:txBody>
              <a:bodyPr lIns="65990" tIns="65990" rIns="65990" bIns="65990" rtlCol="0" anchor="ctr"/>
              <a:lstStyle/>
              <a:p>
                <a:pPr algn="ctr">
                  <a:lnSpc>
                    <a:spcPts val="1712"/>
                  </a:lnSpc>
                </a:pPr>
                <a:endParaRPr dirty="0">
                  <a:latin typeface="Calibri" panose="020F0502020204030204" pitchFamily="34" charset="0"/>
                </a:endParaRPr>
              </a:p>
            </p:txBody>
          </p:sp>
        </p:grpSp>
        <p:sp>
          <p:nvSpPr>
            <p:cNvPr id="44" name="Freeform 44"/>
            <p:cNvSpPr/>
            <p:nvPr/>
          </p:nvSpPr>
          <p:spPr>
            <a:xfrm>
              <a:off x="443183" y="492025"/>
              <a:ext cx="735678" cy="637995"/>
            </a:xfrm>
            <a:custGeom>
              <a:avLst/>
              <a:gdLst/>
              <a:ahLst/>
              <a:cxnLst/>
              <a:rect l="l" t="t" r="r" b="b"/>
              <a:pathLst>
                <a:path w="735678" h="637995">
                  <a:moveTo>
                    <a:pt x="0" y="0"/>
                  </a:moveTo>
                  <a:lnTo>
                    <a:pt x="735679" y="0"/>
                  </a:lnTo>
                  <a:lnTo>
                    <a:pt x="735679" y="637995"/>
                  </a:lnTo>
                  <a:lnTo>
                    <a:pt x="0" y="637995"/>
                  </a:lnTo>
                  <a:lnTo>
                    <a:pt x="0" y="0"/>
                  </a:lnTo>
                  <a:close/>
                </a:path>
              </a:pathLst>
            </a:custGeom>
            <a:blipFill>
              <a:blip r:embed="rId10"/>
              <a:stretch>
                <a:fillRect/>
              </a:stretch>
            </a:blipFill>
          </p:spPr>
          <p:txBody>
            <a:bodyPr/>
            <a:lstStyle/>
            <a:p>
              <a:endParaRPr lang="en-US" dirty="0">
                <a:latin typeface="Calibri" panose="020F050202020403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pSp>
        <p:nvGrpSpPr>
          <p:cNvPr id="2" name="Group 2"/>
          <p:cNvGrpSpPr/>
          <p:nvPr/>
        </p:nvGrpSpPr>
        <p:grpSpPr>
          <a:xfrm>
            <a:off x="11659" y="9090039"/>
            <a:ext cx="18264682" cy="1238196"/>
            <a:chOff x="0" y="0"/>
            <a:chExt cx="8385815" cy="749439"/>
          </a:xfrm>
        </p:grpSpPr>
        <p:sp>
          <p:nvSpPr>
            <p:cNvPr id="3" name="Freeform 3"/>
            <p:cNvSpPr/>
            <p:nvPr/>
          </p:nvSpPr>
          <p:spPr>
            <a:xfrm>
              <a:off x="0" y="0"/>
              <a:ext cx="8385814" cy="749439"/>
            </a:xfrm>
            <a:custGeom>
              <a:avLst/>
              <a:gdLst/>
              <a:ahLst/>
              <a:cxnLst/>
              <a:rect l="l" t="t" r="r" b="b"/>
              <a:pathLst>
                <a:path w="8385814" h="749439">
                  <a:moveTo>
                    <a:pt x="12310" y="0"/>
                  </a:moveTo>
                  <a:lnTo>
                    <a:pt x="8373505" y="0"/>
                  </a:lnTo>
                  <a:cubicBezTo>
                    <a:pt x="8380303" y="0"/>
                    <a:pt x="8385814" y="5511"/>
                    <a:pt x="8385814" y="12310"/>
                  </a:cubicBezTo>
                  <a:lnTo>
                    <a:pt x="8385814" y="737129"/>
                  </a:lnTo>
                  <a:cubicBezTo>
                    <a:pt x="8385814" y="740394"/>
                    <a:pt x="8384518" y="743525"/>
                    <a:pt x="8382209" y="745833"/>
                  </a:cubicBezTo>
                  <a:cubicBezTo>
                    <a:pt x="8379901" y="748142"/>
                    <a:pt x="8376769" y="749439"/>
                    <a:pt x="8373505" y="749439"/>
                  </a:cubicBezTo>
                  <a:lnTo>
                    <a:pt x="12310" y="749439"/>
                  </a:lnTo>
                  <a:cubicBezTo>
                    <a:pt x="5511" y="749439"/>
                    <a:pt x="0" y="743928"/>
                    <a:pt x="0" y="737129"/>
                  </a:cubicBezTo>
                  <a:lnTo>
                    <a:pt x="0" y="12310"/>
                  </a:lnTo>
                  <a:cubicBezTo>
                    <a:pt x="0" y="9045"/>
                    <a:pt x="1297" y="5914"/>
                    <a:pt x="3605" y="3605"/>
                  </a:cubicBezTo>
                  <a:cubicBezTo>
                    <a:pt x="5914" y="1297"/>
                    <a:pt x="9045" y="0"/>
                    <a:pt x="1231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 name="TextBox 4"/>
            <p:cNvSpPr txBox="1"/>
            <p:nvPr/>
          </p:nvSpPr>
          <p:spPr>
            <a:xfrm>
              <a:off x="0" y="28575"/>
              <a:ext cx="8385815" cy="720864"/>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5" name="Group 5"/>
          <p:cNvGrpSpPr/>
          <p:nvPr/>
        </p:nvGrpSpPr>
        <p:grpSpPr>
          <a:xfrm>
            <a:off x="9144000" y="0"/>
            <a:ext cx="6249502" cy="3348409"/>
            <a:chOff x="0" y="0"/>
            <a:chExt cx="6350000" cy="3402255"/>
          </a:xfrm>
        </p:grpSpPr>
        <p:sp>
          <p:nvSpPr>
            <p:cNvPr id="6" name="Freeform 6"/>
            <p:cNvSpPr/>
            <p:nvPr/>
          </p:nvSpPr>
          <p:spPr>
            <a:xfrm>
              <a:off x="0" y="0"/>
              <a:ext cx="6350000" cy="3429941"/>
            </a:xfrm>
            <a:custGeom>
              <a:avLst/>
              <a:gdLst/>
              <a:ahLst/>
              <a:cxnLst/>
              <a:rect l="l" t="t" r="r" b="b"/>
              <a:pathLst>
                <a:path w="6350000" h="3429941">
                  <a:moveTo>
                    <a:pt x="6057900" y="0"/>
                  </a:moveTo>
                  <a:cubicBezTo>
                    <a:pt x="6218555" y="0"/>
                    <a:pt x="6350000" y="136259"/>
                    <a:pt x="6350000" y="302797"/>
                  </a:cubicBezTo>
                  <a:lnTo>
                    <a:pt x="6350000" y="3157121"/>
                  </a:lnTo>
                  <a:cubicBezTo>
                    <a:pt x="6350000" y="3323659"/>
                    <a:pt x="6221603" y="3429941"/>
                    <a:pt x="6064631" y="3395541"/>
                  </a:cubicBezTo>
                  <a:lnTo>
                    <a:pt x="285369" y="2091012"/>
                  </a:lnTo>
                  <a:cubicBezTo>
                    <a:pt x="128397" y="2055598"/>
                    <a:pt x="0" y="1890376"/>
                    <a:pt x="0" y="1723837"/>
                  </a:cubicBezTo>
                  <a:lnTo>
                    <a:pt x="0" y="302797"/>
                  </a:lnTo>
                  <a:cubicBezTo>
                    <a:pt x="0" y="136259"/>
                    <a:pt x="131445" y="0"/>
                    <a:pt x="292100" y="0"/>
                  </a:cubicBezTo>
                  <a:lnTo>
                    <a:pt x="6057900" y="0"/>
                  </a:lnTo>
                  <a:close/>
                </a:path>
              </a:pathLst>
            </a:custGeom>
            <a:blipFill>
              <a:blip r:embed="rId2"/>
              <a:stretch>
                <a:fillRect t="-12105" b="-12105"/>
              </a:stretch>
            </a:blipFill>
            <a:ln cap="sq">
              <a:noFill/>
              <a:prstDash val="solid"/>
              <a:miter/>
            </a:ln>
          </p:spPr>
          <p:txBody>
            <a:bodyPr/>
            <a:lstStyle/>
            <a:p>
              <a:endParaRPr lang="en-US" dirty="0">
                <a:latin typeface="Calibri" panose="020F0502020204030204" pitchFamily="34" charset="0"/>
              </a:endParaRPr>
            </a:p>
          </p:txBody>
        </p:sp>
      </p:grpSp>
      <p:grpSp>
        <p:nvGrpSpPr>
          <p:cNvPr id="7" name="Group 7"/>
          <p:cNvGrpSpPr/>
          <p:nvPr/>
        </p:nvGrpSpPr>
        <p:grpSpPr>
          <a:xfrm>
            <a:off x="559642" y="228123"/>
            <a:ext cx="7979707" cy="3666835"/>
            <a:chOff x="0" y="0"/>
            <a:chExt cx="6350000" cy="2917952"/>
          </a:xfrm>
        </p:grpSpPr>
        <p:sp>
          <p:nvSpPr>
            <p:cNvPr id="8" name="Freeform 8"/>
            <p:cNvSpPr/>
            <p:nvPr/>
          </p:nvSpPr>
          <p:spPr>
            <a:xfrm>
              <a:off x="0" y="-27686"/>
              <a:ext cx="6350000" cy="2945638"/>
            </a:xfrm>
            <a:custGeom>
              <a:avLst/>
              <a:gdLst/>
              <a:ahLst/>
              <a:cxnLst/>
              <a:rect l="l" t="t" r="r" b="b"/>
              <a:pathLst>
                <a:path w="6350000" h="2945638">
                  <a:moveTo>
                    <a:pt x="285369" y="34163"/>
                  </a:moveTo>
                  <a:cubicBezTo>
                    <a:pt x="128397" y="0"/>
                    <a:pt x="0" y="103505"/>
                    <a:pt x="0" y="264160"/>
                  </a:cubicBezTo>
                  <a:lnTo>
                    <a:pt x="0" y="2653538"/>
                  </a:lnTo>
                  <a:cubicBezTo>
                    <a:pt x="0" y="2814193"/>
                    <a:pt x="131445" y="2945638"/>
                    <a:pt x="292100" y="2945638"/>
                  </a:cubicBezTo>
                  <a:lnTo>
                    <a:pt x="6057900" y="2945638"/>
                  </a:lnTo>
                  <a:cubicBezTo>
                    <a:pt x="6218555" y="2945638"/>
                    <a:pt x="6350000" y="2814193"/>
                    <a:pt x="6350000" y="2653538"/>
                  </a:cubicBezTo>
                  <a:lnTo>
                    <a:pt x="6350000" y="1646936"/>
                  </a:lnTo>
                  <a:cubicBezTo>
                    <a:pt x="6350000" y="1486281"/>
                    <a:pt x="6221603" y="1326896"/>
                    <a:pt x="6064631" y="1292733"/>
                  </a:cubicBezTo>
                  <a:lnTo>
                    <a:pt x="285369" y="34163"/>
                  </a:ln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grpSp>
      <p:grpSp>
        <p:nvGrpSpPr>
          <p:cNvPr id="9" name="Group 9"/>
          <p:cNvGrpSpPr/>
          <p:nvPr/>
        </p:nvGrpSpPr>
        <p:grpSpPr>
          <a:xfrm>
            <a:off x="15418841" y="0"/>
            <a:ext cx="2716759" cy="3459392"/>
            <a:chOff x="0" y="0"/>
            <a:chExt cx="469956" cy="598420"/>
          </a:xfrm>
        </p:grpSpPr>
        <p:sp>
          <p:nvSpPr>
            <p:cNvPr id="10" name="Freeform 10"/>
            <p:cNvSpPr/>
            <p:nvPr/>
          </p:nvSpPr>
          <p:spPr>
            <a:xfrm>
              <a:off x="0" y="0"/>
              <a:ext cx="469956" cy="598420"/>
            </a:xfrm>
            <a:custGeom>
              <a:avLst/>
              <a:gdLst/>
              <a:ahLst/>
              <a:cxnLst/>
              <a:rect l="l" t="t" r="r" b="b"/>
              <a:pathLst>
                <a:path w="469956" h="598420">
                  <a:moveTo>
                    <a:pt x="46631" y="0"/>
                  </a:moveTo>
                  <a:lnTo>
                    <a:pt x="423325" y="0"/>
                  </a:lnTo>
                  <a:cubicBezTo>
                    <a:pt x="435692" y="0"/>
                    <a:pt x="447553" y="4913"/>
                    <a:pt x="456298" y="13658"/>
                  </a:cubicBezTo>
                  <a:cubicBezTo>
                    <a:pt x="465043" y="22403"/>
                    <a:pt x="469956" y="34264"/>
                    <a:pt x="469956" y="46631"/>
                  </a:cubicBezTo>
                  <a:lnTo>
                    <a:pt x="469956" y="551788"/>
                  </a:lnTo>
                  <a:cubicBezTo>
                    <a:pt x="469956" y="564156"/>
                    <a:pt x="465043" y="576017"/>
                    <a:pt x="456298" y="584762"/>
                  </a:cubicBezTo>
                  <a:cubicBezTo>
                    <a:pt x="447553" y="593507"/>
                    <a:pt x="435692" y="598420"/>
                    <a:pt x="423325" y="598420"/>
                  </a:cubicBezTo>
                  <a:lnTo>
                    <a:pt x="46631" y="598420"/>
                  </a:lnTo>
                  <a:cubicBezTo>
                    <a:pt x="34264" y="598420"/>
                    <a:pt x="22403" y="593507"/>
                    <a:pt x="13658" y="584762"/>
                  </a:cubicBezTo>
                  <a:cubicBezTo>
                    <a:pt x="4913" y="576017"/>
                    <a:pt x="0" y="564156"/>
                    <a:pt x="0" y="551788"/>
                  </a:cubicBezTo>
                  <a:lnTo>
                    <a:pt x="0" y="46631"/>
                  </a:lnTo>
                  <a:cubicBezTo>
                    <a:pt x="0" y="34264"/>
                    <a:pt x="4913" y="22403"/>
                    <a:pt x="13658" y="13658"/>
                  </a:cubicBezTo>
                  <a:cubicBezTo>
                    <a:pt x="22403" y="4913"/>
                    <a:pt x="34264" y="0"/>
                    <a:pt x="46631" y="0"/>
                  </a:cubicBezTo>
                  <a:close/>
                </a:path>
              </a:pathLst>
            </a:custGeom>
            <a:blipFill>
              <a:blip r:embed="rId3"/>
              <a:stretch>
                <a:fillRect l="-67507" r="-67507"/>
              </a:stretch>
            </a:blipFill>
          </p:spPr>
          <p:txBody>
            <a:bodyPr/>
            <a:lstStyle/>
            <a:p>
              <a:endParaRPr lang="en-US" dirty="0">
                <a:latin typeface="Calibri" panose="020F0502020204030204" pitchFamily="34" charset="0"/>
              </a:endParaRPr>
            </a:p>
          </p:txBody>
        </p:sp>
      </p:grpSp>
      <p:sp>
        <p:nvSpPr>
          <p:cNvPr id="11" name="Freeform 11"/>
          <p:cNvSpPr/>
          <p:nvPr/>
        </p:nvSpPr>
        <p:spPr>
          <a:xfrm>
            <a:off x="14424674" y="9556478"/>
            <a:ext cx="292183" cy="292183"/>
          </a:xfrm>
          <a:custGeom>
            <a:avLst/>
            <a:gdLst/>
            <a:ahLst/>
            <a:cxnLst/>
            <a:rect l="l" t="t" r="r" b="b"/>
            <a:pathLst>
              <a:path w="292183" h="292183">
                <a:moveTo>
                  <a:pt x="0" y="0"/>
                </a:moveTo>
                <a:lnTo>
                  <a:pt x="292183" y="0"/>
                </a:lnTo>
                <a:lnTo>
                  <a:pt x="292183" y="292183"/>
                </a:lnTo>
                <a:lnTo>
                  <a:pt x="0" y="29218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latin typeface="Calibri" panose="020F0502020204030204" pitchFamily="34" charset="0"/>
            </a:endParaRPr>
          </a:p>
        </p:txBody>
      </p:sp>
      <p:grpSp>
        <p:nvGrpSpPr>
          <p:cNvPr id="12" name="Group 12"/>
          <p:cNvGrpSpPr/>
          <p:nvPr/>
        </p:nvGrpSpPr>
        <p:grpSpPr>
          <a:xfrm>
            <a:off x="632137" y="4352433"/>
            <a:ext cx="1028765" cy="102876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4" name="TextBox 14"/>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5" name="Group 15"/>
          <p:cNvGrpSpPr/>
          <p:nvPr/>
        </p:nvGrpSpPr>
        <p:grpSpPr>
          <a:xfrm>
            <a:off x="6396421" y="4368746"/>
            <a:ext cx="1028765" cy="10287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7" name="TextBox 17"/>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8" name="Group 18"/>
          <p:cNvGrpSpPr/>
          <p:nvPr/>
        </p:nvGrpSpPr>
        <p:grpSpPr>
          <a:xfrm>
            <a:off x="583023" y="6474472"/>
            <a:ext cx="1028765" cy="10287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0" name="TextBox 20"/>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21" name="Group 21"/>
          <p:cNvGrpSpPr/>
          <p:nvPr/>
        </p:nvGrpSpPr>
        <p:grpSpPr>
          <a:xfrm>
            <a:off x="6331025" y="6603878"/>
            <a:ext cx="1028765" cy="102876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3" name="TextBox 23"/>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24" name="Freeform 24"/>
          <p:cNvSpPr/>
          <p:nvPr/>
        </p:nvSpPr>
        <p:spPr>
          <a:xfrm>
            <a:off x="8151516" y="2433043"/>
            <a:ext cx="856680" cy="806350"/>
          </a:xfrm>
          <a:custGeom>
            <a:avLst/>
            <a:gdLst/>
            <a:ahLst/>
            <a:cxnLst/>
            <a:rect l="l" t="t" r="r" b="b"/>
            <a:pathLst>
              <a:path w="856680" h="806350">
                <a:moveTo>
                  <a:pt x="0" y="0"/>
                </a:moveTo>
                <a:lnTo>
                  <a:pt x="856680" y="0"/>
                </a:lnTo>
                <a:lnTo>
                  <a:pt x="856680" y="806350"/>
                </a:lnTo>
                <a:lnTo>
                  <a:pt x="0" y="806350"/>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txBody>
          <a:bodyPr/>
          <a:lstStyle/>
          <a:p>
            <a:endParaRPr lang="en-US" dirty="0">
              <a:latin typeface="Calibri" panose="020F0502020204030204" pitchFamily="34" charset="0"/>
            </a:endParaRPr>
          </a:p>
        </p:txBody>
      </p:sp>
      <p:sp>
        <p:nvSpPr>
          <p:cNvPr id="25" name="Freeform 25"/>
          <p:cNvSpPr/>
          <p:nvPr/>
        </p:nvSpPr>
        <p:spPr>
          <a:xfrm>
            <a:off x="11659" y="9377429"/>
            <a:ext cx="1497275" cy="1497275"/>
          </a:xfrm>
          <a:custGeom>
            <a:avLst/>
            <a:gdLst/>
            <a:ahLst/>
            <a:cxnLst/>
            <a:rect l="l" t="t" r="r" b="b"/>
            <a:pathLst>
              <a:path w="1497275" h="1497275">
                <a:moveTo>
                  <a:pt x="0" y="0"/>
                </a:moveTo>
                <a:lnTo>
                  <a:pt x="1497275" y="0"/>
                </a:lnTo>
                <a:lnTo>
                  <a:pt x="1497275" y="1497275"/>
                </a:lnTo>
                <a:lnTo>
                  <a:pt x="0" y="1497275"/>
                </a:lnTo>
                <a:lnTo>
                  <a:pt x="0" y="0"/>
                </a:lnTo>
                <a:close/>
              </a:path>
            </a:pathLst>
          </a:custGeom>
          <a:blipFill>
            <a:blip r:embed="rId8">
              <a:alphaModFix amt="30000"/>
              <a:extLst>
                <a:ext uri="{96DAC541-7B7A-43D3-8B79-37D633B846F1}">
                  <asvg:svgBlip xmlns:asvg="http://schemas.microsoft.com/office/drawing/2016/SVG/main" r:embed="rId9"/>
                </a:ext>
              </a:extLst>
            </a:blip>
            <a:stretch>
              <a:fillRect/>
            </a:stretch>
          </a:blipFill>
        </p:spPr>
        <p:txBody>
          <a:bodyPr/>
          <a:lstStyle/>
          <a:p>
            <a:endParaRPr lang="en-US" dirty="0">
              <a:latin typeface="Calibri" panose="020F0502020204030204" pitchFamily="34" charset="0"/>
            </a:endParaRPr>
          </a:p>
        </p:txBody>
      </p:sp>
      <p:sp>
        <p:nvSpPr>
          <p:cNvPr id="26" name="TextBox 26"/>
          <p:cNvSpPr txBox="1"/>
          <p:nvPr/>
        </p:nvSpPr>
        <p:spPr>
          <a:xfrm>
            <a:off x="14849442" y="9525395"/>
            <a:ext cx="3344260" cy="395201"/>
          </a:xfrm>
          <a:prstGeom prst="rect">
            <a:avLst/>
          </a:prstGeom>
        </p:spPr>
        <p:txBody>
          <a:bodyPr lIns="0" tIns="0" rIns="0" bIns="0" rtlCol="0" anchor="t">
            <a:spAutoFit/>
          </a:bodyPr>
          <a:lstStyle/>
          <a:p>
            <a:pPr marL="0" lvl="0" indent="0" algn="l">
              <a:lnSpc>
                <a:spcPts val="2904"/>
              </a:lnSpc>
              <a:spcBef>
                <a:spcPct val="0"/>
              </a:spcBef>
            </a:pPr>
            <a:r>
              <a:rPr lang="en-US" sz="2074" b="1" u="none" strike="noStrike">
                <a:solidFill>
                  <a:srgbClr val="FFFFFF"/>
                </a:solidFill>
                <a:latin typeface="Arial Bold"/>
                <a:ea typeface="Arial Bold"/>
                <a:cs typeface="Arial Bold"/>
                <a:sym typeface="Arial Bold"/>
              </a:rPr>
              <a:t>www.aretum.com</a:t>
            </a:r>
          </a:p>
        </p:txBody>
      </p:sp>
      <p:grpSp>
        <p:nvGrpSpPr>
          <p:cNvPr id="27" name="Group 27"/>
          <p:cNvGrpSpPr/>
          <p:nvPr/>
        </p:nvGrpSpPr>
        <p:grpSpPr>
          <a:xfrm>
            <a:off x="12561136" y="4185599"/>
            <a:ext cx="5251022" cy="4615846"/>
            <a:chOff x="0" y="0"/>
            <a:chExt cx="1657099" cy="1456653"/>
          </a:xfrm>
        </p:grpSpPr>
        <p:sp>
          <p:nvSpPr>
            <p:cNvPr id="28" name="Freeform 28"/>
            <p:cNvSpPr/>
            <p:nvPr/>
          </p:nvSpPr>
          <p:spPr>
            <a:xfrm>
              <a:off x="0" y="0"/>
              <a:ext cx="1657099" cy="1456653"/>
            </a:xfrm>
            <a:custGeom>
              <a:avLst/>
              <a:gdLst/>
              <a:ahLst/>
              <a:cxnLst/>
              <a:rect l="l" t="t" r="r" b="b"/>
              <a:pathLst>
                <a:path w="1657099" h="1456653">
                  <a:moveTo>
                    <a:pt x="52776" y="0"/>
                  </a:moveTo>
                  <a:lnTo>
                    <a:pt x="1604324" y="0"/>
                  </a:lnTo>
                  <a:cubicBezTo>
                    <a:pt x="1618321" y="0"/>
                    <a:pt x="1631745" y="5560"/>
                    <a:pt x="1641642" y="15458"/>
                  </a:cubicBezTo>
                  <a:cubicBezTo>
                    <a:pt x="1651539" y="25355"/>
                    <a:pt x="1657099" y="38779"/>
                    <a:pt x="1657099" y="52776"/>
                  </a:cubicBezTo>
                  <a:lnTo>
                    <a:pt x="1657099" y="1403877"/>
                  </a:lnTo>
                  <a:cubicBezTo>
                    <a:pt x="1657099" y="1417874"/>
                    <a:pt x="1651539" y="1431298"/>
                    <a:pt x="1641642" y="1441195"/>
                  </a:cubicBezTo>
                  <a:cubicBezTo>
                    <a:pt x="1631745" y="1451093"/>
                    <a:pt x="1618321" y="1456653"/>
                    <a:pt x="1604324" y="1456653"/>
                  </a:cubicBezTo>
                  <a:lnTo>
                    <a:pt x="52776" y="1456653"/>
                  </a:lnTo>
                  <a:cubicBezTo>
                    <a:pt x="38779" y="1456653"/>
                    <a:pt x="25355" y="1451093"/>
                    <a:pt x="15458" y="1441195"/>
                  </a:cubicBezTo>
                  <a:cubicBezTo>
                    <a:pt x="5560" y="1431298"/>
                    <a:pt x="0" y="1417874"/>
                    <a:pt x="0" y="1403877"/>
                  </a:cubicBezTo>
                  <a:lnTo>
                    <a:pt x="0" y="52776"/>
                  </a:lnTo>
                  <a:cubicBezTo>
                    <a:pt x="0" y="38779"/>
                    <a:pt x="5560" y="25355"/>
                    <a:pt x="15458" y="15458"/>
                  </a:cubicBezTo>
                  <a:cubicBezTo>
                    <a:pt x="25355" y="5560"/>
                    <a:pt x="38779" y="0"/>
                    <a:pt x="52776" y="0"/>
                  </a:cubicBezTo>
                  <a:close/>
                </a:path>
              </a:pathLst>
            </a:custGeom>
            <a:solidFill>
              <a:srgbClr val="000000">
                <a:alpha val="0"/>
              </a:srgbClr>
            </a:solidFill>
            <a:ln w="3810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29" name="TextBox 29"/>
            <p:cNvSpPr txBox="1"/>
            <p:nvPr/>
          </p:nvSpPr>
          <p:spPr>
            <a:xfrm>
              <a:off x="0" y="28575"/>
              <a:ext cx="1657099" cy="1428078"/>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0" name="Group 30"/>
          <p:cNvGrpSpPr/>
          <p:nvPr/>
        </p:nvGrpSpPr>
        <p:grpSpPr>
          <a:xfrm>
            <a:off x="13051925" y="6816172"/>
            <a:ext cx="2077424" cy="592833"/>
            <a:chOff x="0" y="0"/>
            <a:chExt cx="456903" cy="130386"/>
          </a:xfrm>
        </p:grpSpPr>
        <p:sp>
          <p:nvSpPr>
            <p:cNvPr id="31" name="Freeform 31"/>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2" name="TextBox 32"/>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3" name="Group 33"/>
          <p:cNvGrpSpPr/>
          <p:nvPr/>
        </p:nvGrpSpPr>
        <p:grpSpPr>
          <a:xfrm>
            <a:off x="13051925" y="7620652"/>
            <a:ext cx="2077424" cy="592833"/>
            <a:chOff x="0" y="0"/>
            <a:chExt cx="456903" cy="130386"/>
          </a:xfrm>
        </p:grpSpPr>
        <p:sp>
          <p:nvSpPr>
            <p:cNvPr id="34" name="Freeform 34"/>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5" name="TextBox 35"/>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6" name="Group 36"/>
          <p:cNvGrpSpPr/>
          <p:nvPr/>
        </p:nvGrpSpPr>
        <p:grpSpPr>
          <a:xfrm>
            <a:off x="15349588" y="6801213"/>
            <a:ext cx="2077424" cy="592833"/>
            <a:chOff x="0" y="0"/>
            <a:chExt cx="456903" cy="130386"/>
          </a:xfrm>
        </p:grpSpPr>
        <p:sp>
          <p:nvSpPr>
            <p:cNvPr id="37" name="Freeform 37"/>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8" name="TextBox 38"/>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9" name="Group 39"/>
          <p:cNvGrpSpPr/>
          <p:nvPr/>
        </p:nvGrpSpPr>
        <p:grpSpPr>
          <a:xfrm>
            <a:off x="15349588" y="7605693"/>
            <a:ext cx="2077424" cy="592833"/>
            <a:chOff x="0" y="0"/>
            <a:chExt cx="456903" cy="130386"/>
          </a:xfrm>
        </p:grpSpPr>
        <p:sp>
          <p:nvSpPr>
            <p:cNvPr id="40" name="Freeform 40"/>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41" name="TextBox 41"/>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42" name="TextBox 42"/>
          <p:cNvSpPr txBox="1"/>
          <p:nvPr/>
        </p:nvSpPr>
        <p:spPr>
          <a:xfrm>
            <a:off x="13533420" y="6094050"/>
            <a:ext cx="3427991" cy="373788"/>
          </a:xfrm>
          <a:prstGeom prst="rect">
            <a:avLst/>
          </a:prstGeom>
        </p:spPr>
        <p:txBody>
          <a:bodyPr lIns="0" tIns="0" rIns="0" bIns="0" rtlCol="0" anchor="t">
            <a:spAutoFit/>
          </a:bodyPr>
          <a:lstStyle/>
          <a:p>
            <a:pPr algn="ctr">
              <a:lnSpc>
                <a:spcPts val="2670"/>
              </a:lnSpc>
            </a:pPr>
            <a:r>
              <a:rPr lang="en-US" sz="2225" b="1">
                <a:solidFill>
                  <a:srgbClr val="FFFFFF"/>
                </a:solidFill>
                <a:latin typeface="Arial Bold"/>
                <a:ea typeface="Arial Bold"/>
                <a:cs typeface="Arial Bold"/>
                <a:sym typeface="Arial Bold"/>
              </a:rPr>
              <a:t>Key Components  </a:t>
            </a:r>
          </a:p>
        </p:txBody>
      </p:sp>
      <p:sp>
        <p:nvSpPr>
          <p:cNvPr id="43" name="TextBox 43"/>
          <p:cNvSpPr txBox="1"/>
          <p:nvPr/>
        </p:nvSpPr>
        <p:spPr>
          <a:xfrm>
            <a:off x="13289508" y="6857988"/>
            <a:ext cx="1575916" cy="55101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Strategy &amp; Governance</a:t>
            </a:r>
          </a:p>
        </p:txBody>
      </p:sp>
      <p:sp>
        <p:nvSpPr>
          <p:cNvPr id="44" name="TextBox 44"/>
          <p:cNvSpPr txBox="1"/>
          <p:nvPr/>
        </p:nvSpPr>
        <p:spPr>
          <a:xfrm>
            <a:off x="13277159" y="7767550"/>
            <a:ext cx="1575916" cy="299036"/>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Risk Modeling</a:t>
            </a:r>
          </a:p>
        </p:txBody>
      </p:sp>
      <p:sp>
        <p:nvSpPr>
          <p:cNvPr id="45" name="TextBox 45"/>
          <p:cNvSpPr txBox="1"/>
          <p:nvPr/>
        </p:nvSpPr>
        <p:spPr>
          <a:xfrm>
            <a:off x="13051925" y="4554036"/>
            <a:ext cx="4224055" cy="1244739"/>
          </a:xfrm>
          <a:prstGeom prst="rect">
            <a:avLst/>
          </a:prstGeom>
        </p:spPr>
        <p:txBody>
          <a:bodyPr lIns="0" tIns="0" rIns="0" bIns="0" rtlCol="0" anchor="t">
            <a:spAutoFit/>
          </a:bodyPr>
          <a:lstStyle/>
          <a:p>
            <a:pPr algn="ctr">
              <a:lnSpc>
                <a:spcPts val="1885"/>
              </a:lnSpc>
            </a:pPr>
            <a:r>
              <a:rPr lang="en-US" sz="1885">
                <a:solidFill>
                  <a:srgbClr val="FFFFFF"/>
                </a:solidFill>
                <a:latin typeface="Arial"/>
                <a:ea typeface="Arial"/>
                <a:cs typeface="Arial"/>
                <a:sym typeface="Arial"/>
              </a:rPr>
              <a:t>Aretum provides a comprehensive range of data services, blending strategic insight with technical knowledge to convert raw data into valuable, actionable insights.</a:t>
            </a:r>
          </a:p>
        </p:txBody>
      </p:sp>
      <p:sp>
        <p:nvSpPr>
          <p:cNvPr id="46" name="TextBox 46"/>
          <p:cNvSpPr txBox="1"/>
          <p:nvPr/>
        </p:nvSpPr>
        <p:spPr>
          <a:xfrm>
            <a:off x="15587171" y="6843029"/>
            <a:ext cx="1575916" cy="55101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AI-Powered Automation</a:t>
            </a:r>
          </a:p>
        </p:txBody>
      </p:sp>
      <p:sp>
        <p:nvSpPr>
          <p:cNvPr id="47" name="TextBox 47"/>
          <p:cNvSpPr txBox="1"/>
          <p:nvPr/>
        </p:nvSpPr>
        <p:spPr>
          <a:xfrm>
            <a:off x="15587171" y="7647509"/>
            <a:ext cx="1575916" cy="55101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Real-Time Dashboards</a:t>
            </a:r>
          </a:p>
        </p:txBody>
      </p:sp>
      <p:sp>
        <p:nvSpPr>
          <p:cNvPr id="48" name="TextBox 48"/>
          <p:cNvSpPr txBox="1"/>
          <p:nvPr/>
        </p:nvSpPr>
        <p:spPr>
          <a:xfrm>
            <a:off x="1473812" y="2318059"/>
            <a:ext cx="6439579" cy="1045843"/>
          </a:xfrm>
          <a:prstGeom prst="rect">
            <a:avLst/>
          </a:prstGeom>
        </p:spPr>
        <p:txBody>
          <a:bodyPr lIns="0" tIns="0" rIns="0" bIns="0" rtlCol="0" anchor="t">
            <a:spAutoFit/>
          </a:bodyPr>
          <a:lstStyle/>
          <a:p>
            <a:pPr algn="l">
              <a:lnSpc>
                <a:spcPts val="3760"/>
              </a:lnSpc>
            </a:pPr>
            <a:r>
              <a:rPr lang="en-US" sz="3877" b="1">
                <a:solidFill>
                  <a:srgbClr val="FFFFFF"/>
                </a:solidFill>
                <a:latin typeface="Arial Bold"/>
                <a:ea typeface="Arial Bold"/>
                <a:cs typeface="Arial Bold"/>
                <a:sym typeface="Arial Bold"/>
              </a:rPr>
              <a:t>Transform Data Into Actionable Insights</a:t>
            </a:r>
          </a:p>
        </p:txBody>
      </p:sp>
      <p:sp>
        <p:nvSpPr>
          <p:cNvPr id="49" name="Freeform 49"/>
          <p:cNvSpPr/>
          <p:nvPr/>
        </p:nvSpPr>
        <p:spPr>
          <a:xfrm>
            <a:off x="2422229" y="9395816"/>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latin typeface="Calibri" panose="020F0502020204030204" pitchFamily="34" charset="0"/>
            </a:endParaRPr>
          </a:p>
        </p:txBody>
      </p:sp>
      <p:sp>
        <p:nvSpPr>
          <p:cNvPr id="50" name="Freeform 50"/>
          <p:cNvSpPr/>
          <p:nvPr/>
        </p:nvSpPr>
        <p:spPr>
          <a:xfrm rot="-10800000">
            <a:off x="87672" y="9418179"/>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latin typeface="Calibri" panose="020F0502020204030204" pitchFamily="34" charset="0"/>
            </a:endParaRPr>
          </a:p>
        </p:txBody>
      </p:sp>
      <p:sp>
        <p:nvSpPr>
          <p:cNvPr id="51" name="TextBox 51"/>
          <p:cNvSpPr txBox="1"/>
          <p:nvPr/>
        </p:nvSpPr>
        <p:spPr>
          <a:xfrm>
            <a:off x="1234706" y="9514082"/>
            <a:ext cx="4275525" cy="353818"/>
          </a:xfrm>
          <a:prstGeom prst="rect">
            <a:avLst/>
          </a:prstGeom>
        </p:spPr>
        <p:txBody>
          <a:bodyPr lIns="0" tIns="0" rIns="0" bIns="0" rtlCol="0" anchor="t">
            <a:spAutoFit/>
          </a:bodyPr>
          <a:lstStyle/>
          <a:p>
            <a:pPr algn="l">
              <a:lnSpc>
                <a:spcPts val="2550"/>
              </a:lnSpc>
            </a:pPr>
            <a:r>
              <a:rPr lang="en-US" sz="1821" b="1" spc="271" dirty="0">
                <a:solidFill>
                  <a:srgbClr val="072943"/>
                </a:solidFill>
                <a:latin typeface="Arial Bold"/>
                <a:ea typeface="Arial Bold"/>
                <a:cs typeface="Arial Bold"/>
                <a:sym typeface="Arial Bold"/>
              </a:rPr>
              <a:t>EXPLORE OUR SERVICES</a:t>
            </a:r>
          </a:p>
        </p:txBody>
      </p:sp>
      <p:sp>
        <p:nvSpPr>
          <p:cNvPr id="52" name="TextBox 52"/>
          <p:cNvSpPr txBox="1"/>
          <p:nvPr/>
        </p:nvSpPr>
        <p:spPr>
          <a:xfrm>
            <a:off x="1778367" y="4456345"/>
            <a:ext cx="4665762" cy="389419"/>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Data &amp; Predictive Analytics</a:t>
            </a:r>
          </a:p>
        </p:txBody>
      </p:sp>
      <p:sp>
        <p:nvSpPr>
          <p:cNvPr id="53" name="TextBox 53"/>
          <p:cNvSpPr txBox="1"/>
          <p:nvPr/>
        </p:nvSpPr>
        <p:spPr>
          <a:xfrm>
            <a:off x="1778367" y="4842416"/>
            <a:ext cx="4771886" cy="1098813"/>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Data Strategy</a:t>
            </a:r>
          </a:p>
          <a:p>
            <a:pPr marL="356235" lvl="1" indent="-178118" algn="l">
              <a:lnSpc>
                <a:spcPts val="1650"/>
              </a:lnSpc>
              <a:buFont typeface="Arial"/>
              <a:buChar char="•"/>
            </a:pPr>
            <a:r>
              <a:rPr lang="en-US" sz="1650" spc="28">
                <a:solidFill>
                  <a:srgbClr val="FFFFFF"/>
                </a:solidFill>
                <a:latin typeface="Arial"/>
                <a:ea typeface="Arial"/>
                <a:cs typeface="Arial"/>
                <a:sym typeface="Arial"/>
              </a:rPr>
              <a:t>Predictive Modeling</a:t>
            </a:r>
          </a:p>
          <a:p>
            <a:pPr marL="356235" lvl="1" indent="-178118" algn="l">
              <a:lnSpc>
                <a:spcPts val="1650"/>
              </a:lnSpc>
              <a:buFont typeface="Arial"/>
              <a:buChar char="•"/>
            </a:pPr>
            <a:r>
              <a:rPr lang="en-US" sz="1650" spc="28">
                <a:solidFill>
                  <a:srgbClr val="FFFFFF"/>
                </a:solidFill>
                <a:latin typeface="Arial"/>
                <a:ea typeface="Arial"/>
                <a:cs typeface="Arial"/>
                <a:sym typeface="Arial"/>
              </a:rPr>
              <a:t>Data Visualization</a:t>
            </a:r>
          </a:p>
          <a:p>
            <a:pPr marL="356235" lvl="1" indent="-178118" algn="l">
              <a:lnSpc>
                <a:spcPts val="1650"/>
              </a:lnSpc>
              <a:buFont typeface="Arial"/>
              <a:buChar char="•"/>
            </a:pPr>
            <a:r>
              <a:rPr lang="en-US" sz="1650" spc="28">
                <a:solidFill>
                  <a:srgbClr val="FFFFFF"/>
                </a:solidFill>
                <a:latin typeface="Arial"/>
                <a:ea typeface="Arial"/>
                <a:cs typeface="Arial"/>
                <a:sym typeface="Arial"/>
              </a:rPr>
              <a:t>Self-Service BI</a:t>
            </a:r>
          </a:p>
          <a:p>
            <a:pPr marL="356235" lvl="1" indent="-178118" algn="l">
              <a:lnSpc>
                <a:spcPts val="1650"/>
              </a:lnSpc>
              <a:buFont typeface="Arial"/>
              <a:buChar char="•"/>
            </a:pPr>
            <a:r>
              <a:rPr lang="en-US" sz="1650" spc="28">
                <a:solidFill>
                  <a:srgbClr val="FFFFFF"/>
                </a:solidFill>
                <a:latin typeface="Arial"/>
                <a:ea typeface="Arial"/>
                <a:cs typeface="Arial"/>
                <a:sym typeface="Arial"/>
              </a:rPr>
              <a:t>Research &amp; Statistical Analysis</a:t>
            </a:r>
          </a:p>
        </p:txBody>
      </p:sp>
      <p:sp>
        <p:nvSpPr>
          <p:cNvPr id="54" name="TextBox 54"/>
          <p:cNvSpPr txBox="1"/>
          <p:nvPr/>
        </p:nvSpPr>
        <p:spPr>
          <a:xfrm>
            <a:off x="7720461" y="4507749"/>
            <a:ext cx="3621521" cy="713306"/>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Data Science &amp; Advanced Modeling</a:t>
            </a:r>
          </a:p>
        </p:txBody>
      </p:sp>
      <p:sp>
        <p:nvSpPr>
          <p:cNvPr id="55" name="TextBox 55"/>
          <p:cNvSpPr txBox="1"/>
          <p:nvPr/>
        </p:nvSpPr>
        <p:spPr>
          <a:xfrm>
            <a:off x="7720461" y="5137245"/>
            <a:ext cx="4267051" cy="889337"/>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Statistical &amp; Mathematical Modeling</a:t>
            </a:r>
          </a:p>
          <a:p>
            <a:pPr marL="356235" lvl="1" indent="-178118" algn="l">
              <a:lnSpc>
                <a:spcPts val="1650"/>
              </a:lnSpc>
              <a:buFont typeface="Arial"/>
              <a:buChar char="•"/>
            </a:pPr>
            <a:r>
              <a:rPr lang="en-US" sz="1650" spc="28">
                <a:solidFill>
                  <a:srgbClr val="FFFFFF"/>
                </a:solidFill>
                <a:latin typeface="Arial"/>
                <a:ea typeface="Arial"/>
                <a:cs typeface="Arial"/>
                <a:sym typeface="Arial"/>
              </a:rPr>
              <a:t>Exploratory Data Analysis (EDA)</a:t>
            </a:r>
          </a:p>
          <a:p>
            <a:pPr marL="356235" lvl="1" indent="-178118" algn="l">
              <a:lnSpc>
                <a:spcPts val="1650"/>
              </a:lnSpc>
              <a:buFont typeface="Arial"/>
              <a:buChar char="•"/>
            </a:pPr>
            <a:r>
              <a:rPr lang="en-US" sz="1650" spc="28">
                <a:solidFill>
                  <a:srgbClr val="FFFFFF"/>
                </a:solidFill>
                <a:latin typeface="Arial"/>
                <a:ea typeface="Arial"/>
                <a:cs typeface="Arial"/>
                <a:sym typeface="Arial"/>
              </a:rPr>
              <a:t>Simulation &amp; Optimization Techniques</a:t>
            </a:r>
          </a:p>
          <a:p>
            <a:pPr marL="356235" lvl="1" indent="-178118" algn="l">
              <a:lnSpc>
                <a:spcPts val="1650"/>
              </a:lnSpc>
              <a:buFont typeface="Arial"/>
              <a:buChar char="•"/>
            </a:pPr>
            <a:r>
              <a:rPr lang="en-US" sz="1650" spc="28">
                <a:solidFill>
                  <a:srgbClr val="FFFFFF"/>
                </a:solidFill>
                <a:latin typeface="Arial"/>
                <a:ea typeface="Arial"/>
                <a:cs typeface="Arial"/>
                <a:sym typeface="Arial"/>
              </a:rPr>
              <a:t>Risk Modeling &amp; Decision Science</a:t>
            </a:r>
          </a:p>
        </p:txBody>
      </p:sp>
      <p:sp>
        <p:nvSpPr>
          <p:cNvPr id="56" name="TextBox 56"/>
          <p:cNvSpPr txBox="1"/>
          <p:nvPr/>
        </p:nvSpPr>
        <p:spPr>
          <a:xfrm>
            <a:off x="1778367" y="6690324"/>
            <a:ext cx="4304840" cy="713306"/>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Artificial Intelligence (AI) &amp; Machine Learning (ML)</a:t>
            </a:r>
          </a:p>
        </p:txBody>
      </p:sp>
      <p:sp>
        <p:nvSpPr>
          <p:cNvPr id="57" name="TextBox 57"/>
          <p:cNvSpPr txBox="1"/>
          <p:nvPr/>
        </p:nvSpPr>
        <p:spPr>
          <a:xfrm>
            <a:off x="1778367" y="7404382"/>
            <a:ext cx="4724261" cy="1098813"/>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Conversational AI Solutions</a:t>
            </a:r>
          </a:p>
          <a:p>
            <a:pPr marL="356235" lvl="1" indent="-178118" algn="l">
              <a:lnSpc>
                <a:spcPts val="1650"/>
              </a:lnSpc>
              <a:buFont typeface="Arial"/>
              <a:buChar char="•"/>
            </a:pPr>
            <a:r>
              <a:rPr lang="en-US" sz="1650" spc="28">
                <a:solidFill>
                  <a:srgbClr val="FFFFFF"/>
                </a:solidFill>
                <a:latin typeface="Arial"/>
                <a:ea typeface="Arial"/>
                <a:cs typeface="Arial"/>
                <a:sym typeface="Arial"/>
              </a:rPr>
              <a:t>Generative AI Applications</a:t>
            </a:r>
          </a:p>
          <a:p>
            <a:pPr marL="356235" lvl="1" indent="-178118" algn="l">
              <a:lnSpc>
                <a:spcPts val="1650"/>
              </a:lnSpc>
              <a:buFont typeface="Arial"/>
              <a:buChar char="•"/>
            </a:pPr>
            <a:r>
              <a:rPr lang="en-US" sz="1650" spc="28">
                <a:solidFill>
                  <a:srgbClr val="FFFFFF"/>
                </a:solidFill>
                <a:latin typeface="Arial"/>
                <a:ea typeface="Arial"/>
                <a:cs typeface="Arial"/>
                <a:sym typeface="Arial"/>
              </a:rPr>
              <a:t>AI-Driven Automation &amp; Process Automation</a:t>
            </a:r>
          </a:p>
          <a:p>
            <a:pPr marL="356235" lvl="1" indent="-178118" algn="l">
              <a:lnSpc>
                <a:spcPts val="1650"/>
              </a:lnSpc>
              <a:buFont typeface="Arial"/>
              <a:buChar char="•"/>
            </a:pPr>
            <a:r>
              <a:rPr lang="en-US" sz="1650" spc="28">
                <a:solidFill>
                  <a:srgbClr val="FFFFFF"/>
                </a:solidFill>
                <a:latin typeface="Arial"/>
                <a:ea typeface="Arial"/>
                <a:cs typeface="Arial"/>
                <a:sym typeface="Arial"/>
              </a:rPr>
              <a:t>AI-Based Anomaly Detection &amp; Fraud Prevention</a:t>
            </a:r>
          </a:p>
        </p:txBody>
      </p:sp>
      <p:sp>
        <p:nvSpPr>
          <p:cNvPr id="58" name="TextBox 58"/>
          <p:cNvSpPr txBox="1"/>
          <p:nvPr/>
        </p:nvSpPr>
        <p:spPr>
          <a:xfrm>
            <a:off x="7655065" y="6751059"/>
            <a:ext cx="4795940" cy="713306"/>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Natural Language Processing (NLP) &amp; Understanding (NLU)</a:t>
            </a:r>
          </a:p>
        </p:txBody>
      </p:sp>
      <p:sp>
        <p:nvSpPr>
          <p:cNvPr id="59" name="TextBox 59"/>
          <p:cNvSpPr txBox="1"/>
          <p:nvPr/>
        </p:nvSpPr>
        <p:spPr>
          <a:xfrm>
            <a:off x="7655065" y="7429805"/>
            <a:ext cx="4795940" cy="1098813"/>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Text mining &amp; Seniment Analysis</a:t>
            </a:r>
          </a:p>
          <a:p>
            <a:pPr marL="356235" lvl="1" indent="-178118" algn="l">
              <a:lnSpc>
                <a:spcPts val="1650"/>
              </a:lnSpc>
              <a:buFont typeface="Arial"/>
              <a:buChar char="•"/>
            </a:pPr>
            <a:r>
              <a:rPr lang="en-US" sz="1650" spc="28">
                <a:solidFill>
                  <a:srgbClr val="FFFFFF"/>
                </a:solidFill>
                <a:latin typeface="Arial"/>
                <a:ea typeface="Arial"/>
                <a:cs typeface="Arial"/>
                <a:sym typeface="Arial"/>
              </a:rPr>
              <a:t>Speech-To-Text &amp; Text-To-Speech Solutions</a:t>
            </a:r>
          </a:p>
          <a:p>
            <a:pPr marL="356235" lvl="1" indent="-178118" algn="l">
              <a:lnSpc>
                <a:spcPts val="1650"/>
              </a:lnSpc>
              <a:buFont typeface="Arial"/>
              <a:buChar char="•"/>
            </a:pPr>
            <a:r>
              <a:rPr lang="en-US" sz="1650" spc="28">
                <a:solidFill>
                  <a:srgbClr val="FFFFFF"/>
                </a:solidFill>
                <a:latin typeface="Arial"/>
                <a:ea typeface="Arial"/>
                <a:cs typeface="Arial"/>
                <a:sym typeface="Arial"/>
              </a:rPr>
              <a:t>Large Language Models (LLMs)</a:t>
            </a:r>
          </a:p>
          <a:p>
            <a:pPr marL="356235" lvl="1" indent="-178118" algn="l">
              <a:lnSpc>
                <a:spcPts val="1650"/>
              </a:lnSpc>
              <a:buFont typeface="Arial"/>
              <a:buChar char="•"/>
            </a:pPr>
            <a:r>
              <a:rPr lang="en-US" sz="1650" spc="28">
                <a:solidFill>
                  <a:srgbClr val="FFFFFF"/>
                </a:solidFill>
                <a:latin typeface="Arial"/>
                <a:ea typeface="Arial"/>
                <a:cs typeface="Arial"/>
                <a:sym typeface="Arial"/>
              </a:rPr>
              <a:t>Machine Translation &amp; Multilingual Support</a:t>
            </a:r>
          </a:p>
          <a:p>
            <a:pPr marL="356235" lvl="1" indent="-178118" algn="l">
              <a:lnSpc>
                <a:spcPts val="1650"/>
              </a:lnSpc>
              <a:buFont typeface="Arial"/>
              <a:buChar char="•"/>
            </a:pPr>
            <a:r>
              <a:rPr lang="en-US" sz="1650" spc="28">
                <a:solidFill>
                  <a:srgbClr val="FFFFFF"/>
                </a:solidFill>
                <a:latin typeface="Arial"/>
                <a:ea typeface="Arial"/>
                <a:cs typeface="Arial"/>
                <a:sym typeface="Arial"/>
              </a:rPr>
              <a:t>Chatbot &amp; Virtual Assistant Development</a:t>
            </a:r>
          </a:p>
        </p:txBody>
      </p:sp>
      <p:sp>
        <p:nvSpPr>
          <p:cNvPr id="60" name="Freeform 60"/>
          <p:cNvSpPr/>
          <p:nvPr/>
        </p:nvSpPr>
        <p:spPr>
          <a:xfrm>
            <a:off x="804627" y="4503872"/>
            <a:ext cx="683784" cy="683784"/>
          </a:xfrm>
          <a:custGeom>
            <a:avLst/>
            <a:gdLst/>
            <a:ahLst/>
            <a:cxnLst/>
            <a:rect l="l" t="t" r="r" b="b"/>
            <a:pathLst>
              <a:path w="683784" h="683784">
                <a:moveTo>
                  <a:pt x="0" y="0"/>
                </a:moveTo>
                <a:lnTo>
                  <a:pt x="683784" y="0"/>
                </a:lnTo>
                <a:lnTo>
                  <a:pt x="683784" y="683784"/>
                </a:lnTo>
                <a:lnTo>
                  <a:pt x="0" y="6837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latin typeface="Calibri" panose="020F0502020204030204" pitchFamily="34" charset="0"/>
            </a:endParaRPr>
          </a:p>
        </p:txBody>
      </p:sp>
      <p:sp>
        <p:nvSpPr>
          <p:cNvPr id="61" name="Freeform 61"/>
          <p:cNvSpPr/>
          <p:nvPr/>
        </p:nvSpPr>
        <p:spPr>
          <a:xfrm>
            <a:off x="6609468" y="4677511"/>
            <a:ext cx="602671" cy="510145"/>
          </a:xfrm>
          <a:custGeom>
            <a:avLst/>
            <a:gdLst/>
            <a:ahLst/>
            <a:cxnLst/>
            <a:rect l="l" t="t" r="r" b="b"/>
            <a:pathLst>
              <a:path w="602671" h="510145">
                <a:moveTo>
                  <a:pt x="0" y="0"/>
                </a:moveTo>
                <a:lnTo>
                  <a:pt x="602671" y="0"/>
                </a:lnTo>
                <a:lnTo>
                  <a:pt x="602671" y="510145"/>
                </a:lnTo>
                <a:lnTo>
                  <a:pt x="0" y="510145"/>
                </a:lnTo>
                <a:lnTo>
                  <a:pt x="0" y="0"/>
                </a:lnTo>
                <a:close/>
              </a:path>
            </a:pathLst>
          </a:custGeom>
          <a:blipFill>
            <a:blip r:embed="rId14"/>
            <a:stretch>
              <a:fillRect/>
            </a:stretch>
          </a:blipFill>
        </p:spPr>
        <p:txBody>
          <a:bodyPr/>
          <a:lstStyle/>
          <a:p>
            <a:endParaRPr lang="en-US" dirty="0">
              <a:latin typeface="Calibri" panose="020F0502020204030204" pitchFamily="34" charset="0"/>
            </a:endParaRPr>
          </a:p>
        </p:txBody>
      </p:sp>
      <p:sp>
        <p:nvSpPr>
          <p:cNvPr id="62" name="Freeform 62"/>
          <p:cNvSpPr/>
          <p:nvPr/>
        </p:nvSpPr>
        <p:spPr>
          <a:xfrm>
            <a:off x="755165" y="6673661"/>
            <a:ext cx="684480" cy="630388"/>
          </a:xfrm>
          <a:custGeom>
            <a:avLst/>
            <a:gdLst/>
            <a:ahLst/>
            <a:cxnLst/>
            <a:rect l="l" t="t" r="r" b="b"/>
            <a:pathLst>
              <a:path w="684480" h="630388">
                <a:moveTo>
                  <a:pt x="0" y="0"/>
                </a:moveTo>
                <a:lnTo>
                  <a:pt x="684480" y="0"/>
                </a:lnTo>
                <a:lnTo>
                  <a:pt x="684480" y="630387"/>
                </a:lnTo>
                <a:lnTo>
                  <a:pt x="0" y="630387"/>
                </a:lnTo>
                <a:lnTo>
                  <a:pt x="0" y="0"/>
                </a:lnTo>
                <a:close/>
              </a:path>
            </a:pathLst>
          </a:custGeom>
          <a:blipFill>
            <a:blip r:embed="rId15"/>
            <a:stretch>
              <a:fillRect/>
            </a:stretch>
          </a:blipFill>
        </p:spPr>
        <p:txBody>
          <a:bodyPr/>
          <a:lstStyle/>
          <a:p>
            <a:endParaRPr lang="en-US" dirty="0">
              <a:latin typeface="Calibri" panose="020F0502020204030204" pitchFamily="34" charset="0"/>
            </a:endParaRPr>
          </a:p>
        </p:txBody>
      </p:sp>
      <p:sp>
        <p:nvSpPr>
          <p:cNvPr id="63" name="Freeform 63"/>
          <p:cNvSpPr/>
          <p:nvPr/>
        </p:nvSpPr>
        <p:spPr>
          <a:xfrm>
            <a:off x="6550253" y="6908181"/>
            <a:ext cx="661886" cy="426504"/>
          </a:xfrm>
          <a:custGeom>
            <a:avLst/>
            <a:gdLst/>
            <a:ahLst/>
            <a:cxnLst/>
            <a:rect l="l" t="t" r="r" b="b"/>
            <a:pathLst>
              <a:path w="661886" h="426504">
                <a:moveTo>
                  <a:pt x="0" y="0"/>
                </a:moveTo>
                <a:lnTo>
                  <a:pt x="661886" y="0"/>
                </a:lnTo>
                <a:lnTo>
                  <a:pt x="661886" y="426504"/>
                </a:lnTo>
                <a:lnTo>
                  <a:pt x="0" y="426504"/>
                </a:lnTo>
                <a:lnTo>
                  <a:pt x="0" y="0"/>
                </a:lnTo>
                <a:close/>
              </a:path>
            </a:pathLst>
          </a:custGeom>
          <a:blipFill>
            <a:blip r:embed="rId16"/>
            <a:stretch>
              <a:fillRect/>
            </a:stretch>
          </a:blipFill>
        </p:spPr>
        <p:txBody>
          <a:bodyPr/>
          <a:lstStyle/>
          <a:p>
            <a:endParaRPr lang="en-US" dirty="0">
              <a:latin typeface="Calibri" panose="020F0502020204030204" pitchFamily="34" charset="0"/>
            </a:endParaRPr>
          </a:p>
        </p:txBody>
      </p:sp>
      <p:grpSp>
        <p:nvGrpSpPr>
          <p:cNvPr id="64" name="Group 64"/>
          <p:cNvGrpSpPr/>
          <p:nvPr/>
        </p:nvGrpSpPr>
        <p:grpSpPr>
          <a:xfrm>
            <a:off x="8777155" y="-43683"/>
            <a:ext cx="6619699" cy="3546757"/>
            <a:chOff x="0" y="0"/>
            <a:chExt cx="6350000" cy="3402255"/>
          </a:xfrm>
        </p:grpSpPr>
        <p:sp>
          <p:nvSpPr>
            <p:cNvPr id="65" name="Freeform 65"/>
            <p:cNvSpPr/>
            <p:nvPr/>
          </p:nvSpPr>
          <p:spPr>
            <a:xfrm>
              <a:off x="0" y="0"/>
              <a:ext cx="6350000" cy="3429941"/>
            </a:xfrm>
            <a:custGeom>
              <a:avLst/>
              <a:gdLst/>
              <a:ahLst/>
              <a:cxnLst/>
              <a:rect l="l" t="t" r="r" b="b"/>
              <a:pathLst>
                <a:path w="6350000" h="3429941">
                  <a:moveTo>
                    <a:pt x="6057900" y="0"/>
                  </a:moveTo>
                  <a:cubicBezTo>
                    <a:pt x="6218555" y="0"/>
                    <a:pt x="6350000" y="136259"/>
                    <a:pt x="6350000" y="302797"/>
                  </a:cubicBezTo>
                  <a:lnTo>
                    <a:pt x="6350000" y="3157121"/>
                  </a:lnTo>
                  <a:cubicBezTo>
                    <a:pt x="6350000" y="3323659"/>
                    <a:pt x="6221603" y="3429941"/>
                    <a:pt x="6064631" y="3395541"/>
                  </a:cubicBezTo>
                  <a:lnTo>
                    <a:pt x="285369" y="2091012"/>
                  </a:lnTo>
                  <a:cubicBezTo>
                    <a:pt x="128397" y="2055598"/>
                    <a:pt x="0" y="1890376"/>
                    <a:pt x="0" y="1723837"/>
                  </a:cubicBezTo>
                  <a:lnTo>
                    <a:pt x="0" y="302797"/>
                  </a:lnTo>
                  <a:cubicBezTo>
                    <a:pt x="0" y="136259"/>
                    <a:pt x="131445" y="0"/>
                    <a:pt x="292100" y="0"/>
                  </a:cubicBezTo>
                  <a:lnTo>
                    <a:pt x="6057900" y="0"/>
                  </a:lnTo>
                  <a:close/>
                </a:path>
              </a:pathLst>
            </a:custGeom>
            <a:blipFill>
              <a:blip r:embed="rId17"/>
              <a:stretch>
                <a:fillRect t="-8202" b="-8202"/>
              </a:stretch>
            </a:blipFill>
            <a:ln cap="sq">
              <a:noFill/>
              <a:prstDash val="solid"/>
              <a:miter/>
            </a:ln>
          </p:spPr>
          <p:txBody>
            <a:bodyPr/>
            <a:lstStyle/>
            <a:p>
              <a:endParaRPr lang="en-US" dirty="0">
                <a:latin typeface="Calibri" panose="020F0502020204030204" pitchFamily="34" charset="0"/>
              </a:endParaRPr>
            </a:p>
          </p:txBody>
        </p:sp>
      </p:grpSp>
      <p:grpSp>
        <p:nvGrpSpPr>
          <p:cNvPr id="66" name="Group 66"/>
          <p:cNvGrpSpPr/>
          <p:nvPr/>
        </p:nvGrpSpPr>
        <p:grpSpPr>
          <a:xfrm>
            <a:off x="15421503" y="-58271"/>
            <a:ext cx="2785370" cy="3546757"/>
            <a:chOff x="0" y="0"/>
            <a:chExt cx="469956" cy="598420"/>
          </a:xfrm>
        </p:grpSpPr>
        <p:sp>
          <p:nvSpPr>
            <p:cNvPr id="67" name="Freeform 67"/>
            <p:cNvSpPr/>
            <p:nvPr/>
          </p:nvSpPr>
          <p:spPr>
            <a:xfrm>
              <a:off x="0" y="0"/>
              <a:ext cx="469956" cy="598420"/>
            </a:xfrm>
            <a:custGeom>
              <a:avLst/>
              <a:gdLst/>
              <a:ahLst/>
              <a:cxnLst/>
              <a:rect l="l" t="t" r="r" b="b"/>
              <a:pathLst>
                <a:path w="469956" h="598420">
                  <a:moveTo>
                    <a:pt x="44472" y="0"/>
                  </a:moveTo>
                  <a:lnTo>
                    <a:pt x="425484" y="0"/>
                  </a:lnTo>
                  <a:cubicBezTo>
                    <a:pt x="437279" y="0"/>
                    <a:pt x="448590" y="4685"/>
                    <a:pt x="456931" y="13026"/>
                  </a:cubicBezTo>
                  <a:cubicBezTo>
                    <a:pt x="465271" y="21366"/>
                    <a:pt x="469956" y="32677"/>
                    <a:pt x="469956" y="44472"/>
                  </a:cubicBezTo>
                  <a:lnTo>
                    <a:pt x="469956" y="553948"/>
                  </a:lnTo>
                  <a:cubicBezTo>
                    <a:pt x="469956" y="565742"/>
                    <a:pt x="465271" y="577054"/>
                    <a:pt x="456931" y="585394"/>
                  </a:cubicBezTo>
                  <a:cubicBezTo>
                    <a:pt x="448590" y="593734"/>
                    <a:pt x="437279" y="598420"/>
                    <a:pt x="425484" y="598420"/>
                  </a:cubicBezTo>
                  <a:lnTo>
                    <a:pt x="44472" y="598420"/>
                  </a:lnTo>
                  <a:cubicBezTo>
                    <a:pt x="32677" y="598420"/>
                    <a:pt x="21366" y="593734"/>
                    <a:pt x="13026" y="585394"/>
                  </a:cubicBezTo>
                  <a:cubicBezTo>
                    <a:pt x="4685" y="577054"/>
                    <a:pt x="0" y="565742"/>
                    <a:pt x="0" y="553948"/>
                  </a:cubicBezTo>
                  <a:lnTo>
                    <a:pt x="0" y="44472"/>
                  </a:lnTo>
                  <a:cubicBezTo>
                    <a:pt x="0" y="32677"/>
                    <a:pt x="4685" y="21366"/>
                    <a:pt x="13026" y="13026"/>
                  </a:cubicBezTo>
                  <a:cubicBezTo>
                    <a:pt x="21366" y="4685"/>
                    <a:pt x="32677" y="0"/>
                    <a:pt x="44472" y="0"/>
                  </a:cubicBezTo>
                  <a:close/>
                </a:path>
              </a:pathLst>
            </a:custGeom>
            <a:blipFill>
              <a:blip r:embed="rId18"/>
              <a:stretch>
                <a:fillRect l="-63692" r="-63692"/>
              </a:stretch>
            </a:blipFill>
          </p:spPr>
          <p:txBody>
            <a:bodyPr/>
            <a:lstStyle/>
            <a:p>
              <a:endParaRPr lang="en-US" dirty="0">
                <a:latin typeface="Calibri" panose="020F0502020204030204" pitchFamily="34"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1839">
                <a:alpha val="100000"/>
              </a:srgbClr>
            </a:gs>
            <a:gs pos="100000">
              <a:srgbClr val="068CAE">
                <a:alpha val="100000"/>
              </a:srgbClr>
            </a:gs>
          </a:gsLst>
          <a:lin ang="0"/>
        </a:gradFill>
        <a:effectLst/>
      </p:bgPr>
    </p:bg>
    <p:spTree>
      <p:nvGrpSpPr>
        <p:cNvPr id="1" name=""/>
        <p:cNvGrpSpPr/>
        <p:nvPr/>
      </p:nvGrpSpPr>
      <p:grpSpPr>
        <a:xfrm>
          <a:off x="0" y="0"/>
          <a:ext cx="0" cy="0"/>
          <a:chOff x="0" y="0"/>
          <a:chExt cx="0" cy="0"/>
        </a:xfrm>
      </p:grpSpPr>
      <p:grpSp>
        <p:nvGrpSpPr>
          <p:cNvPr id="27" name="Group 27"/>
          <p:cNvGrpSpPr/>
          <p:nvPr/>
        </p:nvGrpSpPr>
        <p:grpSpPr>
          <a:xfrm rot="4912587">
            <a:off x="9962560" y="1325634"/>
            <a:ext cx="3126360" cy="12932769"/>
            <a:chOff x="0" y="0"/>
            <a:chExt cx="913411" cy="6292151"/>
          </a:xfrm>
        </p:grpSpPr>
        <p:sp>
          <p:nvSpPr>
            <p:cNvPr id="28" name="Freeform 28"/>
            <p:cNvSpPr/>
            <p:nvPr/>
          </p:nvSpPr>
          <p:spPr>
            <a:xfrm>
              <a:off x="0" y="0"/>
              <a:ext cx="913411" cy="6292150"/>
            </a:xfrm>
            <a:custGeom>
              <a:avLst/>
              <a:gdLst/>
              <a:ahLst/>
              <a:cxnLst/>
              <a:rect l="l" t="t" r="r" b="b"/>
              <a:pathLst>
                <a:path w="913411" h="6292150">
                  <a:moveTo>
                    <a:pt x="72488" y="0"/>
                  </a:moveTo>
                  <a:lnTo>
                    <a:pt x="840923" y="0"/>
                  </a:lnTo>
                  <a:cubicBezTo>
                    <a:pt x="860148" y="0"/>
                    <a:pt x="878586" y="7637"/>
                    <a:pt x="892180" y="21231"/>
                  </a:cubicBezTo>
                  <a:cubicBezTo>
                    <a:pt x="905774" y="34826"/>
                    <a:pt x="913411" y="53263"/>
                    <a:pt x="913411" y="72488"/>
                  </a:cubicBezTo>
                  <a:lnTo>
                    <a:pt x="913411" y="6219662"/>
                  </a:lnTo>
                  <a:cubicBezTo>
                    <a:pt x="913411" y="6238887"/>
                    <a:pt x="905774" y="6257325"/>
                    <a:pt x="892180" y="6270919"/>
                  </a:cubicBezTo>
                  <a:cubicBezTo>
                    <a:pt x="878586" y="6284513"/>
                    <a:pt x="860148" y="6292150"/>
                    <a:pt x="840923" y="6292150"/>
                  </a:cubicBezTo>
                  <a:lnTo>
                    <a:pt x="72488" y="6292150"/>
                  </a:lnTo>
                  <a:cubicBezTo>
                    <a:pt x="53263" y="6292150"/>
                    <a:pt x="34826" y="6284513"/>
                    <a:pt x="21231" y="6270919"/>
                  </a:cubicBezTo>
                  <a:cubicBezTo>
                    <a:pt x="7637" y="6257325"/>
                    <a:pt x="0" y="6238887"/>
                    <a:pt x="0" y="6219662"/>
                  </a:cubicBezTo>
                  <a:lnTo>
                    <a:pt x="0" y="72488"/>
                  </a:lnTo>
                  <a:cubicBezTo>
                    <a:pt x="0" y="53263"/>
                    <a:pt x="7637" y="34826"/>
                    <a:pt x="21231" y="21231"/>
                  </a:cubicBezTo>
                  <a:cubicBezTo>
                    <a:pt x="34826" y="7637"/>
                    <a:pt x="53263" y="0"/>
                    <a:pt x="72488" y="0"/>
                  </a:cubicBezTo>
                  <a:close/>
                </a:path>
              </a:pathLst>
            </a:custGeom>
            <a:solidFill>
              <a:srgbClr val="001839">
                <a:alpha val="75686"/>
              </a:srgbClr>
            </a:solidFill>
          </p:spPr>
          <p:txBody>
            <a:bodyPr/>
            <a:lstStyle/>
            <a:p>
              <a:endParaRPr lang="en-US" dirty="0">
                <a:latin typeface="Calibri" panose="020F0502020204030204" pitchFamily="34" charset="0"/>
              </a:endParaRPr>
            </a:p>
          </p:txBody>
        </p:sp>
        <p:sp>
          <p:nvSpPr>
            <p:cNvPr id="29" name="TextBox 29"/>
            <p:cNvSpPr txBox="1"/>
            <p:nvPr/>
          </p:nvSpPr>
          <p:spPr>
            <a:xfrm>
              <a:off x="0" y="-28575"/>
              <a:ext cx="913411" cy="6320726"/>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grpSp>
        <p:nvGrpSpPr>
          <p:cNvPr id="3" name="Group 3"/>
          <p:cNvGrpSpPr>
            <a:grpSpLocks noChangeAspect="1"/>
          </p:cNvGrpSpPr>
          <p:nvPr/>
        </p:nvGrpSpPr>
        <p:grpSpPr>
          <a:xfrm>
            <a:off x="11972142" y="23245"/>
            <a:ext cx="6366382" cy="7162180"/>
            <a:chOff x="0" y="0"/>
            <a:chExt cx="5370413" cy="6041715"/>
          </a:xfrm>
        </p:grpSpPr>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85471"/>
            </a:solidFill>
          </p:spPr>
          <p:txBody>
            <a:bodyPr/>
            <a:lstStyle/>
            <a:p>
              <a:endParaRPr lang="en-US" dirty="0">
                <a:latin typeface="Calibri" panose="020F0502020204030204" pitchFamily="34" charset="0"/>
              </a:endParaRPr>
            </a:p>
          </p:txBody>
        </p:sp>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3"/>
              <a:stretch>
                <a:fillRect t="-16291" r="-132582"/>
              </a:stretch>
            </a:blipFill>
          </p:spPr>
          <p:txBody>
            <a:bodyPr/>
            <a:lstStyle/>
            <a:p>
              <a:endParaRPr lang="en-US" dirty="0">
                <a:latin typeface="Calibri" panose="020F0502020204030204" pitchFamily="34" charset="0"/>
              </a:endParaRPr>
            </a:p>
          </p:txBody>
        </p:sp>
      </p:grpSp>
      <p:sp>
        <p:nvSpPr>
          <p:cNvPr id="2" name="Freeform 2"/>
          <p:cNvSpPr/>
          <p:nvPr/>
        </p:nvSpPr>
        <p:spPr>
          <a:xfrm rot="3795039">
            <a:off x="1113041" y="1167237"/>
            <a:ext cx="9153541" cy="7709042"/>
          </a:xfrm>
          <a:custGeom>
            <a:avLst/>
            <a:gdLst/>
            <a:ahLst/>
            <a:cxnLst/>
            <a:rect l="l" t="t" r="r" b="b"/>
            <a:pathLst>
              <a:path w="9153541" h="7709042">
                <a:moveTo>
                  <a:pt x="0" y="0"/>
                </a:moveTo>
                <a:lnTo>
                  <a:pt x="9153541" y="0"/>
                </a:lnTo>
                <a:lnTo>
                  <a:pt x="9153541" y="7709042"/>
                </a:lnTo>
                <a:lnTo>
                  <a:pt x="0" y="7709042"/>
                </a:lnTo>
                <a:lnTo>
                  <a:pt x="0" y="0"/>
                </a:lnTo>
                <a:close/>
              </a:path>
            </a:pathLst>
          </a:custGeom>
          <a:blipFill>
            <a:blip r:embed="rId4">
              <a:alphaModFix amt="40000"/>
            </a:blip>
            <a:stretch>
              <a:fillRect l="-3625"/>
            </a:stretch>
          </a:blipFill>
        </p:spPr>
        <p:txBody>
          <a:bodyPr/>
          <a:lstStyle/>
          <a:p>
            <a:endParaRPr lang="en-US" dirty="0">
              <a:latin typeface="Calibri" panose="020F0502020204030204" pitchFamily="34" charset="0"/>
            </a:endParaRPr>
          </a:p>
        </p:txBody>
      </p:sp>
      <p:grpSp>
        <p:nvGrpSpPr>
          <p:cNvPr id="6" name="Group 6"/>
          <p:cNvGrpSpPr>
            <a:grpSpLocks noChangeAspect="1"/>
          </p:cNvGrpSpPr>
          <p:nvPr/>
        </p:nvGrpSpPr>
        <p:grpSpPr>
          <a:xfrm>
            <a:off x="12022667" y="31011"/>
            <a:ext cx="6265333" cy="7048500"/>
            <a:chOff x="0" y="0"/>
            <a:chExt cx="5370413" cy="6041715"/>
          </a:xfrm>
        </p:grpSpPr>
        <p:sp>
          <p:nvSpPr>
            <p:cNvPr id="7" name="Freeform 7"/>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85471"/>
            </a:solidFill>
          </p:spPr>
          <p:txBody>
            <a:bodyPr/>
            <a:lstStyle/>
            <a:p>
              <a:endParaRPr lang="en-US" dirty="0">
                <a:latin typeface="Calibri" panose="020F0502020204030204" pitchFamily="34" charset="0"/>
              </a:endParaRPr>
            </a:p>
          </p:txBody>
        </p:sp>
        <p:sp>
          <p:nvSpPr>
            <p:cNvPr id="8" name="Freeform 8"/>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5"/>
              <a:stretch>
                <a:fillRect l="-48097" r="-51902"/>
              </a:stretch>
            </a:blipFill>
          </p:spPr>
          <p:txBody>
            <a:bodyPr/>
            <a:lstStyle/>
            <a:p>
              <a:endParaRPr lang="en-US" dirty="0">
                <a:latin typeface="Calibri" panose="020F0502020204030204" pitchFamily="34" charset="0"/>
              </a:endParaRPr>
            </a:p>
          </p:txBody>
        </p:sp>
      </p:grpSp>
      <p:sp>
        <p:nvSpPr>
          <p:cNvPr id="9" name="Freeform 9"/>
          <p:cNvSpPr/>
          <p:nvPr/>
        </p:nvSpPr>
        <p:spPr>
          <a:xfrm>
            <a:off x="15627408" y="7406013"/>
            <a:ext cx="2418152" cy="3017975"/>
          </a:xfrm>
          <a:custGeom>
            <a:avLst/>
            <a:gdLst/>
            <a:ahLst/>
            <a:cxnLst/>
            <a:rect l="l" t="t" r="r" b="b"/>
            <a:pathLst>
              <a:path w="2418152" h="3017975">
                <a:moveTo>
                  <a:pt x="0" y="0"/>
                </a:moveTo>
                <a:lnTo>
                  <a:pt x="2418153" y="0"/>
                </a:lnTo>
                <a:lnTo>
                  <a:pt x="2418153" y="3017975"/>
                </a:lnTo>
                <a:lnTo>
                  <a:pt x="0" y="3017975"/>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en-US" dirty="0">
              <a:latin typeface="Calibri" panose="020F0502020204030204" pitchFamily="34" charset="0"/>
            </a:endParaRPr>
          </a:p>
        </p:txBody>
      </p:sp>
      <p:sp>
        <p:nvSpPr>
          <p:cNvPr id="10" name="Freeform 10"/>
          <p:cNvSpPr/>
          <p:nvPr/>
        </p:nvSpPr>
        <p:spPr>
          <a:xfrm>
            <a:off x="1041127" y="2857500"/>
            <a:ext cx="7201073" cy="1456581"/>
          </a:xfrm>
          <a:custGeom>
            <a:avLst/>
            <a:gdLst/>
            <a:ahLst/>
            <a:cxnLst/>
            <a:rect l="l" t="t" r="r" b="b"/>
            <a:pathLst>
              <a:path w="7201073" h="1456581">
                <a:moveTo>
                  <a:pt x="0" y="0"/>
                </a:moveTo>
                <a:lnTo>
                  <a:pt x="7201073" y="0"/>
                </a:lnTo>
                <a:lnTo>
                  <a:pt x="7201073" y="1456581"/>
                </a:lnTo>
                <a:lnTo>
                  <a:pt x="0" y="1456581"/>
                </a:lnTo>
                <a:lnTo>
                  <a:pt x="0" y="0"/>
                </a:lnTo>
                <a:close/>
              </a:path>
            </a:pathLst>
          </a:custGeom>
          <a:blipFill>
            <a:blip r:embed="rId8"/>
            <a:stretch>
              <a:fillRect t="-7054" r="-42036" b="-7054"/>
            </a:stretch>
          </a:blipFill>
        </p:spPr>
        <p:txBody>
          <a:bodyPr/>
          <a:lstStyle/>
          <a:p>
            <a:endParaRPr lang="en-US" dirty="0">
              <a:latin typeface="Calibri" panose="020F0502020204030204" pitchFamily="34" charset="0"/>
            </a:endParaRPr>
          </a:p>
        </p:txBody>
      </p:sp>
      <p:sp>
        <p:nvSpPr>
          <p:cNvPr id="11" name="TextBox 11"/>
          <p:cNvSpPr txBox="1"/>
          <p:nvPr/>
        </p:nvSpPr>
        <p:spPr>
          <a:xfrm>
            <a:off x="1306898" y="1485900"/>
            <a:ext cx="6236902" cy="1397883"/>
          </a:xfrm>
          <a:prstGeom prst="rect">
            <a:avLst/>
          </a:prstGeom>
        </p:spPr>
        <p:txBody>
          <a:bodyPr wrap="square" lIns="0" tIns="0" rIns="0" bIns="0" rtlCol="0" anchor="t">
            <a:spAutoFit/>
          </a:bodyPr>
          <a:lstStyle/>
          <a:p>
            <a:pPr marL="0" lvl="0" indent="0" algn="l">
              <a:lnSpc>
                <a:spcPts val="12022"/>
              </a:lnSpc>
            </a:pPr>
            <a:r>
              <a:rPr lang="en-US" sz="7200" b="1" spc="-193"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CYBERSECURITY</a:t>
            </a:r>
          </a:p>
        </p:txBody>
      </p:sp>
      <p:grpSp>
        <p:nvGrpSpPr>
          <p:cNvPr id="12" name="Group 12"/>
          <p:cNvGrpSpPr/>
          <p:nvPr/>
        </p:nvGrpSpPr>
        <p:grpSpPr>
          <a:xfrm>
            <a:off x="15452156" y="372015"/>
            <a:ext cx="2081333" cy="1288232"/>
            <a:chOff x="0" y="0"/>
            <a:chExt cx="709396" cy="439078"/>
          </a:xfrm>
        </p:grpSpPr>
        <p:sp>
          <p:nvSpPr>
            <p:cNvPr id="13" name="Freeform 13"/>
            <p:cNvSpPr/>
            <p:nvPr/>
          </p:nvSpPr>
          <p:spPr>
            <a:xfrm>
              <a:off x="0" y="0"/>
              <a:ext cx="709396" cy="439078"/>
            </a:xfrm>
            <a:custGeom>
              <a:avLst/>
              <a:gdLst/>
              <a:ahLst/>
              <a:cxnLst/>
              <a:rect l="l" t="t" r="r" b="b"/>
              <a:pathLst>
                <a:path w="709396" h="439078">
                  <a:moveTo>
                    <a:pt x="144561" y="0"/>
                  </a:moveTo>
                  <a:lnTo>
                    <a:pt x="564835" y="0"/>
                  </a:lnTo>
                  <a:cubicBezTo>
                    <a:pt x="644674" y="0"/>
                    <a:pt x="709396" y="64722"/>
                    <a:pt x="709396" y="144561"/>
                  </a:cubicBezTo>
                  <a:lnTo>
                    <a:pt x="709396" y="294517"/>
                  </a:lnTo>
                  <a:cubicBezTo>
                    <a:pt x="709396" y="374356"/>
                    <a:pt x="644674" y="439078"/>
                    <a:pt x="564835" y="439078"/>
                  </a:cubicBezTo>
                  <a:lnTo>
                    <a:pt x="144561" y="439078"/>
                  </a:lnTo>
                  <a:cubicBezTo>
                    <a:pt x="64722" y="439078"/>
                    <a:pt x="0" y="374356"/>
                    <a:pt x="0" y="294517"/>
                  </a:cubicBezTo>
                  <a:lnTo>
                    <a:pt x="0" y="144561"/>
                  </a:lnTo>
                  <a:cubicBezTo>
                    <a:pt x="0" y="64722"/>
                    <a:pt x="64722" y="0"/>
                    <a:pt x="144561" y="0"/>
                  </a:cubicBezTo>
                  <a:close/>
                </a:path>
              </a:pathLst>
            </a:custGeom>
            <a:solidFill>
              <a:srgbClr val="FFFFFF"/>
            </a:solidFill>
          </p:spPr>
          <p:txBody>
            <a:bodyPr/>
            <a:lstStyle/>
            <a:p>
              <a:endParaRPr lang="en-US" dirty="0">
                <a:latin typeface="Calibri" panose="020F0502020204030204" pitchFamily="34" charset="0"/>
              </a:endParaRPr>
            </a:p>
          </p:txBody>
        </p:sp>
        <p:sp>
          <p:nvSpPr>
            <p:cNvPr id="14" name="TextBox 14"/>
            <p:cNvSpPr txBox="1"/>
            <p:nvPr/>
          </p:nvSpPr>
          <p:spPr>
            <a:xfrm>
              <a:off x="0" y="-9525"/>
              <a:ext cx="709396" cy="448603"/>
            </a:xfrm>
            <a:prstGeom prst="rect">
              <a:avLst/>
            </a:prstGeom>
          </p:spPr>
          <p:txBody>
            <a:bodyPr lIns="51955" tIns="51955" rIns="51955" bIns="51955" rtlCol="0" anchor="ctr"/>
            <a:lstStyle/>
            <a:p>
              <a:pPr algn="ctr">
                <a:lnSpc>
                  <a:spcPts val="1346"/>
                </a:lnSpc>
              </a:pPr>
              <a:endParaRPr dirty="0">
                <a:latin typeface="Calibri" panose="020F0502020204030204" pitchFamily="34" charset="0"/>
              </a:endParaRPr>
            </a:p>
          </p:txBody>
        </p:sp>
      </p:grpSp>
      <p:sp>
        <p:nvSpPr>
          <p:cNvPr id="15" name="Freeform 15"/>
          <p:cNvSpPr/>
          <p:nvPr/>
        </p:nvSpPr>
        <p:spPr>
          <a:xfrm>
            <a:off x="15906603" y="517278"/>
            <a:ext cx="1114142" cy="920560"/>
          </a:xfrm>
          <a:custGeom>
            <a:avLst/>
            <a:gdLst/>
            <a:ahLst/>
            <a:cxnLst/>
            <a:rect l="l" t="t" r="r" b="b"/>
            <a:pathLst>
              <a:path w="1114142" h="920560">
                <a:moveTo>
                  <a:pt x="0" y="0"/>
                </a:moveTo>
                <a:lnTo>
                  <a:pt x="1114142" y="0"/>
                </a:lnTo>
                <a:lnTo>
                  <a:pt x="1114142" y="920560"/>
                </a:lnTo>
                <a:lnTo>
                  <a:pt x="0" y="920560"/>
                </a:lnTo>
                <a:lnTo>
                  <a:pt x="0" y="0"/>
                </a:lnTo>
                <a:close/>
              </a:path>
            </a:pathLst>
          </a:custGeom>
          <a:blipFill>
            <a:blip r:embed="rId9"/>
            <a:stretch>
              <a:fillRect/>
            </a:stretch>
          </a:blipFill>
        </p:spPr>
        <p:txBody>
          <a:bodyPr/>
          <a:lstStyle/>
          <a:p>
            <a:endParaRPr lang="en-US" dirty="0">
              <a:latin typeface="Calibri" panose="020F0502020204030204" pitchFamily="34" charset="0"/>
            </a:endParaRPr>
          </a:p>
        </p:txBody>
      </p:sp>
      <p:sp>
        <p:nvSpPr>
          <p:cNvPr id="16" name="TextBox 16"/>
          <p:cNvSpPr txBox="1"/>
          <p:nvPr/>
        </p:nvSpPr>
        <p:spPr>
          <a:xfrm>
            <a:off x="1455575" y="4211427"/>
            <a:ext cx="3053232" cy="627273"/>
          </a:xfrm>
          <a:prstGeom prst="rect">
            <a:avLst/>
          </a:prstGeom>
        </p:spPr>
        <p:txBody>
          <a:bodyPr lIns="0" tIns="0" rIns="0" bIns="0" rtlCol="0" anchor="t">
            <a:spAutoFit/>
          </a:bodyPr>
          <a:lstStyle/>
          <a:p>
            <a:pPr algn="l">
              <a:lnSpc>
                <a:spcPts val="4556"/>
              </a:lnSpc>
            </a:pPr>
            <a:r>
              <a:rPr lang="en-US" sz="3254" b="1" dirty="0">
                <a:solidFill>
                  <a:srgbClr val="FFFFFF"/>
                </a:solidFill>
                <a:latin typeface="Arial Bold"/>
                <a:ea typeface="Arial Bold"/>
                <a:cs typeface="Arial Bold"/>
                <a:sym typeface="Arial Bold"/>
              </a:rPr>
              <a:t>Who We Are</a:t>
            </a:r>
          </a:p>
        </p:txBody>
      </p:sp>
      <p:sp>
        <p:nvSpPr>
          <p:cNvPr id="17" name="TextBox 17"/>
          <p:cNvSpPr txBox="1"/>
          <p:nvPr/>
        </p:nvSpPr>
        <p:spPr>
          <a:xfrm>
            <a:off x="1455575" y="4808533"/>
            <a:ext cx="4872417" cy="1935167"/>
          </a:xfrm>
          <a:prstGeom prst="rect">
            <a:avLst/>
          </a:prstGeom>
        </p:spPr>
        <p:txBody>
          <a:bodyPr lIns="0" tIns="0" rIns="0" bIns="0" rtlCol="0" anchor="t">
            <a:spAutoFit/>
          </a:bodyPr>
          <a:lstStyle/>
          <a:p>
            <a:pPr algn="l">
              <a:lnSpc>
                <a:spcPts val="2504"/>
              </a:lnSpc>
            </a:pPr>
            <a:r>
              <a:rPr lang="en-US" sz="1788" dirty="0" err="1">
                <a:solidFill>
                  <a:srgbClr val="FFFFFF"/>
                </a:solidFill>
                <a:latin typeface="Arial"/>
                <a:ea typeface="Arial"/>
                <a:cs typeface="Arial"/>
                <a:sym typeface="Arial"/>
              </a:rPr>
              <a:t>Aretum</a:t>
            </a:r>
            <a:r>
              <a:rPr lang="en-US" sz="1788" dirty="0">
                <a:solidFill>
                  <a:srgbClr val="FFFFFF"/>
                </a:solidFill>
                <a:latin typeface="Arial"/>
                <a:ea typeface="Arial"/>
                <a:cs typeface="Arial"/>
                <a:sym typeface="Arial"/>
              </a:rPr>
              <a:t> delivers robust, tailored cybersecurity solutions to protect federal and government agencies' critical data and IT infrastructure. From cloud security to compliance, we offer end-to-end protection against evolving cyber threats.</a:t>
            </a:r>
          </a:p>
        </p:txBody>
      </p:sp>
      <p:grpSp>
        <p:nvGrpSpPr>
          <p:cNvPr id="18" name="Group 18"/>
          <p:cNvGrpSpPr/>
          <p:nvPr/>
        </p:nvGrpSpPr>
        <p:grpSpPr>
          <a:xfrm>
            <a:off x="1379105" y="3585014"/>
            <a:ext cx="3863095" cy="491686"/>
            <a:chOff x="0" y="0"/>
            <a:chExt cx="1065803" cy="135653"/>
          </a:xfrm>
        </p:grpSpPr>
        <p:sp>
          <p:nvSpPr>
            <p:cNvPr id="19" name="Freeform 19"/>
            <p:cNvSpPr/>
            <p:nvPr/>
          </p:nvSpPr>
          <p:spPr>
            <a:xfrm>
              <a:off x="0" y="0"/>
              <a:ext cx="1065803" cy="135653"/>
            </a:xfrm>
            <a:custGeom>
              <a:avLst/>
              <a:gdLst/>
              <a:ahLst/>
              <a:cxnLst/>
              <a:rect l="l" t="t" r="r" b="b"/>
              <a:pathLst>
                <a:path w="1065803" h="135653">
                  <a:moveTo>
                    <a:pt x="0" y="0"/>
                  </a:moveTo>
                  <a:lnTo>
                    <a:pt x="1065803" y="0"/>
                  </a:lnTo>
                  <a:lnTo>
                    <a:pt x="1065803" y="135653"/>
                  </a:lnTo>
                  <a:lnTo>
                    <a:pt x="0" y="135653"/>
                  </a:lnTo>
                  <a:close/>
                </a:path>
              </a:pathLst>
            </a:custGeom>
            <a:solidFill>
              <a:srgbClr val="FFC60B"/>
            </a:solidFill>
          </p:spPr>
          <p:txBody>
            <a:bodyPr/>
            <a:lstStyle/>
            <a:p>
              <a:endParaRPr lang="en-US" dirty="0">
                <a:latin typeface="Calibri" panose="020F0502020204030204" pitchFamily="34" charset="0"/>
              </a:endParaRPr>
            </a:p>
          </p:txBody>
        </p:sp>
        <p:sp>
          <p:nvSpPr>
            <p:cNvPr id="20" name="TextBox 20"/>
            <p:cNvSpPr txBox="1"/>
            <p:nvPr/>
          </p:nvSpPr>
          <p:spPr>
            <a:xfrm>
              <a:off x="0" y="-104775"/>
              <a:ext cx="1065803" cy="240428"/>
            </a:xfrm>
            <a:prstGeom prst="rect">
              <a:avLst/>
            </a:prstGeom>
          </p:spPr>
          <p:txBody>
            <a:bodyPr lIns="51955" tIns="51955" rIns="51955" bIns="51955" rtlCol="0" anchor="ctr"/>
            <a:lstStyle/>
            <a:p>
              <a:pPr algn="ctr">
                <a:lnSpc>
                  <a:spcPts val="2322"/>
                </a:lnSpc>
              </a:pPr>
              <a:endParaRPr dirty="0">
                <a:latin typeface="Calibri" panose="020F0502020204030204" pitchFamily="34" charset="0"/>
              </a:endParaRPr>
            </a:p>
          </p:txBody>
        </p:sp>
      </p:grpSp>
      <p:sp>
        <p:nvSpPr>
          <p:cNvPr id="21" name="TextBox 21"/>
          <p:cNvSpPr txBox="1"/>
          <p:nvPr/>
        </p:nvSpPr>
        <p:spPr>
          <a:xfrm>
            <a:off x="1379105" y="3009900"/>
            <a:ext cx="7726189" cy="288953"/>
          </a:xfrm>
          <a:prstGeom prst="rect">
            <a:avLst/>
          </a:prstGeom>
        </p:spPr>
        <p:txBody>
          <a:bodyPr lIns="0" tIns="0" rIns="0" bIns="0" rtlCol="0" anchor="t">
            <a:spAutoFit/>
          </a:bodyPr>
          <a:lstStyle/>
          <a:p>
            <a:pPr marL="0" lvl="0" indent="0" algn="l">
              <a:lnSpc>
                <a:spcPts val="1952"/>
              </a:lnSpc>
            </a:pPr>
            <a:r>
              <a:rPr lang="en-US" sz="2193" spc="436" dirty="0">
                <a:solidFill>
                  <a:srgbClr val="FFFFFF"/>
                </a:solidFill>
                <a:latin typeface="Telegraf"/>
                <a:ea typeface="Telegraf"/>
                <a:cs typeface="Telegraf"/>
                <a:sym typeface="Telegraf"/>
              </a:rPr>
              <a:t>SECURING YOUR MISSION</a:t>
            </a:r>
          </a:p>
        </p:txBody>
      </p:sp>
      <p:sp>
        <p:nvSpPr>
          <p:cNvPr id="22" name="TextBox 22"/>
          <p:cNvSpPr txBox="1"/>
          <p:nvPr/>
        </p:nvSpPr>
        <p:spPr>
          <a:xfrm>
            <a:off x="1498979" y="3666319"/>
            <a:ext cx="7945818" cy="334181"/>
          </a:xfrm>
          <a:prstGeom prst="rect">
            <a:avLst/>
          </a:prstGeom>
        </p:spPr>
        <p:txBody>
          <a:bodyPr lIns="0" tIns="0" rIns="0" bIns="0" rtlCol="0" anchor="t">
            <a:spAutoFit/>
          </a:bodyPr>
          <a:lstStyle/>
          <a:p>
            <a:pPr algn="l">
              <a:lnSpc>
                <a:spcPts val="2430"/>
              </a:lnSpc>
              <a:spcBef>
                <a:spcPct val="0"/>
              </a:spcBef>
            </a:pPr>
            <a:r>
              <a:rPr lang="en-US" sz="1736" b="1" spc="250" dirty="0">
                <a:solidFill>
                  <a:srgbClr val="001839"/>
                </a:solidFill>
                <a:latin typeface="Arial Bold"/>
                <a:ea typeface="Arial Bold"/>
                <a:cs typeface="Arial Bold"/>
                <a:sym typeface="Arial Bold"/>
              </a:rPr>
              <a:t>PROTECTING YOUR DATA</a:t>
            </a:r>
          </a:p>
        </p:txBody>
      </p:sp>
      <p:sp>
        <p:nvSpPr>
          <p:cNvPr id="26" name="Freeform 26"/>
          <p:cNvSpPr/>
          <p:nvPr/>
        </p:nvSpPr>
        <p:spPr>
          <a:xfrm>
            <a:off x="14547340" y="7243992"/>
            <a:ext cx="2099839" cy="2620703"/>
          </a:xfrm>
          <a:custGeom>
            <a:avLst/>
            <a:gdLst/>
            <a:ahLst/>
            <a:cxnLst/>
            <a:rect l="l" t="t" r="r" b="b"/>
            <a:pathLst>
              <a:path w="2099839" h="2620703">
                <a:moveTo>
                  <a:pt x="0" y="0"/>
                </a:moveTo>
                <a:lnTo>
                  <a:pt x="2099838" y="0"/>
                </a:lnTo>
                <a:lnTo>
                  <a:pt x="2099838" y="2620703"/>
                </a:lnTo>
                <a:lnTo>
                  <a:pt x="0" y="2620703"/>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en-US" dirty="0">
              <a:latin typeface="Calibri" panose="020F0502020204030204" pitchFamily="34" charset="0"/>
            </a:endParaRPr>
          </a:p>
        </p:txBody>
      </p:sp>
      <p:sp>
        <p:nvSpPr>
          <p:cNvPr id="30" name="TextBox 30"/>
          <p:cNvSpPr txBox="1"/>
          <p:nvPr/>
        </p:nvSpPr>
        <p:spPr>
          <a:xfrm>
            <a:off x="9945312" y="7773785"/>
            <a:ext cx="3220953" cy="1028065"/>
          </a:xfrm>
          <a:prstGeom prst="rect">
            <a:avLst/>
          </a:prstGeom>
        </p:spPr>
        <p:txBody>
          <a:bodyPr lIns="0" tIns="0" rIns="0" bIns="0" rtlCol="0" anchor="t">
            <a:spAutoFit/>
          </a:bodyPr>
          <a:lstStyle/>
          <a:p>
            <a:pPr marL="0" lvl="0" indent="0" algn="ctr">
              <a:lnSpc>
                <a:spcPts val="2659"/>
              </a:lnSpc>
            </a:pPr>
            <a:r>
              <a:rPr lang="en-US" sz="1899" b="1" spc="-37">
                <a:solidFill>
                  <a:srgbClr val="FFFFFF"/>
                </a:solidFill>
                <a:latin typeface="Arial Bold"/>
                <a:ea typeface="Arial Bold"/>
                <a:cs typeface="Arial Bold"/>
                <a:sym typeface="Arial Bold"/>
              </a:rPr>
              <a:t>Expertise in Compliance: </a:t>
            </a:r>
            <a:r>
              <a:rPr lang="en-US" sz="1899" spc="-37">
                <a:solidFill>
                  <a:srgbClr val="FFFFFF"/>
                </a:solidFill>
                <a:latin typeface="Arial"/>
                <a:ea typeface="Arial"/>
                <a:cs typeface="Arial"/>
                <a:sym typeface="Arial"/>
              </a:rPr>
              <a:t>Proven track record with DoD and civilian agency standards</a:t>
            </a:r>
          </a:p>
        </p:txBody>
      </p:sp>
      <p:sp>
        <p:nvSpPr>
          <p:cNvPr id="31" name="TextBox 31"/>
          <p:cNvSpPr txBox="1"/>
          <p:nvPr/>
        </p:nvSpPr>
        <p:spPr>
          <a:xfrm>
            <a:off x="13698961" y="7439660"/>
            <a:ext cx="3321784" cy="1361440"/>
          </a:xfrm>
          <a:prstGeom prst="rect">
            <a:avLst/>
          </a:prstGeom>
        </p:spPr>
        <p:txBody>
          <a:bodyPr lIns="0" tIns="0" rIns="0" bIns="0" rtlCol="0" anchor="t">
            <a:spAutoFit/>
          </a:bodyPr>
          <a:lstStyle/>
          <a:p>
            <a:pPr algn="ctr">
              <a:lnSpc>
                <a:spcPts val="2659"/>
              </a:lnSpc>
            </a:pPr>
            <a:r>
              <a:rPr lang="en-US" sz="1899" b="1" spc="-37" dirty="0">
                <a:solidFill>
                  <a:srgbClr val="FFFFFF"/>
                </a:solidFill>
                <a:latin typeface="Arial Bold"/>
                <a:ea typeface="Arial Bold"/>
                <a:cs typeface="Arial Bold"/>
                <a:sym typeface="Arial Bold"/>
              </a:rPr>
              <a:t>Real-Time Protection: </a:t>
            </a:r>
          </a:p>
          <a:p>
            <a:pPr algn="ctr">
              <a:lnSpc>
                <a:spcPts val="2659"/>
              </a:lnSpc>
            </a:pPr>
            <a:r>
              <a:rPr lang="en-US" sz="1899" spc="-37" dirty="0">
                <a:solidFill>
                  <a:srgbClr val="FFFFFF"/>
                </a:solidFill>
                <a:latin typeface="Arial"/>
                <a:ea typeface="Arial"/>
                <a:cs typeface="Arial"/>
                <a:sym typeface="Arial"/>
              </a:rPr>
              <a:t>24/7 monitoring and fast threat remediation.</a:t>
            </a:r>
          </a:p>
          <a:p>
            <a:pPr marL="0" lvl="0" indent="0" algn="ctr">
              <a:lnSpc>
                <a:spcPts val="2659"/>
              </a:lnSpc>
            </a:pPr>
            <a:endParaRPr lang="en-US" sz="1899" spc="-37" dirty="0">
              <a:solidFill>
                <a:srgbClr val="FFFFFF"/>
              </a:solidFill>
              <a:latin typeface="Arial"/>
              <a:ea typeface="Arial"/>
              <a:cs typeface="Arial"/>
              <a:sym typeface="Arial"/>
            </a:endParaRPr>
          </a:p>
        </p:txBody>
      </p:sp>
      <p:sp>
        <p:nvSpPr>
          <p:cNvPr id="32" name="TextBox 32"/>
          <p:cNvSpPr txBox="1"/>
          <p:nvPr/>
        </p:nvSpPr>
        <p:spPr>
          <a:xfrm>
            <a:off x="6076984" y="8420100"/>
            <a:ext cx="3154909" cy="1028065"/>
          </a:xfrm>
          <a:prstGeom prst="rect">
            <a:avLst/>
          </a:prstGeom>
        </p:spPr>
        <p:txBody>
          <a:bodyPr lIns="0" tIns="0" rIns="0" bIns="0" rtlCol="0" anchor="t">
            <a:spAutoFit/>
          </a:bodyPr>
          <a:lstStyle/>
          <a:p>
            <a:pPr marL="0" lvl="0" indent="0" algn="ctr">
              <a:lnSpc>
                <a:spcPts val="2659"/>
              </a:lnSpc>
            </a:pPr>
            <a:r>
              <a:rPr lang="en-US" sz="1899" b="1" spc="-37" dirty="0">
                <a:solidFill>
                  <a:srgbClr val="FFFFFF"/>
                </a:solidFill>
                <a:latin typeface="Arial Bold"/>
                <a:ea typeface="Arial Bold"/>
                <a:cs typeface="Arial Bold"/>
                <a:sym typeface="Arial Bold"/>
              </a:rPr>
              <a:t>Tailored Cybersecurity: </a:t>
            </a:r>
            <a:r>
              <a:rPr lang="en-US" sz="1899" spc="-37" dirty="0">
                <a:solidFill>
                  <a:srgbClr val="FFFFFF"/>
                </a:solidFill>
                <a:latin typeface="Arial"/>
                <a:ea typeface="Arial"/>
                <a:cs typeface="Arial"/>
                <a:sym typeface="Arial"/>
              </a:rPr>
              <a:t>Custom solutions for your unique needs. </a:t>
            </a:r>
          </a:p>
        </p:txBody>
      </p:sp>
      <p:grpSp>
        <p:nvGrpSpPr>
          <p:cNvPr id="33" name="Group 33"/>
          <p:cNvGrpSpPr/>
          <p:nvPr/>
        </p:nvGrpSpPr>
        <p:grpSpPr>
          <a:xfrm>
            <a:off x="6952044" y="7051166"/>
            <a:ext cx="1216534" cy="121653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5" name="TextBox 35"/>
            <p:cNvSpPr txBox="1"/>
            <p:nvPr/>
          </p:nvSpPr>
          <p:spPr>
            <a:xfrm>
              <a:off x="76200" y="38100"/>
              <a:ext cx="660400" cy="698500"/>
            </a:xfrm>
            <a:prstGeom prst="rect">
              <a:avLst/>
            </a:prstGeom>
          </p:spPr>
          <p:txBody>
            <a:bodyPr lIns="103345" tIns="103345" rIns="103345" bIns="103345" rtlCol="0" anchor="ctr"/>
            <a:lstStyle/>
            <a:p>
              <a:pPr algn="ctr">
                <a:lnSpc>
                  <a:spcPts val="1712"/>
                </a:lnSpc>
              </a:pPr>
              <a:endParaRPr dirty="0">
                <a:latin typeface="Calibri" panose="020F0502020204030204" pitchFamily="34" charset="0"/>
              </a:endParaRPr>
            </a:p>
          </p:txBody>
        </p:sp>
      </p:grpSp>
      <p:grpSp>
        <p:nvGrpSpPr>
          <p:cNvPr id="36" name="Group 36"/>
          <p:cNvGrpSpPr/>
          <p:nvPr/>
        </p:nvGrpSpPr>
        <p:grpSpPr>
          <a:xfrm>
            <a:off x="10947522" y="6512457"/>
            <a:ext cx="1216534" cy="121653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8" name="TextBox 38"/>
            <p:cNvSpPr txBox="1"/>
            <p:nvPr/>
          </p:nvSpPr>
          <p:spPr>
            <a:xfrm>
              <a:off x="76200" y="38100"/>
              <a:ext cx="660400" cy="698500"/>
            </a:xfrm>
            <a:prstGeom prst="rect">
              <a:avLst/>
            </a:prstGeom>
          </p:spPr>
          <p:txBody>
            <a:bodyPr lIns="103345" tIns="103345" rIns="103345" bIns="103345" rtlCol="0" anchor="ctr"/>
            <a:lstStyle/>
            <a:p>
              <a:pPr algn="ctr">
                <a:lnSpc>
                  <a:spcPts val="1712"/>
                </a:lnSpc>
              </a:pPr>
              <a:endParaRPr dirty="0">
                <a:latin typeface="Calibri" panose="020F0502020204030204" pitchFamily="34" charset="0"/>
              </a:endParaRPr>
            </a:p>
          </p:txBody>
        </p:sp>
      </p:grpSp>
      <p:grpSp>
        <p:nvGrpSpPr>
          <p:cNvPr id="39" name="Group 39"/>
          <p:cNvGrpSpPr/>
          <p:nvPr/>
        </p:nvGrpSpPr>
        <p:grpSpPr>
          <a:xfrm>
            <a:off x="14690069" y="5981700"/>
            <a:ext cx="1216534" cy="121653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1" name="TextBox 41"/>
            <p:cNvSpPr txBox="1"/>
            <p:nvPr/>
          </p:nvSpPr>
          <p:spPr>
            <a:xfrm>
              <a:off x="76200" y="38100"/>
              <a:ext cx="660400" cy="698500"/>
            </a:xfrm>
            <a:prstGeom prst="rect">
              <a:avLst/>
            </a:prstGeom>
          </p:spPr>
          <p:txBody>
            <a:bodyPr lIns="103345" tIns="103345" rIns="103345" bIns="103345" rtlCol="0" anchor="ctr"/>
            <a:lstStyle/>
            <a:p>
              <a:pPr algn="ctr">
                <a:lnSpc>
                  <a:spcPts val="1712"/>
                </a:lnSpc>
              </a:pPr>
              <a:endParaRPr dirty="0">
                <a:latin typeface="Calibri" panose="020F0502020204030204" pitchFamily="34" charset="0"/>
              </a:endParaRPr>
            </a:p>
          </p:txBody>
        </p:sp>
      </p:grpSp>
      <p:sp>
        <p:nvSpPr>
          <p:cNvPr id="42" name="Freeform 42"/>
          <p:cNvSpPr/>
          <p:nvPr/>
        </p:nvSpPr>
        <p:spPr>
          <a:xfrm>
            <a:off x="11074400" y="6639336"/>
            <a:ext cx="962777" cy="962777"/>
          </a:xfrm>
          <a:custGeom>
            <a:avLst/>
            <a:gdLst/>
            <a:ahLst/>
            <a:cxnLst/>
            <a:rect l="l" t="t" r="r" b="b"/>
            <a:pathLst>
              <a:path w="962777" h="962777">
                <a:moveTo>
                  <a:pt x="0" y="0"/>
                </a:moveTo>
                <a:lnTo>
                  <a:pt x="962777" y="0"/>
                </a:lnTo>
                <a:lnTo>
                  <a:pt x="962777" y="962777"/>
                </a:lnTo>
                <a:lnTo>
                  <a:pt x="0" y="962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latin typeface="Calibri" panose="020F0502020204030204" pitchFamily="34" charset="0"/>
            </a:endParaRPr>
          </a:p>
        </p:txBody>
      </p:sp>
      <p:sp>
        <p:nvSpPr>
          <p:cNvPr id="43" name="Freeform 43"/>
          <p:cNvSpPr/>
          <p:nvPr/>
        </p:nvSpPr>
        <p:spPr>
          <a:xfrm>
            <a:off x="14897290" y="6188921"/>
            <a:ext cx="802092" cy="802092"/>
          </a:xfrm>
          <a:custGeom>
            <a:avLst/>
            <a:gdLst/>
            <a:ahLst/>
            <a:cxnLst/>
            <a:rect l="l" t="t" r="r" b="b"/>
            <a:pathLst>
              <a:path w="802092" h="802092">
                <a:moveTo>
                  <a:pt x="0" y="0"/>
                </a:moveTo>
                <a:lnTo>
                  <a:pt x="802092" y="0"/>
                </a:lnTo>
                <a:lnTo>
                  <a:pt x="802092" y="802093"/>
                </a:lnTo>
                <a:lnTo>
                  <a:pt x="0" y="8020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latin typeface="Calibri" panose="020F0502020204030204" pitchFamily="34" charset="0"/>
            </a:endParaRPr>
          </a:p>
        </p:txBody>
      </p:sp>
      <p:sp>
        <p:nvSpPr>
          <p:cNvPr id="44" name="Freeform 44"/>
          <p:cNvSpPr/>
          <p:nvPr/>
        </p:nvSpPr>
        <p:spPr>
          <a:xfrm>
            <a:off x="7229902" y="7353300"/>
            <a:ext cx="660816" cy="704359"/>
          </a:xfrm>
          <a:custGeom>
            <a:avLst/>
            <a:gdLst/>
            <a:ahLst/>
            <a:cxnLst/>
            <a:rect l="l" t="t" r="r" b="b"/>
            <a:pathLst>
              <a:path w="660816" h="704359">
                <a:moveTo>
                  <a:pt x="0" y="0"/>
                </a:moveTo>
                <a:lnTo>
                  <a:pt x="660817" y="0"/>
                </a:lnTo>
                <a:lnTo>
                  <a:pt x="660817" y="704358"/>
                </a:lnTo>
                <a:lnTo>
                  <a:pt x="0" y="7043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latin typeface="Calibri" panose="020F0502020204030204" pitchFamily="34" charset="0"/>
            </a:endParaRPr>
          </a:p>
        </p:txBody>
      </p:sp>
      <p:grpSp>
        <p:nvGrpSpPr>
          <p:cNvPr id="23" name="Group 23"/>
          <p:cNvGrpSpPr/>
          <p:nvPr/>
        </p:nvGrpSpPr>
        <p:grpSpPr>
          <a:xfrm rot="4878185">
            <a:off x="13347338" y="4546876"/>
            <a:ext cx="414892" cy="9515726"/>
            <a:chOff x="0" y="0"/>
            <a:chExt cx="114461" cy="3519303"/>
          </a:xfrm>
        </p:grpSpPr>
        <p:sp>
          <p:nvSpPr>
            <p:cNvPr id="24" name="Freeform 24"/>
            <p:cNvSpPr/>
            <p:nvPr/>
          </p:nvSpPr>
          <p:spPr>
            <a:xfrm>
              <a:off x="0" y="0"/>
              <a:ext cx="114461" cy="3519303"/>
            </a:xfrm>
            <a:custGeom>
              <a:avLst/>
              <a:gdLst/>
              <a:ahLst/>
              <a:cxnLst/>
              <a:rect l="l" t="t" r="r" b="b"/>
              <a:pathLst>
                <a:path w="114461" h="3519303">
                  <a:moveTo>
                    <a:pt x="57231" y="0"/>
                  </a:moveTo>
                  <a:lnTo>
                    <a:pt x="57231" y="0"/>
                  </a:lnTo>
                  <a:cubicBezTo>
                    <a:pt x="88838" y="0"/>
                    <a:pt x="114461" y="25623"/>
                    <a:pt x="114461" y="57231"/>
                  </a:cubicBezTo>
                  <a:lnTo>
                    <a:pt x="114461" y="3462072"/>
                  </a:lnTo>
                  <a:cubicBezTo>
                    <a:pt x="114461" y="3493679"/>
                    <a:pt x="88838" y="3519303"/>
                    <a:pt x="57231" y="3519303"/>
                  </a:cubicBezTo>
                  <a:lnTo>
                    <a:pt x="57231" y="3519303"/>
                  </a:lnTo>
                  <a:cubicBezTo>
                    <a:pt x="25623" y="3519303"/>
                    <a:pt x="0" y="3493679"/>
                    <a:pt x="0" y="3462072"/>
                  </a:cubicBezTo>
                  <a:lnTo>
                    <a:pt x="0" y="57231"/>
                  </a:lnTo>
                  <a:cubicBezTo>
                    <a:pt x="0" y="25623"/>
                    <a:pt x="25623" y="0"/>
                    <a:pt x="57231" y="0"/>
                  </a:cubicBezTo>
                  <a:close/>
                </a:path>
              </a:pathLst>
            </a:custGeom>
            <a:solidFill>
              <a:srgbClr val="FFC60B"/>
            </a:solidFill>
          </p:spPr>
          <p:txBody>
            <a:bodyPr/>
            <a:lstStyle/>
            <a:p>
              <a:endParaRPr lang="en-US" dirty="0">
                <a:latin typeface="Calibri" panose="020F0502020204030204" pitchFamily="34" charset="0"/>
              </a:endParaRPr>
            </a:p>
          </p:txBody>
        </p:sp>
        <p:sp>
          <p:nvSpPr>
            <p:cNvPr id="25" name="TextBox 25"/>
            <p:cNvSpPr txBox="1"/>
            <p:nvPr/>
          </p:nvSpPr>
          <p:spPr>
            <a:xfrm>
              <a:off x="0" y="-28575"/>
              <a:ext cx="114461" cy="3547878"/>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pSp>
        <p:nvGrpSpPr>
          <p:cNvPr id="2" name="Group 2"/>
          <p:cNvGrpSpPr/>
          <p:nvPr/>
        </p:nvGrpSpPr>
        <p:grpSpPr>
          <a:xfrm>
            <a:off x="11659" y="9090039"/>
            <a:ext cx="18276341" cy="1196961"/>
            <a:chOff x="0" y="0"/>
            <a:chExt cx="8385815" cy="749439"/>
          </a:xfrm>
        </p:grpSpPr>
        <p:sp>
          <p:nvSpPr>
            <p:cNvPr id="3" name="Freeform 3"/>
            <p:cNvSpPr/>
            <p:nvPr/>
          </p:nvSpPr>
          <p:spPr>
            <a:xfrm>
              <a:off x="0" y="0"/>
              <a:ext cx="8385814" cy="749439"/>
            </a:xfrm>
            <a:custGeom>
              <a:avLst/>
              <a:gdLst/>
              <a:ahLst/>
              <a:cxnLst/>
              <a:rect l="l" t="t" r="r" b="b"/>
              <a:pathLst>
                <a:path w="8385814" h="749439">
                  <a:moveTo>
                    <a:pt x="12310" y="0"/>
                  </a:moveTo>
                  <a:lnTo>
                    <a:pt x="8373505" y="0"/>
                  </a:lnTo>
                  <a:cubicBezTo>
                    <a:pt x="8380303" y="0"/>
                    <a:pt x="8385814" y="5511"/>
                    <a:pt x="8385814" y="12310"/>
                  </a:cubicBezTo>
                  <a:lnTo>
                    <a:pt x="8385814" y="737129"/>
                  </a:lnTo>
                  <a:cubicBezTo>
                    <a:pt x="8385814" y="740394"/>
                    <a:pt x="8384518" y="743525"/>
                    <a:pt x="8382209" y="745833"/>
                  </a:cubicBezTo>
                  <a:cubicBezTo>
                    <a:pt x="8379901" y="748142"/>
                    <a:pt x="8376769" y="749439"/>
                    <a:pt x="8373505" y="749439"/>
                  </a:cubicBezTo>
                  <a:lnTo>
                    <a:pt x="12310" y="749439"/>
                  </a:lnTo>
                  <a:cubicBezTo>
                    <a:pt x="5511" y="749439"/>
                    <a:pt x="0" y="743928"/>
                    <a:pt x="0" y="737129"/>
                  </a:cubicBezTo>
                  <a:lnTo>
                    <a:pt x="0" y="12310"/>
                  </a:lnTo>
                  <a:cubicBezTo>
                    <a:pt x="0" y="9045"/>
                    <a:pt x="1297" y="5914"/>
                    <a:pt x="3605" y="3605"/>
                  </a:cubicBezTo>
                  <a:cubicBezTo>
                    <a:pt x="5914" y="1297"/>
                    <a:pt x="9045" y="0"/>
                    <a:pt x="1231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 name="TextBox 4"/>
            <p:cNvSpPr txBox="1"/>
            <p:nvPr/>
          </p:nvSpPr>
          <p:spPr>
            <a:xfrm>
              <a:off x="0" y="28575"/>
              <a:ext cx="8385815" cy="720864"/>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5" name="Group 5"/>
          <p:cNvGrpSpPr/>
          <p:nvPr/>
        </p:nvGrpSpPr>
        <p:grpSpPr>
          <a:xfrm>
            <a:off x="9144000" y="0"/>
            <a:ext cx="6249502" cy="3348409"/>
            <a:chOff x="0" y="0"/>
            <a:chExt cx="6350000" cy="3402255"/>
          </a:xfrm>
        </p:grpSpPr>
        <p:sp>
          <p:nvSpPr>
            <p:cNvPr id="6" name="Freeform 6"/>
            <p:cNvSpPr/>
            <p:nvPr/>
          </p:nvSpPr>
          <p:spPr>
            <a:xfrm>
              <a:off x="0" y="0"/>
              <a:ext cx="6350000" cy="3429941"/>
            </a:xfrm>
            <a:custGeom>
              <a:avLst/>
              <a:gdLst/>
              <a:ahLst/>
              <a:cxnLst/>
              <a:rect l="l" t="t" r="r" b="b"/>
              <a:pathLst>
                <a:path w="6350000" h="3429941">
                  <a:moveTo>
                    <a:pt x="6057900" y="0"/>
                  </a:moveTo>
                  <a:cubicBezTo>
                    <a:pt x="6218555" y="0"/>
                    <a:pt x="6350000" y="136259"/>
                    <a:pt x="6350000" y="302797"/>
                  </a:cubicBezTo>
                  <a:lnTo>
                    <a:pt x="6350000" y="3157121"/>
                  </a:lnTo>
                  <a:cubicBezTo>
                    <a:pt x="6350000" y="3323659"/>
                    <a:pt x="6221603" y="3429941"/>
                    <a:pt x="6064631" y="3395541"/>
                  </a:cubicBezTo>
                  <a:lnTo>
                    <a:pt x="285369" y="2091012"/>
                  </a:lnTo>
                  <a:cubicBezTo>
                    <a:pt x="128397" y="2055598"/>
                    <a:pt x="0" y="1890376"/>
                    <a:pt x="0" y="1723837"/>
                  </a:cubicBezTo>
                  <a:lnTo>
                    <a:pt x="0" y="302797"/>
                  </a:lnTo>
                  <a:cubicBezTo>
                    <a:pt x="0" y="136259"/>
                    <a:pt x="131445" y="0"/>
                    <a:pt x="292100" y="0"/>
                  </a:cubicBezTo>
                  <a:lnTo>
                    <a:pt x="6057900" y="0"/>
                  </a:lnTo>
                  <a:close/>
                </a:path>
              </a:pathLst>
            </a:custGeom>
            <a:blipFill>
              <a:blip r:embed="rId2"/>
              <a:stretch>
                <a:fillRect t="-12105" b="-12105"/>
              </a:stretch>
            </a:blipFill>
            <a:ln cap="sq">
              <a:noFill/>
              <a:prstDash val="solid"/>
              <a:miter/>
            </a:ln>
          </p:spPr>
          <p:txBody>
            <a:bodyPr/>
            <a:lstStyle/>
            <a:p>
              <a:endParaRPr lang="en-US" dirty="0">
                <a:latin typeface="Calibri" panose="020F0502020204030204" pitchFamily="34" charset="0"/>
              </a:endParaRPr>
            </a:p>
          </p:txBody>
        </p:sp>
      </p:grpSp>
      <p:grpSp>
        <p:nvGrpSpPr>
          <p:cNvPr id="7" name="Group 7"/>
          <p:cNvGrpSpPr/>
          <p:nvPr/>
        </p:nvGrpSpPr>
        <p:grpSpPr>
          <a:xfrm>
            <a:off x="559642" y="228123"/>
            <a:ext cx="7979707" cy="3666835"/>
            <a:chOff x="0" y="0"/>
            <a:chExt cx="6350000" cy="2917952"/>
          </a:xfrm>
        </p:grpSpPr>
        <p:sp>
          <p:nvSpPr>
            <p:cNvPr id="8" name="Freeform 8"/>
            <p:cNvSpPr/>
            <p:nvPr/>
          </p:nvSpPr>
          <p:spPr>
            <a:xfrm>
              <a:off x="0" y="-27686"/>
              <a:ext cx="6350000" cy="2945638"/>
            </a:xfrm>
            <a:custGeom>
              <a:avLst/>
              <a:gdLst/>
              <a:ahLst/>
              <a:cxnLst/>
              <a:rect l="l" t="t" r="r" b="b"/>
              <a:pathLst>
                <a:path w="6350000" h="2945638">
                  <a:moveTo>
                    <a:pt x="285369" y="34163"/>
                  </a:moveTo>
                  <a:cubicBezTo>
                    <a:pt x="128397" y="0"/>
                    <a:pt x="0" y="103505"/>
                    <a:pt x="0" y="264160"/>
                  </a:cubicBezTo>
                  <a:lnTo>
                    <a:pt x="0" y="2653538"/>
                  </a:lnTo>
                  <a:cubicBezTo>
                    <a:pt x="0" y="2814193"/>
                    <a:pt x="131445" y="2945638"/>
                    <a:pt x="292100" y="2945638"/>
                  </a:cubicBezTo>
                  <a:lnTo>
                    <a:pt x="6057900" y="2945638"/>
                  </a:lnTo>
                  <a:cubicBezTo>
                    <a:pt x="6218555" y="2945638"/>
                    <a:pt x="6350000" y="2814193"/>
                    <a:pt x="6350000" y="2653538"/>
                  </a:cubicBezTo>
                  <a:lnTo>
                    <a:pt x="6350000" y="1646936"/>
                  </a:lnTo>
                  <a:cubicBezTo>
                    <a:pt x="6350000" y="1486281"/>
                    <a:pt x="6221603" y="1326896"/>
                    <a:pt x="6064631" y="1292733"/>
                  </a:cubicBezTo>
                  <a:lnTo>
                    <a:pt x="285369" y="34163"/>
                  </a:ln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grpSp>
      <p:grpSp>
        <p:nvGrpSpPr>
          <p:cNvPr id="9" name="Group 9"/>
          <p:cNvGrpSpPr/>
          <p:nvPr/>
        </p:nvGrpSpPr>
        <p:grpSpPr>
          <a:xfrm>
            <a:off x="15418841" y="0"/>
            <a:ext cx="2716759" cy="3459392"/>
            <a:chOff x="0" y="0"/>
            <a:chExt cx="469956" cy="598420"/>
          </a:xfrm>
        </p:grpSpPr>
        <p:sp>
          <p:nvSpPr>
            <p:cNvPr id="10" name="Freeform 10"/>
            <p:cNvSpPr/>
            <p:nvPr/>
          </p:nvSpPr>
          <p:spPr>
            <a:xfrm>
              <a:off x="0" y="0"/>
              <a:ext cx="469956" cy="598420"/>
            </a:xfrm>
            <a:custGeom>
              <a:avLst/>
              <a:gdLst/>
              <a:ahLst/>
              <a:cxnLst/>
              <a:rect l="l" t="t" r="r" b="b"/>
              <a:pathLst>
                <a:path w="469956" h="598420">
                  <a:moveTo>
                    <a:pt x="46631" y="0"/>
                  </a:moveTo>
                  <a:lnTo>
                    <a:pt x="423325" y="0"/>
                  </a:lnTo>
                  <a:cubicBezTo>
                    <a:pt x="435692" y="0"/>
                    <a:pt x="447553" y="4913"/>
                    <a:pt x="456298" y="13658"/>
                  </a:cubicBezTo>
                  <a:cubicBezTo>
                    <a:pt x="465043" y="22403"/>
                    <a:pt x="469956" y="34264"/>
                    <a:pt x="469956" y="46631"/>
                  </a:cubicBezTo>
                  <a:lnTo>
                    <a:pt x="469956" y="551788"/>
                  </a:lnTo>
                  <a:cubicBezTo>
                    <a:pt x="469956" y="564156"/>
                    <a:pt x="465043" y="576017"/>
                    <a:pt x="456298" y="584762"/>
                  </a:cubicBezTo>
                  <a:cubicBezTo>
                    <a:pt x="447553" y="593507"/>
                    <a:pt x="435692" y="598420"/>
                    <a:pt x="423325" y="598420"/>
                  </a:cubicBezTo>
                  <a:lnTo>
                    <a:pt x="46631" y="598420"/>
                  </a:lnTo>
                  <a:cubicBezTo>
                    <a:pt x="34264" y="598420"/>
                    <a:pt x="22403" y="593507"/>
                    <a:pt x="13658" y="584762"/>
                  </a:cubicBezTo>
                  <a:cubicBezTo>
                    <a:pt x="4913" y="576017"/>
                    <a:pt x="0" y="564156"/>
                    <a:pt x="0" y="551788"/>
                  </a:cubicBezTo>
                  <a:lnTo>
                    <a:pt x="0" y="46631"/>
                  </a:lnTo>
                  <a:cubicBezTo>
                    <a:pt x="0" y="34264"/>
                    <a:pt x="4913" y="22403"/>
                    <a:pt x="13658" y="13658"/>
                  </a:cubicBezTo>
                  <a:cubicBezTo>
                    <a:pt x="22403" y="4913"/>
                    <a:pt x="34264" y="0"/>
                    <a:pt x="46631" y="0"/>
                  </a:cubicBezTo>
                  <a:close/>
                </a:path>
              </a:pathLst>
            </a:custGeom>
            <a:blipFill>
              <a:blip r:embed="rId3"/>
              <a:stretch>
                <a:fillRect l="-67507" r="-67507"/>
              </a:stretch>
            </a:blipFill>
          </p:spPr>
          <p:txBody>
            <a:bodyPr/>
            <a:lstStyle/>
            <a:p>
              <a:endParaRPr lang="en-US" dirty="0">
                <a:latin typeface="Calibri" panose="020F0502020204030204" pitchFamily="34" charset="0"/>
              </a:endParaRPr>
            </a:p>
          </p:txBody>
        </p:sp>
      </p:grpSp>
      <p:sp>
        <p:nvSpPr>
          <p:cNvPr id="11" name="Freeform 11"/>
          <p:cNvSpPr/>
          <p:nvPr/>
        </p:nvSpPr>
        <p:spPr>
          <a:xfrm>
            <a:off x="14424674" y="9556478"/>
            <a:ext cx="292183" cy="292183"/>
          </a:xfrm>
          <a:custGeom>
            <a:avLst/>
            <a:gdLst/>
            <a:ahLst/>
            <a:cxnLst/>
            <a:rect l="l" t="t" r="r" b="b"/>
            <a:pathLst>
              <a:path w="292183" h="292183">
                <a:moveTo>
                  <a:pt x="0" y="0"/>
                </a:moveTo>
                <a:lnTo>
                  <a:pt x="292183" y="0"/>
                </a:lnTo>
                <a:lnTo>
                  <a:pt x="292183" y="292183"/>
                </a:lnTo>
                <a:lnTo>
                  <a:pt x="0" y="29218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latin typeface="Calibri" panose="020F0502020204030204" pitchFamily="34" charset="0"/>
            </a:endParaRPr>
          </a:p>
        </p:txBody>
      </p:sp>
      <p:grpSp>
        <p:nvGrpSpPr>
          <p:cNvPr id="12" name="Group 12"/>
          <p:cNvGrpSpPr/>
          <p:nvPr/>
        </p:nvGrpSpPr>
        <p:grpSpPr>
          <a:xfrm>
            <a:off x="632137" y="4352433"/>
            <a:ext cx="1028765" cy="102876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4" name="TextBox 14"/>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5" name="Group 15"/>
          <p:cNvGrpSpPr/>
          <p:nvPr/>
        </p:nvGrpSpPr>
        <p:grpSpPr>
          <a:xfrm>
            <a:off x="6396421" y="4368746"/>
            <a:ext cx="1028765" cy="10287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7" name="TextBox 17"/>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8" name="Group 18"/>
          <p:cNvGrpSpPr/>
          <p:nvPr/>
        </p:nvGrpSpPr>
        <p:grpSpPr>
          <a:xfrm>
            <a:off x="583023" y="6474472"/>
            <a:ext cx="1028765" cy="10287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0" name="TextBox 20"/>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21" name="Group 21"/>
          <p:cNvGrpSpPr/>
          <p:nvPr/>
        </p:nvGrpSpPr>
        <p:grpSpPr>
          <a:xfrm>
            <a:off x="6331025" y="6603878"/>
            <a:ext cx="1028765" cy="102876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3" name="TextBox 23"/>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24" name="Freeform 24"/>
          <p:cNvSpPr/>
          <p:nvPr/>
        </p:nvSpPr>
        <p:spPr>
          <a:xfrm>
            <a:off x="8151516" y="2433043"/>
            <a:ext cx="856680" cy="806350"/>
          </a:xfrm>
          <a:custGeom>
            <a:avLst/>
            <a:gdLst/>
            <a:ahLst/>
            <a:cxnLst/>
            <a:rect l="l" t="t" r="r" b="b"/>
            <a:pathLst>
              <a:path w="856680" h="806350">
                <a:moveTo>
                  <a:pt x="0" y="0"/>
                </a:moveTo>
                <a:lnTo>
                  <a:pt x="856680" y="0"/>
                </a:lnTo>
                <a:lnTo>
                  <a:pt x="856680" y="806350"/>
                </a:lnTo>
                <a:lnTo>
                  <a:pt x="0" y="806350"/>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txBody>
          <a:bodyPr/>
          <a:lstStyle/>
          <a:p>
            <a:endParaRPr lang="en-US" dirty="0">
              <a:latin typeface="Calibri" panose="020F0502020204030204" pitchFamily="34" charset="0"/>
            </a:endParaRPr>
          </a:p>
        </p:txBody>
      </p:sp>
      <p:sp>
        <p:nvSpPr>
          <p:cNvPr id="25" name="Freeform 25"/>
          <p:cNvSpPr/>
          <p:nvPr/>
        </p:nvSpPr>
        <p:spPr>
          <a:xfrm>
            <a:off x="380571" y="8625871"/>
            <a:ext cx="1497275" cy="1497275"/>
          </a:xfrm>
          <a:custGeom>
            <a:avLst/>
            <a:gdLst/>
            <a:ahLst/>
            <a:cxnLst/>
            <a:rect l="l" t="t" r="r" b="b"/>
            <a:pathLst>
              <a:path w="1497275" h="1497275">
                <a:moveTo>
                  <a:pt x="0" y="0"/>
                </a:moveTo>
                <a:lnTo>
                  <a:pt x="1497275" y="0"/>
                </a:lnTo>
                <a:lnTo>
                  <a:pt x="1497275" y="1497275"/>
                </a:lnTo>
                <a:lnTo>
                  <a:pt x="0" y="1497275"/>
                </a:lnTo>
                <a:lnTo>
                  <a:pt x="0" y="0"/>
                </a:lnTo>
                <a:close/>
              </a:path>
            </a:pathLst>
          </a:custGeom>
          <a:blipFill>
            <a:blip r:embed="rId8">
              <a:alphaModFix amt="30000"/>
              <a:extLst>
                <a:ext uri="{96DAC541-7B7A-43D3-8B79-37D633B846F1}">
                  <asvg:svgBlip xmlns:asvg="http://schemas.microsoft.com/office/drawing/2016/SVG/main" r:embed="rId9"/>
                </a:ext>
              </a:extLst>
            </a:blip>
            <a:stretch>
              <a:fillRect/>
            </a:stretch>
          </a:blipFill>
        </p:spPr>
        <p:txBody>
          <a:bodyPr/>
          <a:lstStyle/>
          <a:p>
            <a:endParaRPr lang="en-US" dirty="0">
              <a:latin typeface="Calibri" panose="020F0502020204030204" pitchFamily="34" charset="0"/>
            </a:endParaRPr>
          </a:p>
        </p:txBody>
      </p:sp>
      <p:sp>
        <p:nvSpPr>
          <p:cNvPr id="26" name="TextBox 26"/>
          <p:cNvSpPr txBox="1"/>
          <p:nvPr/>
        </p:nvSpPr>
        <p:spPr>
          <a:xfrm>
            <a:off x="14849442" y="9525395"/>
            <a:ext cx="3344260" cy="395201"/>
          </a:xfrm>
          <a:prstGeom prst="rect">
            <a:avLst/>
          </a:prstGeom>
        </p:spPr>
        <p:txBody>
          <a:bodyPr lIns="0" tIns="0" rIns="0" bIns="0" rtlCol="0" anchor="t">
            <a:spAutoFit/>
          </a:bodyPr>
          <a:lstStyle/>
          <a:p>
            <a:pPr marL="0" lvl="0" indent="0" algn="l">
              <a:lnSpc>
                <a:spcPts val="2904"/>
              </a:lnSpc>
              <a:spcBef>
                <a:spcPct val="0"/>
              </a:spcBef>
            </a:pPr>
            <a:r>
              <a:rPr lang="en-US" sz="2074" b="1" u="none" strike="noStrike">
                <a:solidFill>
                  <a:srgbClr val="FFFFFF"/>
                </a:solidFill>
                <a:latin typeface="Arial Bold"/>
                <a:ea typeface="Arial Bold"/>
                <a:cs typeface="Arial Bold"/>
                <a:sym typeface="Arial Bold"/>
              </a:rPr>
              <a:t>www.aretum.com</a:t>
            </a:r>
          </a:p>
        </p:txBody>
      </p:sp>
      <p:grpSp>
        <p:nvGrpSpPr>
          <p:cNvPr id="27" name="Group 27"/>
          <p:cNvGrpSpPr/>
          <p:nvPr/>
        </p:nvGrpSpPr>
        <p:grpSpPr>
          <a:xfrm>
            <a:off x="12561136" y="4185599"/>
            <a:ext cx="5251022" cy="4615846"/>
            <a:chOff x="0" y="0"/>
            <a:chExt cx="1657099" cy="1456653"/>
          </a:xfrm>
        </p:grpSpPr>
        <p:sp>
          <p:nvSpPr>
            <p:cNvPr id="28" name="Freeform 28"/>
            <p:cNvSpPr/>
            <p:nvPr/>
          </p:nvSpPr>
          <p:spPr>
            <a:xfrm>
              <a:off x="0" y="0"/>
              <a:ext cx="1657099" cy="1456653"/>
            </a:xfrm>
            <a:custGeom>
              <a:avLst/>
              <a:gdLst/>
              <a:ahLst/>
              <a:cxnLst/>
              <a:rect l="l" t="t" r="r" b="b"/>
              <a:pathLst>
                <a:path w="1657099" h="1456653">
                  <a:moveTo>
                    <a:pt x="52776" y="0"/>
                  </a:moveTo>
                  <a:lnTo>
                    <a:pt x="1604324" y="0"/>
                  </a:lnTo>
                  <a:cubicBezTo>
                    <a:pt x="1618321" y="0"/>
                    <a:pt x="1631745" y="5560"/>
                    <a:pt x="1641642" y="15458"/>
                  </a:cubicBezTo>
                  <a:cubicBezTo>
                    <a:pt x="1651539" y="25355"/>
                    <a:pt x="1657099" y="38779"/>
                    <a:pt x="1657099" y="52776"/>
                  </a:cubicBezTo>
                  <a:lnTo>
                    <a:pt x="1657099" y="1403877"/>
                  </a:lnTo>
                  <a:cubicBezTo>
                    <a:pt x="1657099" y="1417874"/>
                    <a:pt x="1651539" y="1431298"/>
                    <a:pt x="1641642" y="1441195"/>
                  </a:cubicBezTo>
                  <a:cubicBezTo>
                    <a:pt x="1631745" y="1451093"/>
                    <a:pt x="1618321" y="1456653"/>
                    <a:pt x="1604324" y="1456653"/>
                  </a:cubicBezTo>
                  <a:lnTo>
                    <a:pt x="52776" y="1456653"/>
                  </a:lnTo>
                  <a:cubicBezTo>
                    <a:pt x="38779" y="1456653"/>
                    <a:pt x="25355" y="1451093"/>
                    <a:pt x="15458" y="1441195"/>
                  </a:cubicBezTo>
                  <a:cubicBezTo>
                    <a:pt x="5560" y="1431298"/>
                    <a:pt x="0" y="1417874"/>
                    <a:pt x="0" y="1403877"/>
                  </a:cubicBezTo>
                  <a:lnTo>
                    <a:pt x="0" y="52776"/>
                  </a:lnTo>
                  <a:cubicBezTo>
                    <a:pt x="0" y="38779"/>
                    <a:pt x="5560" y="25355"/>
                    <a:pt x="15458" y="15458"/>
                  </a:cubicBezTo>
                  <a:cubicBezTo>
                    <a:pt x="25355" y="5560"/>
                    <a:pt x="38779" y="0"/>
                    <a:pt x="52776" y="0"/>
                  </a:cubicBezTo>
                  <a:close/>
                </a:path>
              </a:pathLst>
            </a:custGeom>
            <a:solidFill>
              <a:srgbClr val="000000">
                <a:alpha val="0"/>
              </a:srgbClr>
            </a:solidFill>
            <a:ln w="3810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29" name="TextBox 29"/>
            <p:cNvSpPr txBox="1"/>
            <p:nvPr/>
          </p:nvSpPr>
          <p:spPr>
            <a:xfrm>
              <a:off x="0" y="28575"/>
              <a:ext cx="1657099" cy="1428078"/>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0" name="Group 30"/>
          <p:cNvGrpSpPr/>
          <p:nvPr/>
        </p:nvGrpSpPr>
        <p:grpSpPr>
          <a:xfrm>
            <a:off x="13051925" y="6816172"/>
            <a:ext cx="2077424" cy="592833"/>
            <a:chOff x="0" y="0"/>
            <a:chExt cx="456903" cy="130386"/>
          </a:xfrm>
        </p:grpSpPr>
        <p:sp>
          <p:nvSpPr>
            <p:cNvPr id="31" name="Freeform 31"/>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2" name="TextBox 32"/>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3" name="Group 33"/>
          <p:cNvGrpSpPr/>
          <p:nvPr/>
        </p:nvGrpSpPr>
        <p:grpSpPr>
          <a:xfrm>
            <a:off x="13051925" y="7620652"/>
            <a:ext cx="2077424" cy="592833"/>
            <a:chOff x="0" y="0"/>
            <a:chExt cx="456903" cy="130386"/>
          </a:xfrm>
        </p:grpSpPr>
        <p:sp>
          <p:nvSpPr>
            <p:cNvPr id="34" name="Freeform 34"/>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5" name="TextBox 35"/>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6" name="Group 36"/>
          <p:cNvGrpSpPr/>
          <p:nvPr/>
        </p:nvGrpSpPr>
        <p:grpSpPr>
          <a:xfrm>
            <a:off x="15349588" y="6801213"/>
            <a:ext cx="2077424" cy="592833"/>
            <a:chOff x="0" y="0"/>
            <a:chExt cx="456903" cy="130386"/>
          </a:xfrm>
        </p:grpSpPr>
        <p:sp>
          <p:nvSpPr>
            <p:cNvPr id="37" name="Freeform 37"/>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8" name="TextBox 38"/>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9" name="Group 39"/>
          <p:cNvGrpSpPr/>
          <p:nvPr/>
        </p:nvGrpSpPr>
        <p:grpSpPr>
          <a:xfrm>
            <a:off x="15349588" y="7605693"/>
            <a:ext cx="2077424" cy="592833"/>
            <a:chOff x="0" y="0"/>
            <a:chExt cx="456903" cy="130386"/>
          </a:xfrm>
        </p:grpSpPr>
        <p:sp>
          <p:nvSpPr>
            <p:cNvPr id="40" name="Freeform 40"/>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41" name="TextBox 41"/>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42" name="TextBox 42"/>
          <p:cNvSpPr txBox="1"/>
          <p:nvPr/>
        </p:nvSpPr>
        <p:spPr>
          <a:xfrm>
            <a:off x="13533420" y="6094050"/>
            <a:ext cx="3427991" cy="373788"/>
          </a:xfrm>
          <a:prstGeom prst="rect">
            <a:avLst/>
          </a:prstGeom>
        </p:spPr>
        <p:txBody>
          <a:bodyPr lIns="0" tIns="0" rIns="0" bIns="0" rtlCol="0" anchor="t">
            <a:spAutoFit/>
          </a:bodyPr>
          <a:lstStyle/>
          <a:p>
            <a:pPr algn="ctr">
              <a:lnSpc>
                <a:spcPts val="2670"/>
              </a:lnSpc>
            </a:pPr>
            <a:r>
              <a:rPr lang="en-US" sz="2225" b="1">
                <a:solidFill>
                  <a:srgbClr val="FFFFFF"/>
                </a:solidFill>
                <a:latin typeface="Arial Bold"/>
                <a:ea typeface="Arial Bold"/>
                <a:cs typeface="Arial Bold"/>
                <a:sym typeface="Arial Bold"/>
              </a:rPr>
              <a:t>Key Components  </a:t>
            </a:r>
          </a:p>
        </p:txBody>
      </p:sp>
      <p:sp>
        <p:nvSpPr>
          <p:cNvPr id="43" name="TextBox 43"/>
          <p:cNvSpPr txBox="1"/>
          <p:nvPr/>
        </p:nvSpPr>
        <p:spPr>
          <a:xfrm>
            <a:off x="13289508" y="6857988"/>
            <a:ext cx="1575916" cy="550798"/>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Tailored Cyber Defense</a:t>
            </a:r>
          </a:p>
        </p:txBody>
      </p:sp>
      <p:sp>
        <p:nvSpPr>
          <p:cNvPr id="44" name="TextBox 44"/>
          <p:cNvSpPr txBox="1"/>
          <p:nvPr/>
        </p:nvSpPr>
        <p:spPr>
          <a:xfrm>
            <a:off x="13277159" y="7767550"/>
            <a:ext cx="1575916" cy="29892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End-to-End</a:t>
            </a:r>
          </a:p>
        </p:txBody>
      </p:sp>
      <p:sp>
        <p:nvSpPr>
          <p:cNvPr id="45" name="TextBox 45"/>
          <p:cNvSpPr txBox="1"/>
          <p:nvPr/>
        </p:nvSpPr>
        <p:spPr>
          <a:xfrm>
            <a:off x="13051925" y="4554036"/>
            <a:ext cx="4224055" cy="1005602"/>
          </a:xfrm>
          <a:prstGeom prst="rect">
            <a:avLst/>
          </a:prstGeom>
        </p:spPr>
        <p:txBody>
          <a:bodyPr lIns="0" tIns="0" rIns="0" bIns="0" rtlCol="0" anchor="t">
            <a:spAutoFit/>
          </a:bodyPr>
          <a:lstStyle/>
          <a:p>
            <a:pPr algn="ctr">
              <a:lnSpc>
                <a:spcPts val="1885"/>
              </a:lnSpc>
            </a:pPr>
            <a:r>
              <a:rPr lang="en-US" sz="1885">
                <a:solidFill>
                  <a:srgbClr val="FFFFFF"/>
                </a:solidFill>
                <a:latin typeface="Arial"/>
                <a:ea typeface="Arial"/>
                <a:cs typeface="Arial"/>
                <a:sym typeface="Arial"/>
              </a:rPr>
              <a:t>Aretum provides 24/7 monitoring and end-to-end security services to proactively protect your systems across diverse environments.</a:t>
            </a:r>
          </a:p>
        </p:txBody>
      </p:sp>
      <p:sp>
        <p:nvSpPr>
          <p:cNvPr id="46" name="TextBox 46"/>
          <p:cNvSpPr txBox="1"/>
          <p:nvPr/>
        </p:nvSpPr>
        <p:spPr>
          <a:xfrm>
            <a:off x="15491299" y="6833504"/>
            <a:ext cx="1839841" cy="550798"/>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Compliance-Centric Security</a:t>
            </a:r>
          </a:p>
        </p:txBody>
      </p:sp>
      <p:sp>
        <p:nvSpPr>
          <p:cNvPr id="47" name="TextBox 47"/>
          <p:cNvSpPr txBox="1"/>
          <p:nvPr/>
        </p:nvSpPr>
        <p:spPr>
          <a:xfrm>
            <a:off x="15587171" y="7647509"/>
            <a:ext cx="1575916" cy="550798"/>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24/7 Monitoring</a:t>
            </a:r>
          </a:p>
        </p:txBody>
      </p:sp>
      <p:sp>
        <p:nvSpPr>
          <p:cNvPr id="48" name="TextBox 48"/>
          <p:cNvSpPr txBox="1"/>
          <p:nvPr/>
        </p:nvSpPr>
        <p:spPr>
          <a:xfrm>
            <a:off x="1473812" y="2318059"/>
            <a:ext cx="6439579" cy="1045843"/>
          </a:xfrm>
          <a:prstGeom prst="rect">
            <a:avLst/>
          </a:prstGeom>
        </p:spPr>
        <p:txBody>
          <a:bodyPr lIns="0" tIns="0" rIns="0" bIns="0" rtlCol="0" anchor="t">
            <a:spAutoFit/>
          </a:bodyPr>
          <a:lstStyle/>
          <a:p>
            <a:pPr algn="l">
              <a:lnSpc>
                <a:spcPts val="3760"/>
              </a:lnSpc>
            </a:pPr>
            <a:r>
              <a:rPr lang="en-US" sz="3877" b="1">
                <a:solidFill>
                  <a:srgbClr val="FFFFFF"/>
                </a:solidFill>
                <a:latin typeface="Arial Bold"/>
                <a:ea typeface="Arial Bold"/>
                <a:cs typeface="Arial Bold"/>
                <a:sym typeface="Arial Bold"/>
              </a:rPr>
              <a:t>Guarding Your Data, Defending Your Mission</a:t>
            </a:r>
          </a:p>
        </p:txBody>
      </p:sp>
      <p:sp>
        <p:nvSpPr>
          <p:cNvPr id="49" name="Freeform 49"/>
          <p:cNvSpPr/>
          <p:nvPr/>
        </p:nvSpPr>
        <p:spPr>
          <a:xfrm>
            <a:off x="2422229" y="9395816"/>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latin typeface="Calibri" panose="020F0502020204030204" pitchFamily="34" charset="0"/>
            </a:endParaRPr>
          </a:p>
        </p:txBody>
      </p:sp>
      <p:sp>
        <p:nvSpPr>
          <p:cNvPr id="50" name="Freeform 50"/>
          <p:cNvSpPr/>
          <p:nvPr/>
        </p:nvSpPr>
        <p:spPr>
          <a:xfrm rot="-10800000">
            <a:off x="66871" y="9374509"/>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latin typeface="Calibri" panose="020F0502020204030204" pitchFamily="34" charset="0"/>
            </a:endParaRPr>
          </a:p>
        </p:txBody>
      </p:sp>
      <p:sp>
        <p:nvSpPr>
          <p:cNvPr id="51" name="TextBox 51"/>
          <p:cNvSpPr txBox="1"/>
          <p:nvPr/>
        </p:nvSpPr>
        <p:spPr>
          <a:xfrm>
            <a:off x="1234706" y="9510065"/>
            <a:ext cx="4275525" cy="353780"/>
          </a:xfrm>
          <a:prstGeom prst="rect">
            <a:avLst/>
          </a:prstGeom>
        </p:spPr>
        <p:txBody>
          <a:bodyPr lIns="0" tIns="0" rIns="0" bIns="0" rtlCol="0" anchor="t">
            <a:spAutoFit/>
          </a:bodyPr>
          <a:lstStyle/>
          <a:p>
            <a:pPr algn="l">
              <a:lnSpc>
                <a:spcPts val="2550"/>
              </a:lnSpc>
            </a:pPr>
            <a:r>
              <a:rPr lang="en-US" sz="1821" b="1" spc="271">
                <a:solidFill>
                  <a:srgbClr val="072943"/>
                </a:solidFill>
                <a:latin typeface="Arial Bold"/>
                <a:ea typeface="Arial Bold"/>
                <a:cs typeface="Arial Bold"/>
                <a:sym typeface="Arial Bold"/>
              </a:rPr>
              <a:t>END-TO-END PROTECTION</a:t>
            </a:r>
          </a:p>
        </p:txBody>
      </p:sp>
      <p:sp>
        <p:nvSpPr>
          <p:cNvPr id="52" name="TextBox 52"/>
          <p:cNvSpPr txBox="1"/>
          <p:nvPr/>
        </p:nvSpPr>
        <p:spPr>
          <a:xfrm>
            <a:off x="1778367" y="4456345"/>
            <a:ext cx="4665762" cy="71323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Cloud Security &amp; Zero Trust Architecture (ZTA)</a:t>
            </a:r>
          </a:p>
        </p:txBody>
      </p:sp>
      <p:sp>
        <p:nvSpPr>
          <p:cNvPr id="53" name="TextBox 53"/>
          <p:cNvSpPr txBox="1"/>
          <p:nvPr/>
        </p:nvSpPr>
        <p:spPr>
          <a:xfrm>
            <a:off x="1778367" y="5160052"/>
            <a:ext cx="4771886" cy="1099185"/>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Cloud Security &amp; Monitoring </a:t>
            </a:r>
          </a:p>
          <a:p>
            <a:pPr marL="356235" lvl="1" indent="-178118" algn="l">
              <a:lnSpc>
                <a:spcPts val="1650"/>
              </a:lnSpc>
              <a:buFont typeface="Arial"/>
              <a:buChar char="•"/>
            </a:pPr>
            <a:r>
              <a:rPr lang="en-US" sz="1650" spc="28">
                <a:solidFill>
                  <a:srgbClr val="FFFFFF"/>
                </a:solidFill>
                <a:latin typeface="Arial"/>
                <a:ea typeface="Arial"/>
                <a:cs typeface="Arial"/>
                <a:sym typeface="Arial"/>
              </a:rPr>
              <a:t>Zero Trust Architecture Implementation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Identity &amp; Access Management (IAM) Integration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Security Policy &amp; Procedure Development </a:t>
            </a:r>
          </a:p>
        </p:txBody>
      </p:sp>
      <p:sp>
        <p:nvSpPr>
          <p:cNvPr id="54" name="TextBox 54"/>
          <p:cNvSpPr txBox="1"/>
          <p:nvPr/>
        </p:nvSpPr>
        <p:spPr>
          <a:xfrm>
            <a:off x="7720461" y="4424013"/>
            <a:ext cx="4366543" cy="71323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Continuous Monitoring, Response &amp; Remediation</a:t>
            </a:r>
          </a:p>
        </p:txBody>
      </p:sp>
      <p:sp>
        <p:nvSpPr>
          <p:cNvPr id="55" name="TextBox 55"/>
          <p:cNvSpPr txBox="1"/>
          <p:nvPr/>
        </p:nvSpPr>
        <p:spPr>
          <a:xfrm>
            <a:off x="7720461" y="5137245"/>
            <a:ext cx="4267051" cy="1308735"/>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Security Incident Response &amp; Forensic Analysis </a:t>
            </a:r>
          </a:p>
          <a:p>
            <a:pPr marL="356235" lvl="1" indent="-178118" algn="l">
              <a:lnSpc>
                <a:spcPts val="1650"/>
              </a:lnSpc>
              <a:buFont typeface="Arial"/>
              <a:buChar char="•"/>
            </a:pPr>
            <a:r>
              <a:rPr lang="en-US" sz="1650" spc="28">
                <a:solidFill>
                  <a:srgbClr val="FFFFFF"/>
                </a:solidFill>
                <a:latin typeface="Arial"/>
                <a:ea typeface="Arial"/>
                <a:cs typeface="Arial"/>
                <a:sym typeface="Arial"/>
              </a:rPr>
              <a:t>Threat Hunting &amp; Advanced Persistent Threat (APT) Detection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Security Posture Assessments &amp; Audits </a:t>
            </a:r>
          </a:p>
          <a:p>
            <a:pPr marL="356235" lvl="1" indent="-178118" algn="l">
              <a:lnSpc>
                <a:spcPts val="1650"/>
              </a:lnSpc>
              <a:buFont typeface="Arial"/>
              <a:buChar char="•"/>
            </a:pPr>
            <a:r>
              <a:rPr lang="en-US" sz="1650" spc="28">
                <a:solidFill>
                  <a:srgbClr val="FFFFFF"/>
                </a:solidFill>
                <a:latin typeface="Arial"/>
                <a:ea typeface="Arial"/>
                <a:cs typeface="Arial"/>
                <a:sym typeface="Arial"/>
              </a:rPr>
              <a:t>Endpoint Detection &amp; Response </a:t>
            </a:r>
          </a:p>
        </p:txBody>
      </p:sp>
      <p:sp>
        <p:nvSpPr>
          <p:cNvPr id="56" name="TextBox 56"/>
          <p:cNvSpPr txBox="1"/>
          <p:nvPr/>
        </p:nvSpPr>
        <p:spPr>
          <a:xfrm>
            <a:off x="1778367" y="6710200"/>
            <a:ext cx="4304840" cy="71323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Authorization &amp; Accreditation (A&amp;A)</a:t>
            </a:r>
          </a:p>
        </p:txBody>
      </p:sp>
      <p:sp>
        <p:nvSpPr>
          <p:cNvPr id="58" name="TextBox 58"/>
          <p:cNvSpPr txBox="1"/>
          <p:nvPr/>
        </p:nvSpPr>
        <p:spPr>
          <a:xfrm>
            <a:off x="7655065" y="6853075"/>
            <a:ext cx="4795940" cy="38938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Penetration Testing</a:t>
            </a:r>
          </a:p>
        </p:txBody>
      </p:sp>
      <p:sp>
        <p:nvSpPr>
          <p:cNvPr id="59" name="TextBox 59"/>
          <p:cNvSpPr txBox="1"/>
          <p:nvPr/>
        </p:nvSpPr>
        <p:spPr>
          <a:xfrm>
            <a:off x="7655065" y="7315635"/>
            <a:ext cx="4795940" cy="889635"/>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External &amp; Internal Network</a:t>
            </a:r>
          </a:p>
          <a:p>
            <a:pPr marL="356235" lvl="1" indent="-178118" algn="l">
              <a:lnSpc>
                <a:spcPts val="1650"/>
              </a:lnSpc>
              <a:buFont typeface="Arial"/>
              <a:buChar char="•"/>
            </a:pPr>
            <a:r>
              <a:rPr lang="en-US" sz="1650" spc="28">
                <a:solidFill>
                  <a:srgbClr val="FFFFFF"/>
                </a:solidFill>
                <a:latin typeface="Arial"/>
                <a:ea typeface="Arial"/>
                <a:cs typeface="Arial"/>
                <a:sym typeface="Arial"/>
              </a:rPr>
              <a:t>Vulnerability Assessment &amp; Exploitation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Risk Evaluation &amp; Threat Modeling </a:t>
            </a:r>
          </a:p>
          <a:p>
            <a:pPr marL="356235" lvl="1" indent="-178118" algn="l">
              <a:lnSpc>
                <a:spcPts val="1650"/>
              </a:lnSpc>
              <a:buFont typeface="Arial"/>
              <a:buChar char="•"/>
            </a:pPr>
            <a:r>
              <a:rPr lang="en-US" sz="1650" spc="28">
                <a:solidFill>
                  <a:srgbClr val="FFFFFF"/>
                </a:solidFill>
                <a:latin typeface="Arial"/>
                <a:ea typeface="Arial"/>
                <a:cs typeface="Arial"/>
                <a:sym typeface="Arial"/>
              </a:rPr>
              <a:t>Remediation &amp; Patch Management Strategies </a:t>
            </a:r>
          </a:p>
        </p:txBody>
      </p:sp>
      <p:grpSp>
        <p:nvGrpSpPr>
          <p:cNvPr id="60" name="Group 60"/>
          <p:cNvGrpSpPr/>
          <p:nvPr/>
        </p:nvGrpSpPr>
        <p:grpSpPr>
          <a:xfrm>
            <a:off x="8777155" y="-43683"/>
            <a:ext cx="6619699" cy="3546757"/>
            <a:chOff x="0" y="0"/>
            <a:chExt cx="6350000" cy="3402255"/>
          </a:xfrm>
        </p:grpSpPr>
        <p:sp>
          <p:nvSpPr>
            <p:cNvPr id="61" name="Freeform 61"/>
            <p:cNvSpPr/>
            <p:nvPr/>
          </p:nvSpPr>
          <p:spPr>
            <a:xfrm>
              <a:off x="0" y="0"/>
              <a:ext cx="6350000" cy="3429941"/>
            </a:xfrm>
            <a:custGeom>
              <a:avLst/>
              <a:gdLst/>
              <a:ahLst/>
              <a:cxnLst/>
              <a:rect l="l" t="t" r="r" b="b"/>
              <a:pathLst>
                <a:path w="6350000" h="3429941">
                  <a:moveTo>
                    <a:pt x="6057900" y="0"/>
                  </a:moveTo>
                  <a:cubicBezTo>
                    <a:pt x="6218555" y="0"/>
                    <a:pt x="6350000" y="136259"/>
                    <a:pt x="6350000" y="302797"/>
                  </a:cubicBezTo>
                  <a:lnTo>
                    <a:pt x="6350000" y="3157121"/>
                  </a:lnTo>
                  <a:cubicBezTo>
                    <a:pt x="6350000" y="3323659"/>
                    <a:pt x="6221603" y="3429941"/>
                    <a:pt x="6064631" y="3395541"/>
                  </a:cubicBezTo>
                  <a:lnTo>
                    <a:pt x="285369" y="2091012"/>
                  </a:lnTo>
                  <a:cubicBezTo>
                    <a:pt x="128397" y="2055598"/>
                    <a:pt x="0" y="1890376"/>
                    <a:pt x="0" y="1723837"/>
                  </a:cubicBezTo>
                  <a:lnTo>
                    <a:pt x="0" y="302797"/>
                  </a:lnTo>
                  <a:cubicBezTo>
                    <a:pt x="0" y="136259"/>
                    <a:pt x="131445" y="0"/>
                    <a:pt x="292100" y="0"/>
                  </a:cubicBezTo>
                  <a:lnTo>
                    <a:pt x="6057900" y="0"/>
                  </a:lnTo>
                  <a:close/>
                </a:path>
              </a:pathLst>
            </a:custGeom>
            <a:blipFill>
              <a:blip r:embed="rId12"/>
              <a:stretch>
                <a:fillRect t="-8202" b="-8202"/>
              </a:stretch>
            </a:blipFill>
            <a:ln cap="sq">
              <a:noFill/>
              <a:prstDash val="solid"/>
              <a:miter/>
            </a:ln>
          </p:spPr>
          <p:txBody>
            <a:bodyPr/>
            <a:lstStyle/>
            <a:p>
              <a:endParaRPr lang="en-US" dirty="0">
                <a:latin typeface="Calibri" panose="020F0502020204030204" pitchFamily="34" charset="0"/>
              </a:endParaRPr>
            </a:p>
          </p:txBody>
        </p:sp>
      </p:grpSp>
      <p:grpSp>
        <p:nvGrpSpPr>
          <p:cNvPr id="62" name="Group 62"/>
          <p:cNvGrpSpPr/>
          <p:nvPr/>
        </p:nvGrpSpPr>
        <p:grpSpPr>
          <a:xfrm>
            <a:off x="15450573" y="-38100"/>
            <a:ext cx="2785370" cy="3546757"/>
            <a:chOff x="0" y="0"/>
            <a:chExt cx="469956" cy="598420"/>
          </a:xfrm>
        </p:grpSpPr>
        <p:sp>
          <p:nvSpPr>
            <p:cNvPr id="63" name="Freeform 63"/>
            <p:cNvSpPr/>
            <p:nvPr/>
          </p:nvSpPr>
          <p:spPr>
            <a:xfrm>
              <a:off x="0" y="0"/>
              <a:ext cx="469956" cy="598420"/>
            </a:xfrm>
            <a:custGeom>
              <a:avLst/>
              <a:gdLst/>
              <a:ahLst/>
              <a:cxnLst/>
              <a:rect l="l" t="t" r="r" b="b"/>
              <a:pathLst>
                <a:path w="469956" h="598420">
                  <a:moveTo>
                    <a:pt x="44472" y="0"/>
                  </a:moveTo>
                  <a:lnTo>
                    <a:pt x="425484" y="0"/>
                  </a:lnTo>
                  <a:cubicBezTo>
                    <a:pt x="437279" y="0"/>
                    <a:pt x="448590" y="4685"/>
                    <a:pt x="456931" y="13026"/>
                  </a:cubicBezTo>
                  <a:cubicBezTo>
                    <a:pt x="465271" y="21366"/>
                    <a:pt x="469956" y="32677"/>
                    <a:pt x="469956" y="44472"/>
                  </a:cubicBezTo>
                  <a:lnTo>
                    <a:pt x="469956" y="553948"/>
                  </a:lnTo>
                  <a:cubicBezTo>
                    <a:pt x="469956" y="565742"/>
                    <a:pt x="465271" y="577054"/>
                    <a:pt x="456931" y="585394"/>
                  </a:cubicBezTo>
                  <a:cubicBezTo>
                    <a:pt x="448590" y="593734"/>
                    <a:pt x="437279" y="598420"/>
                    <a:pt x="425484" y="598420"/>
                  </a:cubicBezTo>
                  <a:lnTo>
                    <a:pt x="44472" y="598420"/>
                  </a:lnTo>
                  <a:cubicBezTo>
                    <a:pt x="32677" y="598420"/>
                    <a:pt x="21366" y="593734"/>
                    <a:pt x="13026" y="585394"/>
                  </a:cubicBezTo>
                  <a:cubicBezTo>
                    <a:pt x="4685" y="577054"/>
                    <a:pt x="0" y="565742"/>
                    <a:pt x="0" y="553948"/>
                  </a:cubicBezTo>
                  <a:lnTo>
                    <a:pt x="0" y="44472"/>
                  </a:lnTo>
                  <a:cubicBezTo>
                    <a:pt x="0" y="32677"/>
                    <a:pt x="4685" y="21366"/>
                    <a:pt x="13026" y="13026"/>
                  </a:cubicBezTo>
                  <a:cubicBezTo>
                    <a:pt x="21366" y="4685"/>
                    <a:pt x="32677" y="0"/>
                    <a:pt x="44472" y="0"/>
                  </a:cubicBezTo>
                  <a:close/>
                </a:path>
              </a:pathLst>
            </a:custGeom>
            <a:blipFill>
              <a:blip r:embed="rId13"/>
              <a:stretch>
                <a:fillRect l="-63692" r="-63692"/>
              </a:stretch>
            </a:blipFill>
          </p:spPr>
          <p:txBody>
            <a:bodyPr/>
            <a:lstStyle/>
            <a:p>
              <a:endParaRPr lang="en-US" dirty="0">
                <a:latin typeface="Calibri" panose="020F0502020204030204" pitchFamily="34" charset="0"/>
              </a:endParaRPr>
            </a:p>
          </p:txBody>
        </p:sp>
      </p:grpSp>
      <p:sp>
        <p:nvSpPr>
          <p:cNvPr id="64" name="Freeform 64"/>
          <p:cNvSpPr/>
          <p:nvPr/>
        </p:nvSpPr>
        <p:spPr>
          <a:xfrm>
            <a:off x="762989" y="4510156"/>
            <a:ext cx="745946" cy="745946"/>
          </a:xfrm>
          <a:custGeom>
            <a:avLst/>
            <a:gdLst/>
            <a:ahLst/>
            <a:cxnLst/>
            <a:rect l="l" t="t" r="r" b="b"/>
            <a:pathLst>
              <a:path w="745946" h="745946">
                <a:moveTo>
                  <a:pt x="0" y="0"/>
                </a:moveTo>
                <a:lnTo>
                  <a:pt x="745945" y="0"/>
                </a:lnTo>
                <a:lnTo>
                  <a:pt x="745945" y="745946"/>
                </a:lnTo>
                <a:lnTo>
                  <a:pt x="0" y="745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latin typeface="Calibri" panose="020F0502020204030204" pitchFamily="34" charset="0"/>
            </a:endParaRPr>
          </a:p>
        </p:txBody>
      </p:sp>
      <p:sp>
        <p:nvSpPr>
          <p:cNvPr id="65" name="Freeform 65"/>
          <p:cNvSpPr/>
          <p:nvPr/>
        </p:nvSpPr>
        <p:spPr>
          <a:xfrm>
            <a:off x="6475409" y="6735487"/>
            <a:ext cx="767750" cy="767750"/>
          </a:xfrm>
          <a:custGeom>
            <a:avLst/>
            <a:gdLst/>
            <a:ahLst/>
            <a:cxnLst/>
            <a:rect l="l" t="t" r="r" b="b"/>
            <a:pathLst>
              <a:path w="767750" h="767750">
                <a:moveTo>
                  <a:pt x="0" y="0"/>
                </a:moveTo>
                <a:lnTo>
                  <a:pt x="767750" y="0"/>
                </a:lnTo>
                <a:lnTo>
                  <a:pt x="767750" y="767750"/>
                </a:lnTo>
                <a:lnTo>
                  <a:pt x="0" y="7677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latin typeface="Calibri" panose="020F0502020204030204" pitchFamily="34" charset="0"/>
            </a:endParaRPr>
          </a:p>
        </p:txBody>
      </p:sp>
      <p:sp>
        <p:nvSpPr>
          <p:cNvPr id="66" name="Freeform 66"/>
          <p:cNvSpPr/>
          <p:nvPr/>
        </p:nvSpPr>
        <p:spPr>
          <a:xfrm>
            <a:off x="715889" y="6630299"/>
            <a:ext cx="720104" cy="720104"/>
          </a:xfrm>
          <a:custGeom>
            <a:avLst/>
            <a:gdLst/>
            <a:ahLst/>
            <a:cxnLst/>
            <a:rect l="l" t="t" r="r" b="b"/>
            <a:pathLst>
              <a:path w="720104" h="720104">
                <a:moveTo>
                  <a:pt x="0" y="0"/>
                </a:moveTo>
                <a:lnTo>
                  <a:pt x="720103" y="0"/>
                </a:lnTo>
                <a:lnTo>
                  <a:pt x="720103" y="720103"/>
                </a:lnTo>
                <a:lnTo>
                  <a:pt x="0" y="7201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latin typeface="Calibri" panose="020F0502020204030204" pitchFamily="34" charset="0"/>
            </a:endParaRPr>
          </a:p>
        </p:txBody>
      </p:sp>
      <p:sp>
        <p:nvSpPr>
          <p:cNvPr id="67" name="Freeform 67"/>
          <p:cNvSpPr/>
          <p:nvPr/>
        </p:nvSpPr>
        <p:spPr>
          <a:xfrm>
            <a:off x="6607835" y="4532096"/>
            <a:ext cx="658665" cy="702065"/>
          </a:xfrm>
          <a:custGeom>
            <a:avLst/>
            <a:gdLst/>
            <a:ahLst/>
            <a:cxnLst/>
            <a:rect l="l" t="t" r="r" b="b"/>
            <a:pathLst>
              <a:path w="658665" h="702065">
                <a:moveTo>
                  <a:pt x="0" y="0"/>
                </a:moveTo>
                <a:lnTo>
                  <a:pt x="658665" y="0"/>
                </a:lnTo>
                <a:lnTo>
                  <a:pt x="658665" y="702065"/>
                </a:lnTo>
                <a:lnTo>
                  <a:pt x="0" y="70206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latin typeface="Calibri" panose="020F0502020204030204" pitchFamily="34" charset="0"/>
            </a:endParaRPr>
          </a:p>
        </p:txBody>
      </p:sp>
      <p:grpSp>
        <p:nvGrpSpPr>
          <p:cNvPr id="68" name="Group 68"/>
          <p:cNvGrpSpPr/>
          <p:nvPr/>
        </p:nvGrpSpPr>
        <p:grpSpPr>
          <a:xfrm>
            <a:off x="15392400" y="49265"/>
            <a:ext cx="2787394" cy="3549334"/>
            <a:chOff x="0" y="0"/>
            <a:chExt cx="469956" cy="598420"/>
          </a:xfrm>
        </p:grpSpPr>
        <p:sp>
          <p:nvSpPr>
            <p:cNvPr id="69" name="Freeform 69"/>
            <p:cNvSpPr/>
            <p:nvPr/>
          </p:nvSpPr>
          <p:spPr>
            <a:xfrm>
              <a:off x="0" y="0"/>
              <a:ext cx="469956" cy="598420"/>
            </a:xfrm>
            <a:custGeom>
              <a:avLst/>
              <a:gdLst/>
              <a:ahLst/>
              <a:cxnLst/>
              <a:rect l="l" t="t" r="r" b="b"/>
              <a:pathLst>
                <a:path w="469956" h="598420">
                  <a:moveTo>
                    <a:pt x="44440" y="0"/>
                  </a:moveTo>
                  <a:lnTo>
                    <a:pt x="425516" y="0"/>
                  </a:lnTo>
                  <a:cubicBezTo>
                    <a:pt x="437303" y="0"/>
                    <a:pt x="448606" y="4682"/>
                    <a:pt x="456940" y="13016"/>
                  </a:cubicBezTo>
                  <a:cubicBezTo>
                    <a:pt x="465274" y="21350"/>
                    <a:pt x="469956" y="32654"/>
                    <a:pt x="469956" y="44440"/>
                  </a:cubicBezTo>
                  <a:lnTo>
                    <a:pt x="469956" y="553980"/>
                  </a:lnTo>
                  <a:cubicBezTo>
                    <a:pt x="469956" y="565766"/>
                    <a:pt x="465274" y="577070"/>
                    <a:pt x="456940" y="585404"/>
                  </a:cubicBezTo>
                  <a:cubicBezTo>
                    <a:pt x="448606" y="593738"/>
                    <a:pt x="437303" y="598420"/>
                    <a:pt x="425516" y="598420"/>
                  </a:cubicBezTo>
                  <a:lnTo>
                    <a:pt x="44440" y="598420"/>
                  </a:lnTo>
                  <a:cubicBezTo>
                    <a:pt x="19896" y="598420"/>
                    <a:pt x="0" y="578523"/>
                    <a:pt x="0" y="553980"/>
                  </a:cubicBezTo>
                  <a:lnTo>
                    <a:pt x="0" y="44440"/>
                  </a:lnTo>
                  <a:cubicBezTo>
                    <a:pt x="0" y="19896"/>
                    <a:pt x="19896" y="0"/>
                    <a:pt x="44440" y="0"/>
                  </a:cubicBezTo>
                  <a:close/>
                </a:path>
              </a:pathLst>
            </a:custGeom>
            <a:blipFill>
              <a:blip r:embed="rId22"/>
              <a:stretch>
                <a:fillRect l="-60008" r="-60008"/>
              </a:stretch>
            </a:blipFill>
          </p:spPr>
          <p:txBody>
            <a:bodyPr/>
            <a:lstStyle/>
            <a:p>
              <a:endParaRPr lang="en-US" dirty="0">
                <a:latin typeface="Calibri" panose="020F0502020204030204" pitchFamily="34" charset="0"/>
              </a:endParaRPr>
            </a:p>
          </p:txBody>
        </p:sp>
      </p:grpSp>
      <p:sp>
        <p:nvSpPr>
          <p:cNvPr id="57" name="TextBox 57"/>
          <p:cNvSpPr txBox="1"/>
          <p:nvPr/>
        </p:nvSpPr>
        <p:spPr>
          <a:xfrm>
            <a:off x="1778367" y="7467905"/>
            <a:ext cx="4724261" cy="1727835"/>
          </a:xfrm>
          <a:prstGeom prst="rect">
            <a:avLst/>
          </a:prstGeom>
        </p:spPr>
        <p:txBody>
          <a:bodyPr lIns="0" tIns="0" rIns="0" bIns="0" rtlCol="0" anchor="t">
            <a:spAutoFit/>
          </a:bodyPr>
          <a:lstStyle/>
          <a:p>
            <a:pPr marL="356235" lvl="1" indent="-178118" algn="l">
              <a:lnSpc>
                <a:spcPts val="1650"/>
              </a:lnSpc>
              <a:buFont typeface="Arial"/>
              <a:buChar char="•"/>
            </a:pPr>
            <a:r>
              <a:rPr lang="en-US" sz="1650" spc="28" dirty="0">
                <a:solidFill>
                  <a:srgbClr val="FFFFFF"/>
                </a:solidFill>
                <a:latin typeface="Arial"/>
                <a:ea typeface="Arial"/>
                <a:cs typeface="Arial"/>
                <a:sym typeface="Arial"/>
              </a:rPr>
              <a:t>NIST Risk Management Framework (RMF) Implementation </a:t>
            </a:r>
          </a:p>
          <a:p>
            <a:pPr marL="356235" lvl="1" indent="-178118" algn="l">
              <a:lnSpc>
                <a:spcPts val="1650"/>
              </a:lnSpc>
              <a:buFont typeface="Arial"/>
              <a:buChar char="•"/>
            </a:pPr>
            <a:r>
              <a:rPr lang="en-US" sz="1650" spc="28" dirty="0">
                <a:solidFill>
                  <a:srgbClr val="FFFFFF"/>
                </a:solidFill>
                <a:latin typeface="Arial"/>
                <a:ea typeface="Arial"/>
                <a:cs typeface="Arial"/>
                <a:sym typeface="Arial"/>
              </a:rPr>
              <a:t>FISMA, FedRAMP, and NIST 800-53 Compliance Audits </a:t>
            </a:r>
          </a:p>
          <a:p>
            <a:pPr marL="356235" lvl="1" indent="-178118" algn="l">
              <a:lnSpc>
                <a:spcPts val="1650"/>
              </a:lnSpc>
              <a:buFont typeface="Arial"/>
              <a:buChar char="•"/>
            </a:pPr>
            <a:r>
              <a:rPr lang="en-US" sz="1650" spc="28" dirty="0">
                <a:solidFill>
                  <a:srgbClr val="FFFFFF"/>
                </a:solidFill>
                <a:latin typeface="Arial"/>
                <a:ea typeface="Arial"/>
                <a:cs typeface="Arial"/>
                <a:sym typeface="Arial"/>
              </a:rPr>
              <a:t>System/Application Security Plans (SSP) </a:t>
            </a:r>
          </a:p>
          <a:p>
            <a:pPr marL="356235" lvl="1" indent="-178118" algn="l">
              <a:lnSpc>
                <a:spcPts val="1650"/>
              </a:lnSpc>
              <a:buFont typeface="Arial"/>
              <a:buChar char="•"/>
            </a:pPr>
            <a:r>
              <a:rPr lang="en-US" sz="1650" spc="28" dirty="0">
                <a:solidFill>
                  <a:srgbClr val="FFFFFF"/>
                </a:solidFill>
                <a:latin typeface="Arial"/>
                <a:ea typeface="Arial"/>
                <a:cs typeface="Arial"/>
                <a:sym typeface="Arial"/>
              </a:rPr>
              <a:t>Plan of Action &amp; Milestones (POA&amp;M)</a:t>
            </a:r>
          </a:p>
          <a:p>
            <a:pPr marL="356235" lvl="1" indent="-178118" algn="l">
              <a:lnSpc>
                <a:spcPts val="1650"/>
              </a:lnSpc>
              <a:buFont typeface="Arial"/>
              <a:buChar char="•"/>
            </a:pPr>
            <a:r>
              <a:rPr lang="en-US" sz="1650" spc="28" dirty="0">
                <a:solidFill>
                  <a:srgbClr val="FFFFFF"/>
                </a:solidFill>
                <a:latin typeface="Arial"/>
                <a:ea typeface="Arial"/>
                <a:cs typeface="Arial"/>
                <a:sym typeface="Arial"/>
              </a:rPr>
              <a:t>Authority to Operate (ATO) Process Facilitation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1839">
                <a:alpha val="100000"/>
              </a:srgbClr>
            </a:gs>
            <a:gs pos="100000">
              <a:srgbClr val="068CAE">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3795039">
            <a:off x="139750" y="1091037"/>
            <a:ext cx="9153541" cy="7709042"/>
          </a:xfrm>
          <a:custGeom>
            <a:avLst/>
            <a:gdLst/>
            <a:ahLst/>
            <a:cxnLst/>
            <a:rect l="l" t="t" r="r" b="b"/>
            <a:pathLst>
              <a:path w="9153541" h="7709042">
                <a:moveTo>
                  <a:pt x="0" y="0"/>
                </a:moveTo>
                <a:lnTo>
                  <a:pt x="9153541" y="0"/>
                </a:lnTo>
                <a:lnTo>
                  <a:pt x="9153541" y="7709042"/>
                </a:lnTo>
                <a:lnTo>
                  <a:pt x="0" y="7709042"/>
                </a:lnTo>
                <a:lnTo>
                  <a:pt x="0" y="0"/>
                </a:lnTo>
                <a:close/>
              </a:path>
            </a:pathLst>
          </a:custGeom>
          <a:blipFill>
            <a:blip r:embed="rId3">
              <a:alphaModFix amt="40000"/>
            </a:blip>
            <a:stretch>
              <a:fillRect l="-3625"/>
            </a:stretch>
          </a:blipFill>
        </p:spPr>
        <p:txBody>
          <a:bodyPr/>
          <a:lstStyle/>
          <a:p>
            <a:endParaRPr lang="en-US" dirty="0">
              <a:latin typeface="Calibri" panose="020F0502020204030204" pitchFamily="34" charset="0"/>
            </a:endParaRPr>
          </a:p>
        </p:txBody>
      </p:sp>
      <p:grpSp>
        <p:nvGrpSpPr>
          <p:cNvPr id="3" name="Group 3"/>
          <p:cNvGrpSpPr>
            <a:grpSpLocks noChangeAspect="1"/>
          </p:cNvGrpSpPr>
          <p:nvPr/>
        </p:nvGrpSpPr>
        <p:grpSpPr>
          <a:xfrm>
            <a:off x="11427919" y="82353"/>
            <a:ext cx="6716178" cy="7555700"/>
            <a:chOff x="0" y="0"/>
            <a:chExt cx="5370413" cy="6041715"/>
          </a:xfrm>
        </p:grpSpPr>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85471"/>
            </a:solidFill>
          </p:spPr>
          <p:txBody>
            <a:bodyPr/>
            <a:lstStyle/>
            <a:p>
              <a:endParaRPr lang="en-US" dirty="0">
                <a:latin typeface="Calibri" panose="020F0502020204030204" pitchFamily="34" charset="0"/>
              </a:endParaRPr>
            </a:p>
          </p:txBody>
        </p:sp>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4"/>
              <a:stretch>
                <a:fillRect t="-16291" r="-132582"/>
              </a:stretch>
            </a:blipFill>
          </p:spPr>
          <p:txBody>
            <a:bodyPr/>
            <a:lstStyle/>
            <a:p>
              <a:endParaRPr lang="en-US" dirty="0">
                <a:latin typeface="Calibri" panose="020F0502020204030204" pitchFamily="34" charset="0"/>
              </a:endParaRPr>
            </a:p>
          </p:txBody>
        </p:sp>
      </p:grpSp>
      <p:grpSp>
        <p:nvGrpSpPr>
          <p:cNvPr id="6" name="Group 6"/>
          <p:cNvGrpSpPr>
            <a:grpSpLocks noChangeAspect="1"/>
          </p:cNvGrpSpPr>
          <p:nvPr/>
        </p:nvGrpSpPr>
        <p:grpSpPr>
          <a:xfrm>
            <a:off x="11241457" y="22718"/>
            <a:ext cx="6927486" cy="7793422"/>
            <a:chOff x="0" y="0"/>
            <a:chExt cx="5370413" cy="6041715"/>
          </a:xfrm>
        </p:grpSpPr>
        <p:sp>
          <p:nvSpPr>
            <p:cNvPr id="7" name="Freeform 7"/>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85471"/>
            </a:solidFill>
          </p:spPr>
          <p:txBody>
            <a:bodyPr/>
            <a:lstStyle/>
            <a:p>
              <a:endParaRPr lang="en-US" dirty="0">
                <a:latin typeface="Calibri" panose="020F0502020204030204" pitchFamily="34" charset="0"/>
              </a:endParaRPr>
            </a:p>
          </p:txBody>
        </p:sp>
        <p:sp>
          <p:nvSpPr>
            <p:cNvPr id="8" name="Freeform 8"/>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5"/>
              <a:stretch>
                <a:fillRect l="-48097" r="-51902"/>
              </a:stretch>
            </a:blipFill>
          </p:spPr>
          <p:txBody>
            <a:bodyPr/>
            <a:lstStyle/>
            <a:p>
              <a:endParaRPr lang="en-US" dirty="0">
                <a:latin typeface="Calibri" panose="020F0502020204030204" pitchFamily="34" charset="0"/>
              </a:endParaRPr>
            </a:p>
          </p:txBody>
        </p:sp>
      </p:grpSp>
      <p:grpSp>
        <p:nvGrpSpPr>
          <p:cNvPr id="9" name="Group 9"/>
          <p:cNvGrpSpPr>
            <a:grpSpLocks noChangeAspect="1"/>
          </p:cNvGrpSpPr>
          <p:nvPr/>
        </p:nvGrpSpPr>
        <p:grpSpPr>
          <a:xfrm>
            <a:off x="11209707" y="16783"/>
            <a:ext cx="7063213" cy="7946116"/>
            <a:chOff x="0" y="0"/>
            <a:chExt cx="5370413" cy="6041715"/>
          </a:xfrm>
        </p:grpSpPr>
        <p:sp>
          <p:nvSpPr>
            <p:cNvPr id="10" name="Freeform 10"/>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85471"/>
            </a:solidFill>
          </p:spPr>
          <p:txBody>
            <a:bodyPr/>
            <a:lstStyle/>
            <a:p>
              <a:endParaRPr lang="en-US" dirty="0">
                <a:latin typeface="Calibri" panose="020F0502020204030204" pitchFamily="34" charset="0"/>
              </a:endParaRPr>
            </a:p>
          </p:txBody>
        </p:sp>
        <p:sp>
          <p:nvSpPr>
            <p:cNvPr id="11" name="Freeform 11"/>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6"/>
              <a:stretch>
                <a:fillRect l="-10622" r="-3386" b="-6776"/>
              </a:stretch>
            </a:blipFill>
          </p:spPr>
          <p:txBody>
            <a:bodyPr/>
            <a:lstStyle/>
            <a:p>
              <a:endParaRPr lang="en-US" dirty="0">
                <a:latin typeface="Calibri" panose="020F0502020204030204" pitchFamily="34" charset="0"/>
              </a:endParaRPr>
            </a:p>
          </p:txBody>
        </p:sp>
      </p:grpSp>
      <p:sp>
        <p:nvSpPr>
          <p:cNvPr id="12" name="Freeform 12"/>
          <p:cNvSpPr/>
          <p:nvPr/>
        </p:nvSpPr>
        <p:spPr>
          <a:xfrm>
            <a:off x="15627408" y="7406013"/>
            <a:ext cx="2418152" cy="3017975"/>
          </a:xfrm>
          <a:custGeom>
            <a:avLst/>
            <a:gdLst/>
            <a:ahLst/>
            <a:cxnLst/>
            <a:rect l="l" t="t" r="r" b="b"/>
            <a:pathLst>
              <a:path w="2418152" h="3017975">
                <a:moveTo>
                  <a:pt x="0" y="0"/>
                </a:moveTo>
                <a:lnTo>
                  <a:pt x="2418153" y="0"/>
                </a:lnTo>
                <a:lnTo>
                  <a:pt x="2418153" y="3017975"/>
                </a:lnTo>
                <a:lnTo>
                  <a:pt x="0" y="3017975"/>
                </a:lnTo>
                <a:lnTo>
                  <a:pt x="0" y="0"/>
                </a:lnTo>
                <a:close/>
              </a:path>
            </a:pathLst>
          </a:custGeom>
          <a:blipFill>
            <a:blip r:embed="rId7">
              <a:alphaModFix amt="19999"/>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sp>
        <p:nvSpPr>
          <p:cNvPr id="13" name="Freeform 13"/>
          <p:cNvSpPr/>
          <p:nvPr/>
        </p:nvSpPr>
        <p:spPr>
          <a:xfrm>
            <a:off x="1041127" y="3086100"/>
            <a:ext cx="7201073" cy="1456581"/>
          </a:xfrm>
          <a:custGeom>
            <a:avLst/>
            <a:gdLst/>
            <a:ahLst/>
            <a:cxnLst/>
            <a:rect l="l" t="t" r="r" b="b"/>
            <a:pathLst>
              <a:path w="7201073" h="1456581">
                <a:moveTo>
                  <a:pt x="0" y="0"/>
                </a:moveTo>
                <a:lnTo>
                  <a:pt x="7201073" y="0"/>
                </a:lnTo>
                <a:lnTo>
                  <a:pt x="7201073" y="1456581"/>
                </a:lnTo>
                <a:lnTo>
                  <a:pt x="0" y="1456581"/>
                </a:lnTo>
                <a:lnTo>
                  <a:pt x="0" y="0"/>
                </a:lnTo>
                <a:close/>
              </a:path>
            </a:pathLst>
          </a:custGeom>
          <a:blipFill>
            <a:blip r:embed="rId9"/>
            <a:stretch>
              <a:fillRect t="-7054" r="-42036" b="-7054"/>
            </a:stretch>
          </a:blipFill>
        </p:spPr>
        <p:txBody>
          <a:bodyPr/>
          <a:lstStyle/>
          <a:p>
            <a:endParaRPr lang="en-US" dirty="0">
              <a:latin typeface="Calibri" panose="020F0502020204030204" pitchFamily="34" charset="0"/>
            </a:endParaRPr>
          </a:p>
        </p:txBody>
      </p:sp>
      <p:sp>
        <p:nvSpPr>
          <p:cNvPr id="14" name="TextBox 14"/>
          <p:cNvSpPr txBox="1"/>
          <p:nvPr/>
        </p:nvSpPr>
        <p:spPr>
          <a:xfrm>
            <a:off x="1306898" y="1712427"/>
            <a:ext cx="9696634" cy="1397883"/>
          </a:xfrm>
          <a:prstGeom prst="rect">
            <a:avLst/>
          </a:prstGeom>
        </p:spPr>
        <p:txBody>
          <a:bodyPr lIns="0" tIns="0" rIns="0" bIns="0" rtlCol="0" anchor="t">
            <a:spAutoFit/>
          </a:bodyPr>
          <a:lstStyle/>
          <a:p>
            <a:pPr marL="0" lvl="0" indent="0" algn="l">
              <a:lnSpc>
                <a:spcPts val="12022"/>
              </a:lnSpc>
            </a:pPr>
            <a:r>
              <a:rPr lang="en-US" sz="7200" b="1" spc="-193"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MISSION Support</a:t>
            </a:r>
          </a:p>
        </p:txBody>
      </p:sp>
      <p:grpSp>
        <p:nvGrpSpPr>
          <p:cNvPr id="15" name="Group 15"/>
          <p:cNvGrpSpPr/>
          <p:nvPr/>
        </p:nvGrpSpPr>
        <p:grpSpPr>
          <a:xfrm>
            <a:off x="15452156" y="372015"/>
            <a:ext cx="2081333" cy="1288232"/>
            <a:chOff x="0" y="0"/>
            <a:chExt cx="709396" cy="439078"/>
          </a:xfrm>
        </p:grpSpPr>
        <p:sp>
          <p:nvSpPr>
            <p:cNvPr id="16" name="Freeform 16"/>
            <p:cNvSpPr/>
            <p:nvPr/>
          </p:nvSpPr>
          <p:spPr>
            <a:xfrm>
              <a:off x="0" y="0"/>
              <a:ext cx="709396" cy="439078"/>
            </a:xfrm>
            <a:custGeom>
              <a:avLst/>
              <a:gdLst/>
              <a:ahLst/>
              <a:cxnLst/>
              <a:rect l="l" t="t" r="r" b="b"/>
              <a:pathLst>
                <a:path w="709396" h="439078">
                  <a:moveTo>
                    <a:pt x="144561" y="0"/>
                  </a:moveTo>
                  <a:lnTo>
                    <a:pt x="564835" y="0"/>
                  </a:lnTo>
                  <a:cubicBezTo>
                    <a:pt x="644674" y="0"/>
                    <a:pt x="709396" y="64722"/>
                    <a:pt x="709396" y="144561"/>
                  </a:cubicBezTo>
                  <a:lnTo>
                    <a:pt x="709396" y="294517"/>
                  </a:lnTo>
                  <a:cubicBezTo>
                    <a:pt x="709396" y="374356"/>
                    <a:pt x="644674" y="439078"/>
                    <a:pt x="564835" y="439078"/>
                  </a:cubicBezTo>
                  <a:lnTo>
                    <a:pt x="144561" y="439078"/>
                  </a:lnTo>
                  <a:cubicBezTo>
                    <a:pt x="64722" y="439078"/>
                    <a:pt x="0" y="374356"/>
                    <a:pt x="0" y="294517"/>
                  </a:cubicBezTo>
                  <a:lnTo>
                    <a:pt x="0" y="144561"/>
                  </a:lnTo>
                  <a:cubicBezTo>
                    <a:pt x="0" y="64722"/>
                    <a:pt x="64722" y="0"/>
                    <a:pt x="144561" y="0"/>
                  </a:cubicBezTo>
                  <a:close/>
                </a:path>
              </a:pathLst>
            </a:custGeom>
            <a:solidFill>
              <a:srgbClr val="FFFFFF"/>
            </a:solidFill>
          </p:spPr>
          <p:txBody>
            <a:bodyPr/>
            <a:lstStyle/>
            <a:p>
              <a:endParaRPr lang="en-US" dirty="0">
                <a:latin typeface="Calibri" panose="020F0502020204030204" pitchFamily="34" charset="0"/>
              </a:endParaRPr>
            </a:p>
          </p:txBody>
        </p:sp>
        <p:sp>
          <p:nvSpPr>
            <p:cNvPr id="17" name="TextBox 17"/>
            <p:cNvSpPr txBox="1"/>
            <p:nvPr/>
          </p:nvSpPr>
          <p:spPr>
            <a:xfrm>
              <a:off x="0" y="-9525"/>
              <a:ext cx="709396" cy="448603"/>
            </a:xfrm>
            <a:prstGeom prst="rect">
              <a:avLst/>
            </a:prstGeom>
          </p:spPr>
          <p:txBody>
            <a:bodyPr lIns="51955" tIns="51955" rIns="51955" bIns="51955" rtlCol="0" anchor="ctr"/>
            <a:lstStyle/>
            <a:p>
              <a:pPr algn="ctr">
                <a:lnSpc>
                  <a:spcPts val="1346"/>
                </a:lnSpc>
              </a:pPr>
              <a:endParaRPr dirty="0">
                <a:latin typeface="Calibri" panose="020F0502020204030204" pitchFamily="34" charset="0"/>
              </a:endParaRPr>
            </a:p>
          </p:txBody>
        </p:sp>
      </p:grpSp>
      <p:sp>
        <p:nvSpPr>
          <p:cNvPr id="18" name="Freeform 18"/>
          <p:cNvSpPr/>
          <p:nvPr/>
        </p:nvSpPr>
        <p:spPr>
          <a:xfrm>
            <a:off x="15906603" y="517278"/>
            <a:ext cx="1114142" cy="920560"/>
          </a:xfrm>
          <a:custGeom>
            <a:avLst/>
            <a:gdLst/>
            <a:ahLst/>
            <a:cxnLst/>
            <a:rect l="l" t="t" r="r" b="b"/>
            <a:pathLst>
              <a:path w="1114142" h="920560">
                <a:moveTo>
                  <a:pt x="0" y="0"/>
                </a:moveTo>
                <a:lnTo>
                  <a:pt x="1114142" y="0"/>
                </a:lnTo>
                <a:lnTo>
                  <a:pt x="1114142" y="920560"/>
                </a:lnTo>
                <a:lnTo>
                  <a:pt x="0" y="920560"/>
                </a:lnTo>
                <a:lnTo>
                  <a:pt x="0" y="0"/>
                </a:lnTo>
                <a:close/>
              </a:path>
            </a:pathLst>
          </a:custGeom>
          <a:blipFill>
            <a:blip r:embed="rId10"/>
            <a:stretch>
              <a:fillRect/>
            </a:stretch>
          </a:blipFill>
        </p:spPr>
        <p:txBody>
          <a:bodyPr/>
          <a:lstStyle/>
          <a:p>
            <a:endParaRPr lang="en-US" dirty="0">
              <a:latin typeface="Calibri" panose="020F0502020204030204" pitchFamily="34" charset="0"/>
            </a:endParaRPr>
          </a:p>
        </p:txBody>
      </p:sp>
      <p:sp>
        <p:nvSpPr>
          <p:cNvPr id="19" name="TextBox 19"/>
          <p:cNvSpPr txBox="1"/>
          <p:nvPr/>
        </p:nvSpPr>
        <p:spPr>
          <a:xfrm>
            <a:off x="1455575" y="4135227"/>
            <a:ext cx="3053232" cy="627273"/>
          </a:xfrm>
          <a:prstGeom prst="rect">
            <a:avLst/>
          </a:prstGeom>
        </p:spPr>
        <p:txBody>
          <a:bodyPr lIns="0" tIns="0" rIns="0" bIns="0" rtlCol="0" anchor="t">
            <a:spAutoFit/>
          </a:bodyPr>
          <a:lstStyle/>
          <a:p>
            <a:pPr algn="l">
              <a:lnSpc>
                <a:spcPts val="4556"/>
              </a:lnSpc>
            </a:pPr>
            <a:r>
              <a:rPr lang="en-US" sz="3254" b="1" dirty="0">
                <a:solidFill>
                  <a:srgbClr val="FFFFFF"/>
                </a:solidFill>
                <a:latin typeface="Arial Bold"/>
                <a:ea typeface="Arial Bold"/>
                <a:cs typeface="Arial Bold"/>
                <a:sym typeface="Arial Bold"/>
              </a:rPr>
              <a:t>Who We Are</a:t>
            </a:r>
          </a:p>
        </p:txBody>
      </p:sp>
      <p:sp>
        <p:nvSpPr>
          <p:cNvPr id="20" name="TextBox 20"/>
          <p:cNvSpPr txBox="1"/>
          <p:nvPr/>
        </p:nvSpPr>
        <p:spPr>
          <a:xfrm>
            <a:off x="1455575" y="4721321"/>
            <a:ext cx="4872417" cy="2250979"/>
          </a:xfrm>
          <a:prstGeom prst="rect">
            <a:avLst/>
          </a:prstGeom>
        </p:spPr>
        <p:txBody>
          <a:bodyPr lIns="0" tIns="0" rIns="0" bIns="0" rtlCol="0" anchor="t">
            <a:spAutoFit/>
          </a:bodyPr>
          <a:lstStyle/>
          <a:p>
            <a:pPr algn="l">
              <a:lnSpc>
                <a:spcPts val="2504"/>
              </a:lnSpc>
            </a:pPr>
            <a:r>
              <a:rPr lang="en-US" sz="1788" dirty="0" err="1">
                <a:solidFill>
                  <a:srgbClr val="FFFFFF"/>
                </a:solidFill>
                <a:latin typeface="Arial"/>
                <a:ea typeface="Arial"/>
                <a:cs typeface="Arial"/>
                <a:sym typeface="Arial"/>
              </a:rPr>
              <a:t>Aretum</a:t>
            </a:r>
            <a:r>
              <a:rPr lang="en-US" sz="1788" dirty="0">
                <a:solidFill>
                  <a:srgbClr val="FFFFFF"/>
                </a:solidFill>
                <a:latin typeface="Arial"/>
                <a:ea typeface="Arial"/>
                <a:cs typeface="Arial"/>
                <a:sym typeface="Arial"/>
              </a:rPr>
              <a:t> delivers comprehensive Mission Support services to federal and government organizations. With over 20 years of experience, we provide tailored solutions across Project Management, Financial Management, Logistics, Human Capital, and Training to ensure mission success and operational efficiency.</a:t>
            </a:r>
          </a:p>
        </p:txBody>
      </p:sp>
      <p:grpSp>
        <p:nvGrpSpPr>
          <p:cNvPr id="21" name="Group 21"/>
          <p:cNvGrpSpPr/>
          <p:nvPr/>
        </p:nvGrpSpPr>
        <p:grpSpPr>
          <a:xfrm>
            <a:off x="1379105" y="3508814"/>
            <a:ext cx="6393185" cy="491686"/>
            <a:chOff x="0" y="0"/>
            <a:chExt cx="1763839" cy="135653"/>
          </a:xfrm>
        </p:grpSpPr>
        <p:sp>
          <p:nvSpPr>
            <p:cNvPr id="22" name="Freeform 22"/>
            <p:cNvSpPr/>
            <p:nvPr/>
          </p:nvSpPr>
          <p:spPr>
            <a:xfrm>
              <a:off x="0" y="0"/>
              <a:ext cx="1763839" cy="135653"/>
            </a:xfrm>
            <a:custGeom>
              <a:avLst/>
              <a:gdLst/>
              <a:ahLst/>
              <a:cxnLst/>
              <a:rect l="l" t="t" r="r" b="b"/>
              <a:pathLst>
                <a:path w="1763839" h="135653">
                  <a:moveTo>
                    <a:pt x="0" y="0"/>
                  </a:moveTo>
                  <a:lnTo>
                    <a:pt x="1763839" y="0"/>
                  </a:lnTo>
                  <a:lnTo>
                    <a:pt x="1763839" y="135653"/>
                  </a:lnTo>
                  <a:lnTo>
                    <a:pt x="0" y="135653"/>
                  </a:lnTo>
                  <a:close/>
                </a:path>
              </a:pathLst>
            </a:custGeom>
            <a:solidFill>
              <a:srgbClr val="FFC60B"/>
            </a:solidFill>
          </p:spPr>
          <p:txBody>
            <a:bodyPr/>
            <a:lstStyle/>
            <a:p>
              <a:endParaRPr lang="en-US" dirty="0">
                <a:latin typeface="Calibri" panose="020F0502020204030204" pitchFamily="34" charset="0"/>
              </a:endParaRPr>
            </a:p>
          </p:txBody>
        </p:sp>
        <p:sp>
          <p:nvSpPr>
            <p:cNvPr id="23" name="TextBox 23"/>
            <p:cNvSpPr txBox="1"/>
            <p:nvPr/>
          </p:nvSpPr>
          <p:spPr>
            <a:xfrm>
              <a:off x="0" y="-104775"/>
              <a:ext cx="1763839" cy="240428"/>
            </a:xfrm>
            <a:prstGeom prst="rect">
              <a:avLst/>
            </a:prstGeom>
          </p:spPr>
          <p:txBody>
            <a:bodyPr lIns="51955" tIns="51955" rIns="51955" bIns="51955" rtlCol="0" anchor="ctr"/>
            <a:lstStyle/>
            <a:p>
              <a:pPr algn="ctr">
                <a:lnSpc>
                  <a:spcPts val="2322"/>
                </a:lnSpc>
              </a:pPr>
              <a:endParaRPr dirty="0">
                <a:latin typeface="Calibri" panose="020F0502020204030204" pitchFamily="34" charset="0"/>
              </a:endParaRPr>
            </a:p>
          </p:txBody>
        </p:sp>
      </p:grpSp>
      <p:sp>
        <p:nvSpPr>
          <p:cNvPr id="24" name="TextBox 24"/>
          <p:cNvSpPr txBox="1"/>
          <p:nvPr/>
        </p:nvSpPr>
        <p:spPr>
          <a:xfrm>
            <a:off x="1379105" y="3178147"/>
            <a:ext cx="7726189" cy="288953"/>
          </a:xfrm>
          <a:prstGeom prst="rect">
            <a:avLst/>
          </a:prstGeom>
        </p:spPr>
        <p:txBody>
          <a:bodyPr lIns="0" tIns="0" rIns="0" bIns="0" rtlCol="0" anchor="t">
            <a:spAutoFit/>
          </a:bodyPr>
          <a:lstStyle/>
          <a:p>
            <a:pPr marL="0" lvl="0" indent="0" algn="l">
              <a:lnSpc>
                <a:spcPts val="1952"/>
              </a:lnSpc>
            </a:pPr>
            <a:r>
              <a:rPr lang="en-US" sz="2193" spc="436" dirty="0">
                <a:solidFill>
                  <a:srgbClr val="FFFFFF"/>
                </a:solidFill>
                <a:latin typeface="Telegraf"/>
                <a:ea typeface="Telegraf"/>
                <a:cs typeface="Telegraf"/>
                <a:sym typeface="Telegraf"/>
              </a:rPr>
              <a:t>OPTIMIZING PERFORMANCE</a:t>
            </a:r>
          </a:p>
        </p:txBody>
      </p:sp>
      <p:sp>
        <p:nvSpPr>
          <p:cNvPr id="25" name="TextBox 25"/>
          <p:cNvSpPr txBox="1"/>
          <p:nvPr/>
        </p:nvSpPr>
        <p:spPr>
          <a:xfrm>
            <a:off x="1498979" y="3619500"/>
            <a:ext cx="7945818" cy="334181"/>
          </a:xfrm>
          <a:prstGeom prst="rect">
            <a:avLst/>
          </a:prstGeom>
        </p:spPr>
        <p:txBody>
          <a:bodyPr lIns="0" tIns="0" rIns="0" bIns="0" rtlCol="0" anchor="t">
            <a:spAutoFit/>
          </a:bodyPr>
          <a:lstStyle/>
          <a:p>
            <a:pPr algn="l">
              <a:lnSpc>
                <a:spcPts val="2430"/>
              </a:lnSpc>
              <a:spcBef>
                <a:spcPct val="0"/>
              </a:spcBef>
            </a:pPr>
            <a:r>
              <a:rPr lang="en-US" sz="1736" b="1" spc="250" dirty="0">
                <a:solidFill>
                  <a:srgbClr val="001839"/>
                </a:solidFill>
                <a:latin typeface="Arial Bold"/>
                <a:ea typeface="Arial Bold"/>
                <a:cs typeface="Arial Bold"/>
                <a:sym typeface="Arial Bold"/>
              </a:rPr>
              <a:t>FOR FEDERAL AND GOVERNMENT AGENGIES</a:t>
            </a:r>
          </a:p>
        </p:txBody>
      </p:sp>
      <p:grpSp>
        <p:nvGrpSpPr>
          <p:cNvPr id="26" name="Group 26"/>
          <p:cNvGrpSpPr/>
          <p:nvPr/>
        </p:nvGrpSpPr>
        <p:grpSpPr>
          <a:xfrm rot="4821266">
            <a:off x="14015601" y="4858043"/>
            <a:ext cx="414892" cy="8175459"/>
            <a:chOff x="0" y="0"/>
            <a:chExt cx="114461" cy="3519303"/>
          </a:xfrm>
        </p:grpSpPr>
        <p:sp>
          <p:nvSpPr>
            <p:cNvPr id="27" name="Freeform 27"/>
            <p:cNvSpPr/>
            <p:nvPr/>
          </p:nvSpPr>
          <p:spPr>
            <a:xfrm>
              <a:off x="0" y="0"/>
              <a:ext cx="114461" cy="3519303"/>
            </a:xfrm>
            <a:custGeom>
              <a:avLst/>
              <a:gdLst/>
              <a:ahLst/>
              <a:cxnLst/>
              <a:rect l="l" t="t" r="r" b="b"/>
              <a:pathLst>
                <a:path w="114461" h="3519303">
                  <a:moveTo>
                    <a:pt x="57231" y="0"/>
                  </a:moveTo>
                  <a:lnTo>
                    <a:pt x="57231" y="0"/>
                  </a:lnTo>
                  <a:cubicBezTo>
                    <a:pt x="88838" y="0"/>
                    <a:pt x="114461" y="25623"/>
                    <a:pt x="114461" y="57231"/>
                  </a:cubicBezTo>
                  <a:lnTo>
                    <a:pt x="114461" y="3462072"/>
                  </a:lnTo>
                  <a:cubicBezTo>
                    <a:pt x="114461" y="3493679"/>
                    <a:pt x="88838" y="3519303"/>
                    <a:pt x="57231" y="3519303"/>
                  </a:cubicBezTo>
                  <a:lnTo>
                    <a:pt x="57231" y="3519303"/>
                  </a:lnTo>
                  <a:cubicBezTo>
                    <a:pt x="25623" y="3519303"/>
                    <a:pt x="0" y="3493679"/>
                    <a:pt x="0" y="3462072"/>
                  </a:cubicBezTo>
                  <a:lnTo>
                    <a:pt x="0" y="57231"/>
                  </a:lnTo>
                  <a:cubicBezTo>
                    <a:pt x="0" y="25623"/>
                    <a:pt x="25623" y="0"/>
                    <a:pt x="57231" y="0"/>
                  </a:cubicBezTo>
                  <a:close/>
                </a:path>
              </a:pathLst>
            </a:custGeom>
            <a:solidFill>
              <a:srgbClr val="FFC60B"/>
            </a:solidFill>
          </p:spPr>
          <p:txBody>
            <a:bodyPr/>
            <a:lstStyle/>
            <a:p>
              <a:endParaRPr lang="en-US" dirty="0">
                <a:latin typeface="Calibri" panose="020F0502020204030204" pitchFamily="34" charset="0"/>
              </a:endParaRPr>
            </a:p>
          </p:txBody>
        </p:sp>
        <p:sp>
          <p:nvSpPr>
            <p:cNvPr id="28" name="TextBox 28"/>
            <p:cNvSpPr txBox="1"/>
            <p:nvPr/>
          </p:nvSpPr>
          <p:spPr>
            <a:xfrm>
              <a:off x="0" y="-28575"/>
              <a:ext cx="114461" cy="3547878"/>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sp>
        <p:nvSpPr>
          <p:cNvPr id="29" name="Freeform 29"/>
          <p:cNvSpPr/>
          <p:nvPr/>
        </p:nvSpPr>
        <p:spPr>
          <a:xfrm>
            <a:off x="14466670" y="7204706"/>
            <a:ext cx="2099839" cy="2620703"/>
          </a:xfrm>
          <a:custGeom>
            <a:avLst/>
            <a:gdLst/>
            <a:ahLst/>
            <a:cxnLst/>
            <a:rect l="l" t="t" r="r" b="b"/>
            <a:pathLst>
              <a:path w="2099839" h="2620703">
                <a:moveTo>
                  <a:pt x="0" y="0"/>
                </a:moveTo>
                <a:lnTo>
                  <a:pt x="2099838" y="0"/>
                </a:lnTo>
                <a:lnTo>
                  <a:pt x="2099838" y="2620703"/>
                </a:lnTo>
                <a:lnTo>
                  <a:pt x="0" y="2620703"/>
                </a:lnTo>
                <a:lnTo>
                  <a:pt x="0" y="0"/>
                </a:lnTo>
                <a:close/>
              </a:path>
            </a:pathLst>
          </a:custGeom>
          <a:blipFill>
            <a:blip r:embed="rId7">
              <a:alphaModFix amt="19999"/>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grpSp>
        <p:nvGrpSpPr>
          <p:cNvPr id="30" name="Group 30"/>
          <p:cNvGrpSpPr/>
          <p:nvPr/>
        </p:nvGrpSpPr>
        <p:grpSpPr>
          <a:xfrm rot="4840065">
            <a:off x="10093445" y="1176858"/>
            <a:ext cx="2727058" cy="13289361"/>
            <a:chOff x="0" y="0"/>
            <a:chExt cx="913411" cy="6292151"/>
          </a:xfrm>
        </p:grpSpPr>
        <p:sp>
          <p:nvSpPr>
            <p:cNvPr id="31" name="Freeform 31"/>
            <p:cNvSpPr/>
            <p:nvPr/>
          </p:nvSpPr>
          <p:spPr>
            <a:xfrm>
              <a:off x="0" y="0"/>
              <a:ext cx="913411" cy="6292150"/>
            </a:xfrm>
            <a:custGeom>
              <a:avLst/>
              <a:gdLst/>
              <a:ahLst/>
              <a:cxnLst/>
              <a:rect l="l" t="t" r="r" b="b"/>
              <a:pathLst>
                <a:path w="913411" h="6292150">
                  <a:moveTo>
                    <a:pt x="72488" y="0"/>
                  </a:moveTo>
                  <a:lnTo>
                    <a:pt x="840923" y="0"/>
                  </a:lnTo>
                  <a:cubicBezTo>
                    <a:pt x="860148" y="0"/>
                    <a:pt x="878586" y="7637"/>
                    <a:pt x="892180" y="21231"/>
                  </a:cubicBezTo>
                  <a:cubicBezTo>
                    <a:pt x="905774" y="34826"/>
                    <a:pt x="913411" y="53263"/>
                    <a:pt x="913411" y="72488"/>
                  </a:cubicBezTo>
                  <a:lnTo>
                    <a:pt x="913411" y="6219662"/>
                  </a:lnTo>
                  <a:cubicBezTo>
                    <a:pt x="913411" y="6238887"/>
                    <a:pt x="905774" y="6257325"/>
                    <a:pt x="892180" y="6270919"/>
                  </a:cubicBezTo>
                  <a:cubicBezTo>
                    <a:pt x="878586" y="6284513"/>
                    <a:pt x="860148" y="6292150"/>
                    <a:pt x="840923" y="6292150"/>
                  </a:cubicBezTo>
                  <a:lnTo>
                    <a:pt x="72488" y="6292150"/>
                  </a:lnTo>
                  <a:cubicBezTo>
                    <a:pt x="53263" y="6292150"/>
                    <a:pt x="34826" y="6284513"/>
                    <a:pt x="21231" y="6270919"/>
                  </a:cubicBezTo>
                  <a:cubicBezTo>
                    <a:pt x="7637" y="6257325"/>
                    <a:pt x="0" y="6238887"/>
                    <a:pt x="0" y="6219662"/>
                  </a:cubicBezTo>
                  <a:lnTo>
                    <a:pt x="0" y="72488"/>
                  </a:lnTo>
                  <a:cubicBezTo>
                    <a:pt x="0" y="53263"/>
                    <a:pt x="7637" y="34826"/>
                    <a:pt x="21231" y="21231"/>
                  </a:cubicBezTo>
                  <a:cubicBezTo>
                    <a:pt x="34826" y="7637"/>
                    <a:pt x="53263" y="0"/>
                    <a:pt x="72488" y="0"/>
                  </a:cubicBezTo>
                  <a:close/>
                </a:path>
              </a:pathLst>
            </a:custGeom>
            <a:solidFill>
              <a:srgbClr val="001839">
                <a:alpha val="75686"/>
              </a:srgbClr>
            </a:solidFill>
          </p:spPr>
          <p:txBody>
            <a:bodyPr/>
            <a:lstStyle/>
            <a:p>
              <a:endParaRPr lang="en-US" dirty="0">
                <a:latin typeface="Calibri" panose="020F0502020204030204" pitchFamily="34" charset="0"/>
              </a:endParaRPr>
            </a:p>
          </p:txBody>
        </p:sp>
        <p:sp>
          <p:nvSpPr>
            <p:cNvPr id="32" name="TextBox 32"/>
            <p:cNvSpPr txBox="1"/>
            <p:nvPr/>
          </p:nvSpPr>
          <p:spPr>
            <a:xfrm>
              <a:off x="0" y="-28575"/>
              <a:ext cx="913411" cy="6320726"/>
            </a:xfrm>
            <a:prstGeom prst="rect">
              <a:avLst/>
            </a:prstGeom>
          </p:spPr>
          <p:txBody>
            <a:bodyPr lIns="42442" tIns="42442" rIns="42442" bIns="42442" rtlCol="0" anchor="ctr"/>
            <a:lstStyle/>
            <a:p>
              <a:pPr algn="ctr">
                <a:lnSpc>
                  <a:spcPts val="1637"/>
                </a:lnSpc>
                <a:spcBef>
                  <a:spcPct val="0"/>
                </a:spcBef>
              </a:pPr>
              <a:endParaRPr dirty="0">
                <a:latin typeface="Calibri" panose="020F0502020204030204" pitchFamily="34" charset="0"/>
              </a:endParaRPr>
            </a:p>
          </p:txBody>
        </p:sp>
      </p:grpSp>
      <p:sp>
        <p:nvSpPr>
          <p:cNvPr id="33" name="TextBox 33"/>
          <p:cNvSpPr txBox="1"/>
          <p:nvPr/>
        </p:nvSpPr>
        <p:spPr>
          <a:xfrm>
            <a:off x="9580647" y="7962900"/>
            <a:ext cx="3220953" cy="1028065"/>
          </a:xfrm>
          <a:prstGeom prst="rect">
            <a:avLst/>
          </a:prstGeom>
        </p:spPr>
        <p:txBody>
          <a:bodyPr lIns="0" tIns="0" rIns="0" bIns="0" rtlCol="0" anchor="t">
            <a:spAutoFit/>
          </a:bodyPr>
          <a:lstStyle/>
          <a:p>
            <a:pPr marL="0" lvl="0" indent="0" algn="ctr">
              <a:lnSpc>
                <a:spcPts val="2659"/>
              </a:lnSpc>
            </a:pPr>
            <a:r>
              <a:rPr lang="en-US" sz="1899" b="1" spc="-37" dirty="0">
                <a:solidFill>
                  <a:srgbClr val="FFFFFF"/>
                </a:solidFill>
                <a:latin typeface="Arial Bold"/>
                <a:ea typeface="Arial Bold"/>
                <a:cs typeface="Arial Bold"/>
                <a:sym typeface="Arial Bold"/>
              </a:rPr>
              <a:t>Tailored Approach: </a:t>
            </a:r>
            <a:r>
              <a:rPr lang="en-US" sz="1899" spc="-37" dirty="0">
                <a:solidFill>
                  <a:srgbClr val="FFFFFF"/>
                </a:solidFill>
                <a:latin typeface="Arial"/>
                <a:ea typeface="Arial"/>
                <a:cs typeface="Arial"/>
                <a:sym typeface="Arial"/>
              </a:rPr>
              <a:t>Customized services to meet unique client needs</a:t>
            </a:r>
          </a:p>
        </p:txBody>
      </p:sp>
      <p:sp>
        <p:nvSpPr>
          <p:cNvPr id="34" name="TextBox 34"/>
          <p:cNvSpPr txBox="1"/>
          <p:nvPr/>
        </p:nvSpPr>
        <p:spPr>
          <a:xfrm>
            <a:off x="13518416" y="7239635"/>
            <a:ext cx="3321784" cy="1028065"/>
          </a:xfrm>
          <a:prstGeom prst="rect">
            <a:avLst/>
          </a:prstGeom>
        </p:spPr>
        <p:txBody>
          <a:bodyPr lIns="0" tIns="0" rIns="0" bIns="0" rtlCol="0" anchor="t">
            <a:spAutoFit/>
          </a:bodyPr>
          <a:lstStyle/>
          <a:p>
            <a:pPr marL="0" lvl="0" indent="0" algn="ctr">
              <a:lnSpc>
                <a:spcPts val="2659"/>
              </a:lnSpc>
            </a:pPr>
            <a:r>
              <a:rPr lang="en-US" sz="1899" b="1" spc="-37" dirty="0">
                <a:solidFill>
                  <a:srgbClr val="FFFFFF"/>
                </a:solidFill>
                <a:latin typeface="Arial Bold"/>
                <a:ea typeface="Arial Bold"/>
                <a:cs typeface="Arial Bold"/>
                <a:sym typeface="Arial Bold"/>
              </a:rPr>
              <a:t>Commitment to Success: </a:t>
            </a:r>
            <a:r>
              <a:rPr lang="en-US" sz="1899" spc="-37" dirty="0">
                <a:solidFill>
                  <a:srgbClr val="FFFFFF"/>
                </a:solidFill>
                <a:latin typeface="Arial"/>
                <a:ea typeface="Arial"/>
                <a:cs typeface="Arial"/>
                <a:sym typeface="Arial"/>
              </a:rPr>
              <a:t>Driving efficiency, innovation, and continuous improvement</a:t>
            </a:r>
          </a:p>
        </p:txBody>
      </p:sp>
      <p:sp>
        <p:nvSpPr>
          <p:cNvPr id="35" name="TextBox 35"/>
          <p:cNvSpPr txBox="1"/>
          <p:nvPr/>
        </p:nvSpPr>
        <p:spPr>
          <a:xfrm>
            <a:off x="5684291" y="8535035"/>
            <a:ext cx="3154909" cy="1028065"/>
          </a:xfrm>
          <a:prstGeom prst="rect">
            <a:avLst/>
          </a:prstGeom>
        </p:spPr>
        <p:txBody>
          <a:bodyPr lIns="0" tIns="0" rIns="0" bIns="0" rtlCol="0" anchor="t">
            <a:spAutoFit/>
          </a:bodyPr>
          <a:lstStyle/>
          <a:p>
            <a:pPr marL="0" lvl="0" indent="0" algn="ctr">
              <a:lnSpc>
                <a:spcPts val="2659"/>
              </a:lnSpc>
            </a:pPr>
            <a:r>
              <a:rPr lang="en-US" sz="1899" b="1" spc="-37" dirty="0">
                <a:solidFill>
                  <a:srgbClr val="FFFFFF"/>
                </a:solidFill>
                <a:latin typeface="Arial Bold"/>
                <a:ea typeface="Arial Bold"/>
                <a:cs typeface="Arial Bold"/>
                <a:sym typeface="Arial Bold"/>
              </a:rPr>
              <a:t>Comprehensive Solutions: </a:t>
            </a:r>
            <a:r>
              <a:rPr lang="en-US" sz="1899" spc="-37" dirty="0">
                <a:solidFill>
                  <a:srgbClr val="FFFFFF"/>
                </a:solidFill>
                <a:latin typeface="Arial"/>
                <a:ea typeface="Arial"/>
                <a:cs typeface="Arial"/>
                <a:sym typeface="Arial"/>
              </a:rPr>
              <a:t>End-to-end mission support across multiple sectors</a:t>
            </a:r>
          </a:p>
        </p:txBody>
      </p:sp>
      <p:grpSp>
        <p:nvGrpSpPr>
          <p:cNvPr id="36" name="Group 36"/>
          <p:cNvGrpSpPr/>
          <p:nvPr/>
        </p:nvGrpSpPr>
        <p:grpSpPr>
          <a:xfrm>
            <a:off x="6553200" y="7279766"/>
            <a:ext cx="1216534" cy="121653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8" name="TextBox 38"/>
            <p:cNvSpPr txBox="1"/>
            <p:nvPr/>
          </p:nvSpPr>
          <p:spPr>
            <a:xfrm>
              <a:off x="76200" y="38100"/>
              <a:ext cx="660400" cy="698500"/>
            </a:xfrm>
            <a:prstGeom prst="rect">
              <a:avLst/>
            </a:prstGeom>
          </p:spPr>
          <p:txBody>
            <a:bodyPr lIns="103345" tIns="103345" rIns="103345" bIns="103345" rtlCol="0" anchor="ctr"/>
            <a:lstStyle/>
            <a:p>
              <a:pPr algn="ctr">
                <a:lnSpc>
                  <a:spcPts val="1712"/>
                </a:lnSpc>
              </a:pPr>
              <a:endParaRPr dirty="0">
                <a:latin typeface="Calibri" panose="020F0502020204030204" pitchFamily="34" charset="0"/>
              </a:endParaRPr>
            </a:p>
          </p:txBody>
        </p:sp>
      </p:grpSp>
      <p:grpSp>
        <p:nvGrpSpPr>
          <p:cNvPr id="39" name="Group 39"/>
          <p:cNvGrpSpPr/>
          <p:nvPr/>
        </p:nvGrpSpPr>
        <p:grpSpPr>
          <a:xfrm>
            <a:off x="10248650" y="6591300"/>
            <a:ext cx="1486151" cy="1216534"/>
            <a:chOff x="76200" y="0"/>
            <a:chExt cx="992938" cy="812800"/>
          </a:xfrm>
        </p:grpSpPr>
        <p:sp>
          <p:nvSpPr>
            <p:cNvPr id="40" name="Freeform 40"/>
            <p:cNvSpPr/>
            <p:nvPr/>
          </p:nvSpPr>
          <p:spPr>
            <a:xfrm>
              <a:off x="256338"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1" name="TextBox 41"/>
            <p:cNvSpPr txBox="1"/>
            <p:nvPr/>
          </p:nvSpPr>
          <p:spPr>
            <a:xfrm>
              <a:off x="76200" y="38100"/>
              <a:ext cx="660400" cy="698500"/>
            </a:xfrm>
            <a:prstGeom prst="rect">
              <a:avLst/>
            </a:prstGeom>
          </p:spPr>
          <p:txBody>
            <a:bodyPr lIns="103345" tIns="103345" rIns="103345" bIns="103345" rtlCol="0" anchor="ctr"/>
            <a:lstStyle/>
            <a:p>
              <a:pPr algn="ctr">
                <a:lnSpc>
                  <a:spcPts val="1712"/>
                </a:lnSpc>
              </a:pPr>
              <a:endParaRPr dirty="0">
                <a:latin typeface="Calibri" panose="020F0502020204030204" pitchFamily="34" charset="0"/>
              </a:endParaRPr>
            </a:p>
          </p:txBody>
        </p:sp>
      </p:grpSp>
      <p:grpSp>
        <p:nvGrpSpPr>
          <p:cNvPr id="42" name="Group 42"/>
          <p:cNvGrpSpPr/>
          <p:nvPr/>
        </p:nvGrpSpPr>
        <p:grpSpPr>
          <a:xfrm>
            <a:off x="14554200" y="5908166"/>
            <a:ext cx="1216534" cy="121653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4" name="TextBox 44"/>
            <p:cNvSpPr txBox="1"/>
            <p:nvPr/>
          </p:nvSpPr>
          <p:spPr>
            <a:xfrm>
              <a:off x="76200" y="38100"/>
              <a:ext cx="660400" cy="698500"/>
            </a:xfrm>
            <a:prstGeom prst="rect">
              <a:avLst/>
            </a:prstGeom>
          </p:spPr>
          <p:txBody>
            <a:bodyPr lIns="103345" tIns="103345" rIns="103345" bIns="103345" rtlCol="0" anchor="ctr"/>
            <a:lstStyle/>
            <a:p>
              <a:pPr algn="ctr">
                <a:lnSpc>
                  <a:spcPts val="1712"/>
                </a:lnSpc>
              </a:pPr>
              <a:endParaRPr dirty="0">
                <a:latin typeface="Calibri" panose="020F0502020204030204" pitchFamily="34" charset="0"/>
              </a:endParaRPr>
            </a:p>
          </p:txBody>
        </p:sp>
      </p:grpSp>
      <p:sp>
        <p:nvSpPr>
          <p:cNvPr id="45" name="Freeform 45"/>
          <p:cNvSpPr/>
          <p:nvPr/>
        </p:nvSpPr>
        <p:spPr>
          <a:xfrm>
            <a:off x="6857301" y="7340349"/>
            <a:ext cx="762699" cy="1003551"/>
          </a:xfrm>
          <a:custGeom>
            <a:avLst/>
            <a:gdLst/>
            <a:ahLst/>
            <a:cxnLst/>
            <a:rect l="l" t="t" r="r" b="b"/>
            <a:pathLst>
              <a:path w="762699" h="1003551">
                <a:moveTo>
                  <a:pt x="0" y="0"/>
                </a:moveTo>
                <a:lnTo>
                  <a:pt x="762699" y="0"/>
                </a:lnTo>
                <a:lnTo>
                  <a:pt x="762699" y="1003552"/>
                </a:lnTo>
                <a:lnTo>
                  <a:pt x="0" y="10035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latin typeface="Calibri" panose="020F0502020204030204" pitchFamily="34" charset="0"/>
            </a:endParaRPr>
          </a:p>
        </p:txBody>
      </p:sp>
      <p:sp>
        <p:nvSpPr>
          <p:cNvPr id="46" name="Freeform 46"/>
          <p:cNvSpPr/>
          <p:nvPr/>
        </p:nvSpPr>
        <p:spPr>
          <a:xfrm>
            <a:off x="10668000" y="6902971"/>
            <a:ext cx="938072" cy="678929"/>
          </a:xfrm>
          <a:custGeom>
            <a:avLst/>
            <a:gdLst/>
            <a:ahLst/>
            <a:cxnLst/>
            <a:rect l="l" t="t" r="r" b="b"/>
            <a:pathLst>
              <a:path w="938072" h="678929">
                <a:moveTo>
                  <a:pt x="0" y="0"/>
                </a:moveTo>
                <a:lnTo>
                  <a:pt x="938071" y="0"/>
                </a:lnTo>
                <a:lnTo>
                  <a:pt x="938071" y="678929"/>
                </a:lnTo>
                <a:lnTo>
                  <a:pt x="0" y="678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latin typeface="Calibri" panose="020F0502020204030204" pitchFamily="34" charset="0"/>
            </a:endParaRPr>
          </a:p>
        </p:txBody>
      </p:sp>
      <p:sp>
        <p:nvSpPr>
          <p:cNvPr id="47" name="Freeform 47"/>
          <p:cNvSpPr/>
          <p:nvPr/>
        </p:nvSpPr>
        <p:spPr>
          <a:xfrm>
            <a:off x="14782800" y="6057900"/>
            <a:ext cx="823647" cy="823647"/>
          </a:xfrm>
          <a:custGeom>
            <a:avLst/>
            <a:gdLst/>
            <a:ahLst/>
            <a:cxnLst/>
            <a:rect l="l" t="t" r="r" b="b"/>
            <a:pathLst>
              <a:path w="823647" h="823647">
                <a:moveTo>
                  <a:pt x="0" y="0"/>
                </a:moveTo>
                <a:lnTo>
                  <a:pt x="823647" y="0"/>
                </a:lnTo>
                <a:lnTo>
                  <a:pt x="823647" y="823647"/>
                </a:lnTo>
                <a:lnTo>
                  <a:pt x="0" y="8236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pSp>
        <p:nvGrpSpPr>
          <p:cNvPr id="2" name="Group 2"/>
          <p:cNvGrpSpPr/>
          <p:nvPr/>
        </p:nvGrpSpPr>
        <p:grpSpPr>
          <a:xfrm>
            <a:off x="-1" y="9090039"/>
            <a:ext cx="18276341" cy="1184924"/>
            <a:chOff x="0" y="0"/>
            <a:chExt cx="8385815" cy="749439"/>
          </a:xfrm>
        </p:grpSpPr>
        <p:sp>
          <p:nvSpPr>
            <p:cNvPr id="3" name="Freeform 3"/>
            <p:cNvSpPr/>
            <p:nvPr/>
          </p:nvSpPr>
          <p:spPr>
            <a:xfrm>
              <a:off x="0" y="0"/>
              <a:ext cx="8385814" cy="749439"/>
            </a:xfrm>
            <a:custGeom>
              <a:avLst/>
              <a:gdLst/>
              <a:ahLst/>
              <a:cxnLst/>
              <a:rect l="l" t="t" r="r" b="b"/>
              <a:pathLst>
                <a:path w="8385814" h="749439">
                  <a:moveTo>
                    <a:pt x="12310" y="0"/>
                  </a:moveTo>
                  <a:lnTo>
                    <a:pt x="8373505" y="0"/>
                  </a:lnTo>
                  <a:cubicBezTo>
                    <a:pt x="8380303" y="0"/>
                    <a:pt x="8385814" y="5511"/>
                    <a:pt x="8385814" y="12310"/>
                  </a:cubicBezTo>
                  <a:lnTo>
                    <a:pt x="8385814" y="737129"/>
                  </a:lnTo>
                  <a:cubicBezTo>
                    <a:pt x="8385814" y="740394"/>
                    <a:pt x="8384518" y="743525"/>
                    <a:pt x="8382209" y="745833"/>
                  </a:cubicBezTo>
                  <a:cubicBezTo>
                    <a:pt x="8379901" y="748142"/>
                    <a:pt x="8376769" y="749439"/>
                    <a:pt x="8373505" y="749439"/>
                  </a:cubicBezTo>
                  <a:lnTo>
                    <a:pt x="12310" y="749439"/>
                  </a:lnTo>
                  <a:cubicBezTo>
                    <a:pt x="5511" y="749439"/>
                    <a:pt x="0" y="743928"/>
                    <a:pt x="0" y="737129"/>
                  </a:cubicBezTo>
                  <a:lnTo>
                    <a:pt x="0" y="12310"/>
                  </a:lnTo>
                  <a:cubicBezTo>
                    <a:pt x="0" y="9045"/>
                    <a:pt x="1297" y="5914"/>
                    <a:pt x="3605" y="3605"/>
                  </a:cubicBezTo>
                  <a:cubicBezTo>
                    <a:pt x="5914" y="1297"/>
                    <a:pt x="9045" y="0"/>
                    <a:pt x="12310"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 name="TextBox 4"/>
            <p:cNvSpPr txBox="1"/>
            <p:nvPr/>
          </p:nvSpPr>
          <p:spPr>
            <a:xfrm>
              <a:off x="0" y="28575"/>
              <a:ext cx="8385815" cy="720864"/>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5" name="Group 5"/>
          <p:cNvGrpSpPr/>
          <p:nvPr/>
        </p:nvGrpSpPr>
        <p:grpSpPr>
          <a:xfrm>
            <a:off x="9144000" y="0"/>
            <a:ext cx="6249502" cy="3348409"/>
            <a:chOff x="0" y="0"/>
            <a:chExt cx="6350000" cy="3402255"/>
          </a:xfrm>
        </p:grpSpPr>
        <p:sp>
          <p:nvSpPr>
            <p:cNvPr id="6" name="Freeform 6"/>
            <p:cNvSpPr/>
            <p:nvPr/>
          </p:nvSpPr>
          <p:spPr>
            <a:xfrm>
              <a:off x="0" y="0"/>
              <a:ext cx="6350000" cy="3429941"/>
            </a:xfrm>
            <a:custGeom>
              <a:avLst/>
              <a:gdLst/>
              <a:ahLst/>
              <a:cxnLst/>
              <a:rect l="l" t="t" r="r" b="b"/>
              <a:pathLst>
                <a:path w="6350000" h="3429941">
                  <a:moveTo>
                    <a:pt x="6057900" y="0"/>
                  </a:moveTo>
                  <a:cubicBezTo>
                    <a:pt x="6218555" y="0"/>
                    <a:pt x="6350000" y="136259"/>
                    <a:pt x="6350000" y="302797"/>
                  </a:cubicBezTo>
                  <a:lnTo>
                    <a:pt x="6350000" y="3157121"/>
                  </a:lnTo>
                  <a:cubicBezTo>
                    <a:pt x="6350000" y="3323659"/>
                    <a:pt x="6221603" y="3429941"/>
                    <a:pt x="6064631" y="3395541"/>
                  </a:cubicBezTo>
                  <a:lnTo>
                    <a:pt x="285369" y="2091012"/>
                  </a:lnTo>
                  <a:cubicBezTo>
                    <a:pt x="128397" y="2055598"/>
                    <a:pt x="0" y="1890376"/>
                    <a:pt x="0" y="1723837"/>
                  </a:cubicBezTo>
                  <a:lnTo>
                    <a:pt x="0" y="302797"/>
                  </a:lnTo>
                  <a:cubicBezTo>
                    <a:pt x="0" y="136259"/>
                    <a:pt x="131445" y="0"/>
                    <a:pt x="292100" y="0"/>
                  </a:cubicBezTo>
                  <a:lnTo>
                    <a:pt x="6057900" y="0"/>
                  </a:lnTo>
                  <a:close/>
                </a:path>
              </a:pathLst>
            </a:custGeom>
            <a:blipFill>
              <a:blip r:embed="rId2"/>
              <a:stretch>
                <a:fillRect t="-12105" b="-12105"/>
              </a:stretch>
            </a:blipFill>
            <a:ln cap="sq">
              <a:noFill/>
              <a:prstDash val="solid"/>
              <a:miter/>
            </a:ln>
          </p:spPr>
          <p:txBody>
            <a:bodyPr/>
            <a:lstStyle/>
            <a:p>
              <a:endParaRPr lang="en-US" dirty="0">
                <a:latin typeface="Calibri" panose="020F0502020204030204" pitchFamily="34" charset="0"/>
              </a:endParaRPr>
            </a:p>
          </p:txBody>
        </p:sp>
      </p:grpSp>
      <p:grpSp>
        <p:nvGrpSpPr>
          <p:cNvPr id="7" name="Group 7"/>
          <p:cNvGrpSpPr/>
          <p:nvPr/>
        </p:nvGrpSpPr>
        <p:grpSpPr>
          <a:xfrm>
            <a:off x="559642" y="228123"/>
            <a:ext cx="7979707" cy="3666835"/>
            <a:chOff x="0" y="0"/>
            <a:chExt cx="6350000" cy="2917952"/>
          </a:xfrm>
        </p:grpSpPr>
        <p:sp>
          <p:nvSpPr>
            <p:cNvPr id="8" name="Freeform 8"/>
            <p:cNvSpPr/>
            <p:nvPr/>
          </p:nvSpPr>
          <p:spPr>
            <a:xfrm>
              <a:off x="0" y="-27686"/>
              <a:ext cx="6350000" cy="2945638"/>
            </a:xfrm>
            <a:custGeom>
              <a:avLst/>
              <a:gdLst/>
              <a:ahLst/>
              <a:cxnLst/>
              <a:rect l="l" t="t" r="r" b="b"/>
              <a:pathLst>
                <a:path w="6350000" h="2945638">
                  <a:moveTo>
                    <a:pt x="285369" y="34163"/>
                  </a:moveTo>
                  <a:cubicBezTo>
                    <a:pt x="128397" y="0"/>
                    <a:pt x="0" y="103505"/>
                    <a:pt x="0" y="264160"/>
                  </a:cubicBezTo>
                  <a:lnTo>
                    <a:pt x="0" y="2653538"/>
                  </a:lnTo>
                  <a:cubicBezTo>
                    <a:pt x="0" y="2814193"/>
                    <a:pt x="131445" y="2945638"/>
                    <a:pt x="292100" y="2945638"/>
                  </a:cubicBezTo>
                  <a:lnTo>
                    <a:pt x="6057900" y="2945638"/>
                  </a:lnTo>
                  <a:cubicBezTo>
                    <a:pt x="6218555" y="2945638"/>
                    <a:pt x="6350000" y="2814193"/>
                    <a:pt x="6350000" y="2653538"/>
                  </a:cubicBezTo>
                  <a:lnTo>
                    <a:pt x="6350000" y="1646936"/>
                  </a:lnTo>
                  <a:cubicBezTo>
                    <a:pt x="6350000" y="1486281"/>
                    <a:pt x="6221603" y="1326896"/>
                    <a:pt x="6064631" y="1292733"/>
                  </a:cubicBezTo>
                  <a:lnTo>
                    <a:pt x="285369" y="34163"/>
                  </a:ln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grpSp>
      <p:grpSp>
        <p:nvGrpSpPr>
          <p:cNvPr id="9" name="Group 9"/>
          <p:cNvGrpSpPr/>
          <p:nvPr/>
        </p:nvGrpSpPr>
        <p:grpSpPr>
          <a:xfrm>
            <a:off x="15634659" y="0"/>
            <a:ext cx="2716759" cy="3459392"/>
            <a:chOff x="0" y="0"/>
            <a:chExt cx="469956" cy="598420"/>
          </a:xfrm>
        </p:grpSpPr>
        <p:sp>
          <p:nvSpPr>
            <p:cNvPr id="10" name="Freeform 10"/>
            <p:cNvSpPr/>
            <p:nvPr/>
          </p:nvSpPr>
          <p:spPr>
            <a:xfrm>
              <a:off x="0" y="0"/>
              <a:ext cx="469956" cy="598420"/>
            </a:xfrm>
            <a:custGeom>
              <a:avLst/>
              <a:gdLst/>
              <a:ahLst/>
              <a:cxnLst/>
              <a:rect l="l" t="t" r="r" b="b"/>
              <a:pathLst>
                <a:path w="469956" h="598420">
                  <a:moveTo>
                    <a:pt x="46631" y="0"/>
                  </a:moveTo>
                  <a:lnTo>
                    <a:pt x="423325" y="0"/>
                  </a:lnTo>
                  <a:cubicBezTo>
                    <a:pt x="435692" y="0"/>
                    <a:pt x="447553" y="4913"/>
                    <a:pt x="456298" y="13658"/>
                  </a:cubicBezTo>
                  <a:cubicBezTo>
                    <a:pt x="465043" y="22403"/>
                    <a:pt x="469956" y="34264"/>
                    <a:pt x="469956" y="46631"/>
                  </a:cubicBezTo>
                  <a:lnTo>
                    <a:pt x="469956" y="551788"/>
                  </a:lnTo>
                  <a:cubicBezTo>
                    <a:pt x="469956" y="564156"/>
                    <a:pt x="465043" y="576017"/>
                    <a:pt x="456298" y="584762"/>
                  </a:cubicBezTo>
                  <a:cubicBezTo>
                    <a:pt x="447553" y="593507"/>
                    <a:pt x="435692" y="598420"/>
                    <a:pt x="423325" y="598420"/>
                  </a:cubicBezTo>
                  <a:lnTo>
                    <a:pt x="46631" y="598420"/>
                  </a:lnTo>
                  <a:cubicBezTo>
                    <a:pt x="34264" y="598420"/>
                    <a:pt x="22403" y="593507"/>
                    <a:pt x="13658" y="584762"/>
                  </a:cubicBezTo>
                  <a:cubicBezTo>
                    <a:pt x="4913" y="576017"/>
                    <a:pt x="0" y="564156"/>
                    <a:pt x="0" y="551788"/>
                  </a:cubicBezTo>
                  <a:lnTo>
                    <a:pt x="0" y="46631"/>
                  </a:lnTo>
                  <a:cubicBezTo>
                    <a:pt x="0" y="34264"/>
                    <a:pt x="4913" y="22403"/>
                    <a:pt x="13658" y="13658"/>
                  </a:cubicBezTo>
                  <a:cubicBezTo>
                    <a:pt x="22403" y="4913"/>
                    <a:pt x="34264" y="0"/>
                    <a:pt x="46631" y="0"/>
                  </a:cubicBezTo>
                  <a:close/>
                </a:path>
              </a:pathLst>
            </a:custGeom>
            <a:blipFill>
              <a:blip r:embed="rId3"/>
              <a:stretch>
                <a:fillRect l="-67507" r="-67507"/>
              </a:stretch>
            </a:blipFill>
          </p:spPr>
          <p:txBody>
            <a:bodyPr/>
            <a:lstStyle/>
            <a:p>
              <a:endParaRPr lang="en-US" dirty="0">
                <a:latin typeface="Calibri" panose="020F0502020204030204" pitchFamily="34" charset="0"/>
              </a:endParaRPr>
            </a:p>
          </p:txBody>
        </p:sp>
      </p:grpSp>
      <p:sp>
        <p:nvSpPr>
          <p:cNvPr id="11" name="Freeform 11"/>
          <p:cNvSpPr/>
          <p:nvPr/>
        </p:nvSpPr>
        <p:spPr>
          <a:xfrm>
            <a:off x="14424674" y="9556478"/>
            <a:ext cx="292183" cy="292183"/>
          </a:xfrm>
          <a:custGeom>
            <a:avLst/>
            <a:gdLst/>
            <a:ahLst/>
            <a:cxnLst/>
            <a:rect l="l" t="t" r="r" b="b"/>
            <a:pathLst>
              <a:path w="292183" h="292183">
                <a:moveTo>
                  <a:pt x="0" y="0"/>
                </a:moveTo>
                <a:lnTo>
                  <a:pt x="292183" y="0"/>
                </a:lnTo>
                <a:lnTo>
                  <a:pt x="292183" y="292183"/>
                </a:lnTo>
                <a:lnTo>
                  <a:pt x="0" y="29218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latin typeface="Calibri" panose="020F0502020204030204" pitchFamily="34" charset="0"/>
            </a:endParaRPr>
          </a:p>
        </p:txBody>
      </p:sp>
      <p:grpSp>
        <p:nvGrpSpPr>
          <p:cNvPr id="12" name="Group 12"/>
          <p:cNvGrpSpPr/>
          <p:nvPr/>
        </p:nvGrpSpPr>
        <p:grpSpPr>
          <a:xfrm>
            <a:off x="632137" y="4352433"/>
            <a:ext cx="1028765" cy="102876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4" name="TextBox 14"/>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5" name="Group 15"/>
          <p:cNvGrpSpPr/>
          <p:nvPr/>
        </p:nvGrpSpPr>
        <p:grpSpPr>
          <a:xfrm>
            <a:off x="6396421" y="4368746"/>
            <a:ext cx="1028765" cy="10287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17" name="TextBox 17"/>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18" name="Group 18"/>
          <p:cNvGrpSpPr/>
          <p:nvPr/>
        </p:nvGrpSpPr>
        <p:grpSpPr>
          <a:xfrm>
            <a:off x="583023" y="6474472"/>
            <a:ext cx="1028765" cy="10287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0" name="TextBox 20"/>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21" name="Group 21"/>
          <p:cNvGrpSpPr/>
          <p:nvPr/>
        </p:nvGrpSpPr>
        <p:grpSpPr>
          <a:xfrm>
            <a:off x="6331025" y="6603878"/>
            <a:ext cx="1028765" cy="102876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375E"/>
            </a:solidFill>
          </p:spPr>
          <p:txBody>
            <a:bodyPr/>
            <a:lstStyle/>
            <a:p>
              <a:endParaRPr lang="en-US" dirty="0">
                <a:latin typeface="Calibri" panose="020F0502020204030204" pitchFamily="34" charset="0"/>
              </a:endParaRPr>
            </a:p>
          </p:txBody>
        </p:sp>
        <p:sp>
          <p:nvSpPr>
            <p:cNvPr id="23" name="TextBox 23"/>
            <p:cNvSpPr txBox="1"/>
            <p:nvPr/>
          </p:nvSpPr>
          <p:spPr>
            <a:xfrm>
              <a:off x="76200" y="104775"/>
              <a:ext cx="660400" cy="631825"/>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24" name="Freeform 24"/>
          <p:cNvSpPr/>
          <p:nvPr/>
        </p:nvSpPr>
        <p:spPr>
          <a:xfrm>
            <a:off x="8151516" y="2433043"/>
            <a:ext cx="856680" cy="806350"/>
          </a:xfrm>
          <a:custGeom>
            <a:avLst/>
            <a:gdLst/>
            <a:ahLst/>
            <a:cxnLst/>
            <a:rect l="l" t="t" r="r" b="b"/>
            <a:pathLst>
              <a:path w="856680" h="806350">
                <a:moveTo>
                  <a:pt x="0" y="0"/>
                </a:moveTo>
                <a:lnTo>
                  <a:pt x="856680" y="0"/>
                </a:lnTo>
                <a:lnTo>
                  <a:pt x="856680" y="806350"/>
                </a:lnTo>
                <a:lnTo>
                  <a:pt x="0" y="806350"/>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txBody>
          <a:bodyPr/>
          <a:lstStyle/>
          <a:p>
            <a:endParaRPr lang="en-US" dirty="0">
              <a:latin typeface="Calibri" panose="020F0502020204030204" pitchFamily="34" charset="0"/>
            </a:endParaRPr>
          </a:p>
        </p:txBody>
      </p:sp>
      <p:sp>
        <p:nvSpPr>
          <p:cNvPr id="25" name="Freeform 25"/>
          <p:cNvSpPr/>
          <p:nvPr/>
        </p:nvSpPr>
        <p:spPr>
          <a:xfrm>
            <a:off x="431646" y="8363991"/>
            <a:ext cx="1497275" cy="1497275"/>
          </a:xfrm>
          <a:custGeom>
            <a:avLst/>
            <a:gdLst/>
            <a:ahLst/>
            <a:cxnLst/>
            <a:rect l="l" t="t" r="r" b="b"/>
            <a:pathLst>
              <a:path w="1497275" h="1497275">
                <a:moveTo>
                  <a:pt x="0" y="0"/>
                </a:moveTo>
                <a:lnTo>
                  <a:pt x="1497275" y="0"/>
                </a:lnTo>
                <a:lnTo>
                  <a:pt x="1497275" y="1497275"/>
                </a:lnTo>
                <a:lnTo>
                  <a:pt x="0" y="1497275"/>
                </a:lnTo>
                <a:lnTo>
                  <a:pt x="0" y="0"/>
                </a:lnTo>
                <a:close/>
              </a:path>
            </a:pathLst>
          </a:custGeom>
          <a:blipFill>
            <a:blip r:embed="rId8">
              <a:alphaModFix amt="30000"/>
              <a:extLst>
                <a:ext uri="{96DAC541-7B7A-43D3-8B79-37D633B846F1}">
                  <asvg:svgBlip xmlns:asvg="http://schemas.microsoft.com/office/drawing/2016/SVG/main" r:embed="rId9"/>
                </a:ext>
              </a:extLst>
            </a:blip>
            <a:stretch>
              <a:fillRect/>
            </a:stretch>
          </a:blipFill>
        </p:spPr>
        <p:txBody>
          <a:bodyPr/>
          <a:lstStyle/>
          <a:p>
            <a:endParaRPr lang="en-US" dirty="0">
              <a:latin typeface="Calibri" panose="020F0502020204030204" pitchFamily="34" charset="0"/>
            </a:endParaRPr>
          </a:p>
        </p:txBody>
      </p:sp>
      <p:sp>
        <p:nvSpPr>
          <p:cNvPr id="26" name="TextBox 26"/>
          <p:cNvSpPr txBox="1"/>
          <p:nvPr/>
        </p:nvSpPr>
        <p:spPr>
          <a:xfrm>
            <a:off x="14849442" y="9525395"/>
            <a:ext cx="3344260" cy="395201"/>
          </a:xfrm>
          <a:prstGeom prst="rect">
            <a:avLst/>
          </a:prstGeom>
        </p:spPr>
        <p:txBody>
          <a:bodyPr lIns="0" tIns="0" rIns="0" bIns="0" rtlCol="0" anchor="t">
            <a:spAutoFit/>
          </a:bodyPr>
          <a:lstStyle/>
          <a:p>
            <a:pPr marL="0" lvl="0" indent="0" algn="l">
              <a:lnSpc>
                <a:spcPts val="2904"/>
              </a:lnSpc>
              <a:spcBef>
                <a:spcPct val="0"/>
              </a:spcBef>
            </a:pPr>
            <a:r>
              <a:rPr lang="en-US" sz="2074" b="1" u="none" strike="noStrike">
                <a:solidFill>
                  <a:srgbClr val="FFFFFF"/>
                </a:solidFill>
                <a:latin typeface="Arial Bold"/>
                <a:ea typeface="Arial Bold"/>
                <a:cs typeface="Arial Bold"/>
                <a:sym typeface="Arial Bold"/>
              </a:rPr>
              <a:t>www.aretum.com</a:t>
            </a:r>
          </a:p>
        </p:txBody>
      </p:sp>
      <p:grpSp>
        <p:nvGrpSpPr>
          <p:cNvPr id="27" name="Group 27"/>
          <p:cNvGrpSpPr/>
          <p:nvPr/>
        </p:nvGrpSpPr>
        <p:grpSpPr>
          <a:xfrm>
            <a:off x="12561136" y="4185599"/>
            <a:ext cx="5251022" cy="4615846"/>
            <a:chOff x="0" y="0"/>
            <a:chExt cx="1657099" cy="1456653"/>
          </a:xfrm>
        </p:grpSpPr>
        <p:sp>
          <p:nvSpPr>
            <p:cNvPr id="28" name="Freeform 28"/>
            <p:cNvSpPr/>
            <p:nvPr/>
          </p:nvSpPr>
          <p:spPr>
            <a:xfrm>
              <a:off x="0" y="0"/>
              <a:ext cx="1657099" cy="1456653"/>
            </a:xfrm>
            <a:custGeom>
              <a:avLst/>
              <a:gdLst/>
              <a:ahLst/>
              <a:cxnLst/>
              <a:rect l="l" t="t" r="r" b="b"/>
              <a:pathLst>
                <a:path w="1657099" h="1456653">
                  <a:moveTo>
                    <a:pt x="52776" y="0"/>
                  </a:moveTo>
                  <a:lnTo>
                    <a:pt x="1604324" y="0"/>
                  </a:lnTo>
                  <a:cubicBezTo>
                    <a:pt x="1618321" y="0"/>
                    <a:pt x="1631745" y="5560"/>
                    <a:pt x="1641642" y="15458"/>
                  </a:cubicBezTo>
                  <a:cubicBezTo>
                    <a:pt x="1651539" y="25355"/>
                    <a:pt x="1657099" y="38779"/>
                    <a:pt x="1657099" y="52776"/>
                  </a:cubicBezTo>
                  <a:lnTo>
                    <a:pt x="1657099" y="1403877"/>
                  </a:lnTo>
                  <a:cubicBezTo>
                    <a:pt x="1657099" y="1417874"/>
                    <a:pt x="1651539" y="1431298"/>
                    <a:pt x="1641642" y="1441195"/>
                  </a:cubicBezTo>
                  <a:cubicBezTo>
                    <a:pt x="1631745" y="1451093"/>
                    <a:pt x="1618321" y="1456653"/>
                    <a:pt x="1604324" y="1456653"/>
                  </a:cubicBezTo>
                  <a:lnTo>
                    <a:pt x="52776" y="1456653"/>
                  </a:lnTo>
                  <a:cubicBezTo>
                    <a:pt x="38779" y="1456653"/>
                    <a:pt x="25355" y="1451093"/>
                    <a:pt x="15458" y="1441195"/>
                  </a:cubicBezTo>
                  <a:cubicBezTo>
                    <a:pt x="5560" y="1431298"/>
                    <a:pt x="0" y="1417874"/>
                    <a:pt x="0" y="1403877"/>
                  </a:cubicBezTo>
                  <a:lnTo>
                    <a:pt x="0" y="52776"/>
                  </a:lnTo>
                  <a:cubicBezTo>
                    <a:pt x="0" y="38779"/>
                    <a:pt x="5560" y="25355"/>
                    <a:pt x="15458" y="15458"/>
                  </a:cubicBezTo>
                  <a:cubicBezTo>
                    <a:pt x="25355" y="5560"/>
                    <a:pt x="38779" y="0"/>
                    <a:pt x="52776" y="0"/>
                  </a:cubicBezTo>
                  <a:close/>
                </a:path>
              </a:pathLst>
            </a:custGeom>
            <a:solidFill>
              <a:srgbClr val="000000">
                <a:alpha val="0"/>
              </a:srgbClr>
            </a:solidFill>
            <a:ln w="3810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29" name="TextBox 29"/>
            <p:cNvSpPr txBox="1"/>
            <p:nvPr/>
          </p:nvSpPr>
          <p:spPr>
            <a:xfrm>
              <a:off x="0" y="28575"/>
              <a:ext cx="1657099" cy="1428078"/>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0" name="Group 30"/>
          <p:cNvGrpSpPr/>
          <p:nvPr/>
        </p:nvGrpSpPr>
        <p:grpSpPr>
          <a:xfrm>
            <a:off x="13051925" y="6816172"/>
            <a:ext cx="2077424" cy="592833"/>
            <a:chOff x="0" y="0"/>
            <a:chExt cx="456903" cy="130386"/>
          </a:xfrm>
        </p:grpSpPr>
        <p:sp>
          <p:nvSpPr>
            <p:cNvPr id="31" name="Freeform 31"/>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2" name="TextBox 32"/>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3" name="Group 33"/>
          <p:cNvGrpSpPr/>
          <p:nvPr/>
        </p:nvGrpSpPr>
        <p:grpSpPr>
          <a:xfrm>
            <a:off x="13051925" y="7620652"/>
            <a:ext cx="2077424" cy="592833"/>
            <a:chOff x="0" y="0"/>
            <a:chExt cx="456903" cy="130386"/>
          </a:xfrm>
        </p:grpSpPr>
        <p:sp>
          <p:nvSpPr>
            <p:cNvPr id="34" name="Freeform 34"/>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5" name="TextBox 35"/>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6" name="Group 36"/>
          <p:cNvGrpSpPr/>
          <p:nvPr/>
        </p:nvGrpSpPr>
        <p:grpSpPr>
          <a:xfrm>
            <a:off x="15349588" y="6801213"/>
            <a:ext cx="2077424" cy="592833"/>
            <a:chOff x="0" y="0"/>
            <a:chExt cx="456903" cy="130386"/>
          </a:xfrm>
        </p:grpSpPr>
        <p:sp>
          <p:nvSpPr>
            <p:cNvPr id="37" name="Freeform 37"/>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38" name="TextBox 38"/>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grpSp>
        <p:nvGrpSpPr>
          <p:cNvPr id="39" name="Group 39"/>
          <p:cNvGrpSpPr/>
          <p:nvPr/>
        </p:nvGrpSpPr>
        <p:grpSpPr>
          <a:xfrm>
            <a:off x="15349588" y="7605693"/>
            <a:ext cx="2077424" cy="592833"/>
            <a:chOff x="0" y="0"/>
            <a:chExt cx="456903" cy="130386"/>
          </a:xfrm>
        </p:grpSpPr>
        <p:sp>
          <p:nvSpPr>
            <p:cNvPr id="40" name="Freeform 40"/>
            <p:cNvSpPr/>
            <p:nvPr/>
          </p:nvSpPr>
          <p:spPr>
            <a:xfrm>
              <a:off x="0" y="0"/>
              <a:ext cx="456904" cy="130386"/>
            </a:xfrm>
            <a:custGeom>
              <a:avLst/>
              <a:gdLst/>
              <a:ahLst/>
              <a:cxnLst/>
              <a:rect l="l" t="t" r="r" b="b"/>
              <a:pathLst>
                <a:path w="456904" h="130386">
                  <a:moveTo>
                    <a:pt x="65193" y="0"/>
                  </a:moveTo>
                  <a:lnTo>
                    <a:pt x="391710" y="0"/>
                  </a:lnTo>
                  <a:cubicBezTo>
                    <a:pt x="427716" y="0"/>
                    <a:pt x="456904" y="29188"/>
                    <a:pt x="456904" y="65193"/>
                  </a:cubicBezTo>
                  <a:lnTo>
                    <a:pt x="456904" y="65193"/>
                  </a:lnTo>
                  <a:cubicBezTo>
                    <a:pt x="456904" y="82483"/>
                    <a:pt x="450035" y="99065"/>
                    <a:pt x="437809" y="111291"/>
                  </a:cubicBezTo>
                  <a:cubicBezTo>
                    <a:pt x="425583" y="123518"/>
                    <a:pt x="409001" y="130386"/>
                    <a:pt x="391710" y="130386"/>
                  </a:cubicBezTo>
                  <a:lnTo>
                    <a:pt x="65193" y="130386"/>
                  </a:lnTo>
                  <a:cubicBezTo>
                    <a:pt x="47903" y="130386"/>
                    <a:pt x="31321" y="123518"/>
                    <a:pt x="19095" y="111291"/>
                  </a:cubicBezTo>
                  <a:cubicBezTo>
                    <a:pt x="6869" y="99065"/>
                    <a:pt x="0" y="82483"/>
                    <a:pt x="0" y="65193"/>
                  </a:cubicBezTo>
                  <a:lnTo>
                    <a:pt x="0" y="65193"/>
                  </a:lnTo>
                  <a:cubicBezTo>
                    <a:pt x="0" y="47903"/>
                    <a:pt x="6869" y="31321"/>
                    <a:pt x="19095" y="19095"/>
                  </a:cubicBezTo>
                  <a:cubicBezTo>
                    <a:pt x="31321" y="6869"/>
                    <a:pt x="47903" y="0"/>
                    <a:pt x="65193" y="0"/>
                  </a:cubicBezTo>
                  <a:close/>
                </a:path>
              </a:pathLst>
            </a:custGeom>
            <a:solidFill>
              <a:srgbClr val="17375E"/>
            </a:solidFill>
            <a:ln w="19050" cap="rnd">
              <a:gradFill>
                <a:gsLst>
                  <a:gs pos="0">
                    <a:srgbClr val="1CB5E0">
                      <a:alpha val="100000"/>
                    </a:srgbClr>
                  </a:gs>
                  <a:gs pos="100000">
                    <a:srgbClr val="000046">
                      <a:alpha val="100000"/>
                    </a:srgbClr>
                  </a:gs>
                </a:gsLst>
                <a:path path="circle">
                  <a:fillToRect r="100000" b="100000"/>
                </a:path>
                <a:tileRect l="-100000" t="-100000"/>
              </a:gradFill>
              <a:prstDash val="solid"/>
              <a:round/>
            </a:ln>
          </p:spPr>
          <p:txBody>
            <a:bodyPr/>
            <a:lstStyle/>
            <a:p>
              <a:endParaRPr lang="en-US" dirty="0">
                <a:latin typeface="Calibri" panose="020F0502020204030204" pitchFamily="34" charset="0"/>
              </a:endParaRPr>
            </a:p>
          </p:txBody>
        </p:sp>
        <p:sp>
          <p:nvSpPr>
            <p:cNvPr id="41" name="TextBox 41"/>
            <p:cNvSpPr txBox="1"/>
            <p:nvPr/>
          </p:nvSpPr>
          <p:spPr>
            <a:xfrm>
              <a:off x="0" y="28575"/>
              <a:ext cx="456903" cy="101811"/>
            </a:xfrm>
            <a:prstGeom prst="rect">
              <a:avLst/>
            </a:prstGeom>
          </p:spPr>
          <p:txBody>
            <a:bodyPr lIns="48876" tIns="48876" rIns="48876" bIns="48876" rtlCol="0" anchor="ctr"/>
            <a:lstStyle/>
            <a:p>
              <a:pPr algn="ctr">
                <a:lnSpc>
                  <a:spcPts val="1346"/>
                </a:lnSpc>
              </a:pPr>
              <a:endParaRPr dirty="0">
                <a:latin typeface="Calibri" panose="020F0502020204030204" pitchFamily="34" charset="0"/>
              </a:endParaRPr>
            </a:p>
          </p:txBody>
        </p:sp>
      </p:grpSp>
      <p:sp>
        <p:nvSpPr>
          <p:cNvPr id="42" name="TextBox 42"/>
          <p:cNvSpPr txBox="1"/>
          <p:nvPr/>
        </p:nvSpPr>
        <p:spPr>
          <a:xfrm>
            <a:off x="13533420" y="6094050"/>
            <a:ext cx="3427991" cy="373788"/>
          </a:xfrm>
          <a:prstGeom prst="rect">
            <a:avLst/>
          </a:prstGeom>
        </p:spPr>
        <p:txBody>
          <a:bodyPr lIns="0" tIns="0" rIns="0" bIns="0" rtlCol="0" anchor="t">
            <a:spAutoFit/>
          </a:bodyPr>
          <a:lstStyle/>
          <a:p>
            <a:pPr algn="ctr">
              <a:lnSpc>
                <a:spcPts val="2670"/>
              </a:lnSpc>
            </a:pPr>
            <a:r>
              <a:rPr lang="en-US" sz="2225" b="1">
                <a:solidFill>
                  <a:srgbClr val="FFFFFF"/>
                </a:solidFill>
                <a:latin typeface="Arial Bold"/>
                <a:ea typeface="Arial Bold"/>
                <a:cs typeface="Arial Bold"/>
                <a:sym typeface="Arial Bold"/>
              </a:rPr>
              <a:t>Key Components  </a:t>
            </a:r>
          </a:p>
        </p:txBody>
      </p:sp>
      <p:sp>
        <p:nvSpPr>
          <p:cNvPr id="43" name="TextBox 43"/>
          <p:cNvSpPr txBox="1"/>
          <p:nvPr/>
        </p:nvSpPr>
        <p:spPr>
          <a:xfrm>
            <a:off x="13289508" y="6857988"/>
            <a:ext cx="1575916" cy="550798"/>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Tailored Cyber Defense</a:t>
            </a:r>
          </a:p>
        </p:txBody>
      </p:sp>
      <p:sp>
        <p:nvSpPr>
          <p:cNvPr id="44" name="TextBox 44"/>
          <p:cNvSpPr txBox="1"/>
          <p:nvPr/>
        </p:nvSpPr>
        <p:spPr>
          <a:xfrm>
            <a:off x="13277159" y="7767550"/>
            <a:ext cx="1575916" cy="298927"/>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End-to-End</a:t>
            </a:r>
          </a:p>
        </p:txBody>
      </p:sp>
      <p:sp>
        <p:nvSpPr>
          <p:cNvPr id="45" name="TextBox 45"/>
          <p:cNvSpPr txBox="1"/>
          <p:nvPr/>
        </p:nvSpPr>
        <p:spPr>
          <a:xfrm>
            <a:off x="13051925" y="4554036"/>
            <a:ext cx="4224055" cy="1005602"/>
          </a:xfrm>
          <a:prstGeom prst="rect">
            <a:avLst/>
          </a:prstGeom>
        </p:spPr>
        <p:txBody>
          <a:bodyPr lIns="0" tIns="0" rIns="0" bIns="0" rtlCol="0" anchor="t">
            <a:spAutoFit/>
          </a:bodyPr>
          <a:lstStyle/>
          <a:p>
            <a:pPr algn="ctr">
              <a:lnSpc>
                <a:spcPts val="1885"/>
              </a:lnSpc>
            </a:pPr>
            <a:r>
              <a:rPr lang="en-US" sz="1885">
                <a:solidFill>
                  <a:srgbClr val="FFFFFF"/>
                </a:solidFill>
                <a:latin typeface="Arial"/>
                <a:ea typeface="Arial"/>
                <a:cs typeface="Arial"/>
                <a:sym typeface="Arial"/>
              </a:rPr>
              <a:t>Aretum provides 24/7 monitoring and end-to-end security services to proactively protect your systems across diverse environments.</a:t>
            </a:r>
          </a:p>
        </p:txBody>
      </p:sp>
      <p:sp>
        <p:nvSpPr>
          <p:cNvPr id="46" name="TextBox 46"/>
          <p:cNvSpPr txBox="1"/>
          <p:nvPr/>
        </p:nvSpPr>
        <p:spPr>
          <a:xfrm>
            <a:off x="15491299" y="6833504"/>
            <a:ext cx="1839841" cy="550798"/>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Compliance-Centric Security</a:t>
            </a:r>
          </a:p>
        </p:txBody>
      </p:sp>
      <p:sp>
        <p:nvSpPr>
          <p:cNvPr id="47" name="TextBox 47"/>
          <p:cNvSpPr txBox="1"/>
          <p:nvPr/>
        </p:nvSpPr>
        <p:spPr>
          <a:xfrm>
            <a:off x="15587171" y="7647509"/>
            <a:ext cx="1575916" cy="550798"/>
          </a:xfrm>
          <a:prstGeom prst="rect">
            <a:avLst/>
          </a:prstGeom>
        </p:spPr>
        <p:txBody>
          <a:bodyPr lIns="0" tIns="0" rIns="0" bIns="0" rtlCol="0" anchor="t">
            <a:spAutoFit/>
          </a:bodyPr>
          <a:lstStyle/>
          <a:p>
            <a:pPr marL="0" lvl="0" indent="0" algn="ctr">
              <a:lnSpc>
                <a:spcPts val="2044"/>
              </a:lnSpc>
              <a:spcBef>
                <a:spcPct val="0"/>
              </a:spcBef>
            </a:pPr>
            <a:r>
              <a:rPr lang="en-US" sz="1762" b="1">
                <a:solidFill>
                  <a:srgbClr val="FFFFFF"/>
                </a:solidFill>
                <a:latin typeface="Arial Bold"/>
                <a:ea typeface="Arial Bold"/>
                <a:cs typeface="Arial Bold"/>
                <a:sym typeface="Arial Bold"/>
              </a:rPr>
              <a:t>24/7 Monitoring</a:t>
            </a:r>
          </a:p>
        </p:txBody>
      </p:sp>
      <p:sp>
        <p:nvSpPr>
          <p:cNvPr id="48" name="TextBox 48"/>
          <p:cNvSpPr txBox="1"/>
          <p:nvPr/>
        </p:nvSpPr>
        <p:spPr>
          <a:xfrm>
            <a:off x="1473812" y="2126345"/>
            <a:ext cx="6439579" cy="1987963"/>
          </a:xfrm>
          <a:prstGeom prst="rect">
            <a:avLst/>
          </a:prstGeom>
        </p:spPr>
        <p:txBody>
          <a:bodyPr lIns="0" tIns="0" rIns="0" bIns="0" rtlCol="0" anchor="t">
            <a:spAutoFit/>
          </a:bodyPr>
          <a:lstStyle/>
          <a:p>
            <a:pPr algn="l">
              <a:lnSpc>
                <a:spcPts val="3760"/>
              </a:lnSpc>
            </a:pPr>
            <a:r>
              <a:rPr lang="en-US" sz="3877" b="1">
                <a:solidFill>
                  <a:srgbClr val="FFFFFF"/>
                </a:solidFill>
                <a:latin typeface="Arial Bold"/>
                <a:ea typeface="Arial Bold"/>
                <a:cs typeface="Arial Bold"/>
                <a:sym typeface="Arial Bold"/>
              </a:rPr>
              <a:t>Your Partner in </a:t>
            </a:r>
          </a:p>
          <a:p>
            <a:pPr algn="l">
              <a:lnSpc>
                <a:spcPts val="3760"/>
              </a:lnSpc>
            </a:pPr>
            <a:r>
              <a:rPr lang="en-US" sz="3877" b="1">
                <a:solidFill>
                  <a:srgbClr val="FFFFFF"/>
                </a:solidFill>
                <a:latin typeface="Arial Bold"/>
                <a:ea typeface="Arial Bold"/>
                <a:cs typeface="Arial Bold"/>
                <a:sym typeface="Arial Bold"/>
              </a:rPr>
              <a:t>Mission Support and Operational Excellence</a:t>
            </a:r>
          </a:p>
          <a:p>
            <a:pPr algn="l">
              <a:lnSpc>
                <a:spcPts val="3760"/>
              </a:lnSpc>
            </a:pPr>
            <a:endParaRPr lang="en-US" sz="3877" b="1">
              <a:solidFill>
                <a:srgbClr val="FFFFFF"/>
              </a:solidFill>
              <a:latin typeface="Arial Bold"/>
              <a:ea typeface="Arial Bold"/>
              <a:cs typeface="Arial Bold"/>
              <a:sym typeface="Arial Bold"/>
            </a:endParaRPr>
          </a:p>
        </p:txBody>
      </p:sp>
      <p:sp>
        <p:nvSpPr>
          <p:cNvPr id="49" name="Freeform 49"/>
          <p:cNvSpPr/>
          <p:nvPr/>
        </p:nvSpPr>
        <p:spPr>
          <a:xfrm>
            <a:off x="2422229" y="9395816"/>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latin typeface="Calibri" panose="020F0502020204030204" pitchFamily="34" charset="0"/>
            </a:endParaRPr>
          </a:p>
        </p:txBody>
      </p:sp>
      <p:sp>
        <p:nvSpPr>
          <p:cNvPr id="50" name="Freeform 50"/>
          <p:cNvSpPr/>
          <p:nvPr/>
        </p:nvSpPr>
        <p:spPr>
          <a:xfrm rot="-10800000">
            <a:off x="102431" y="9415800"/>
            <a:ext cx="3797422" cy="579107"/>
          </a:xfrm>
          <a:custGeom>
            <a:avLst/>
            <a:gdLst/>
            <a:ahLst/>
            <a:cxnLst/>
            <a:rect l="l" t="t" r="r" b="b"/>
            <a:pathLst>
              <a:path w="3797422" h="579107">
                <a:moveTo>
                  <a:pt x="0" y="0"/>
                </a:moveTo>
                <a:lnTo>
                  <a:pt x="3797422" y="0"/>
                </a:lnTo>
                <a:lnTo>
                  <a:pt x="3797422" y="579107"/>
                </a:lnTo>
                <a:lnTo>
                  <a:pt x="0" y="579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latin typeface="Calibri" panose="020F0502020204030204" pitchFamily="34" charset="0"/>
            </a:endParaRPr>
          </a:p>
        </p:txBody>
      </p:sp>
      <p:sp>
        <p:nvSpPr>
          <p:cNvPr id="51" name="TextBox 51"/>
          <p:cNvSpPr txBox="1"/>
          <p:nvPr/>
        </p:nvSpPr>
        <p:spPr>
          <a:xfrm>
            <a:off x="1234706" y="9510065"/>
            <a:ext cx="4275525" cy="353780"/>
          </a:xfrm>
          <a:prstGeom prst="rect">
            <a:avLst/>
          </a:prstGeom>
        </p:spPr>
        <p:txBody>
          <a:bodyPr lIns="0" tIns="0" rIns="0" bIns="0" rtlCol="0" anchor="t">
            <a:spAutoFit/>
          </a:bodyPr>
          <a:lstStyle/>
          <a:p>
            <a:pPr algn="l">
              <a:lnSpc>
                <a:spcPts val="2550"/>
              </a:lnSpc>
            </a:pPr>
            <a:r>
              <a:rPr lang="en-US" sz="1821" b="1" spc="271">
                <a:solidFill>
                  <a:srgbClr val="072943"/>
                </a:solidFill>
                <a:latin typeface="Arial Bold"/>
                <a:ea typeface="Arial Bold"/>
                <a:cs typeface="Arial Bold"/>
                <a:sym typeface="Arial Bold"/>
              </a:rPr>
              <a:t>END-TO-END PROTECTION</a:t>
            </a:r>
          </a:p>
        </p:txBody>
      </p:sp>
      <p:sp>
        <p:nvSpPr>
          <p:cNvPr id="52" name="TextBox 52"/>
          <p:cNvSpPr txBox="1"/>
          <p:nvPr/>
        </p:nvSpPr>
        <p:spPr>
          <a:xfrm>
            <a:off x="1778367" y="4456345"/>
            <a:ext cx="4665762" cy="71323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Project Portfolio Management (PPM) &amp; PMO Support</a:t>
            </a:r>
          </a:p>
        </p:txBody>
      </p:sp>
      <p:sp>
        <p:nvSpPr>
          <p:cNvPr id="53" name="TextBox 53"/>
          <p:cNvSpPr txBox="1"/>
          <p:nvPr/>
        </p:nvSpPr>
        <p:spPr>
          <a:xfrm>
            <a:off x="1778367" y="5160052"/>
            <a:ext cx="4771886" cy="1099185"/>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Cloud Security &amp; Monitoring </a:t>
            </a:r>
          </a:p>
          <a:p>
            <a:pPr marL="356235" lvl="1" indent="-178118" algn="l">
              <a:lnSpc>
                <a:spcPts val="1650"/>
              </a:lnSpc>
              <a:buFont typeface="Arial"/>
              <a:buChar char="•"/>
            </a:pPr>
            <a:r>
              <a:rPr lang="en-US" sz="1650" spc="28">
                <a:solidFill>
                  <a:srgbClr val="FFFFFF"/>
                </a:solidFill>
                <a:latin typeface="Arial"/>
                <a:ea typeface="Arial"/>
                <a:cs typeface="Arial"/>
                <a:sym typeface="Arial"/>
              </a:rPr>
              <a:t>Zero Trust Architecture Implementation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Identity &amp; Access Management (IAM) Integration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Security Policy &amp; Procedure Development </a:t>
            </a:r>
          </a:p>
        </p:txBody>
      </p:sp>
      <p:sp>
        <p:nvSpPr>
          <p:cNvPr id="54" name="TextBox 54"/>
          <p:cNvSpPr txBox="1"/>
          <p:nvPr/>
        </p:nvSpPr>
        <p:spPr>
          <a:xfrm>
            <a:off x="7720461" y="4424013"/>
            <a:ext cx="4366543" cy="38938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Logistics Support</a:t>
            </a:r>
          </a:p>
        </p:txBody>
      </p:sp>
      <p:sp>
        <p:nvSpPr>
          <p:cNvPr id="55" name="TextBox 55"/>
          <p:cNvSpPr txBox="1"/>
          <p:nvPr/>
        </p:nvSpPr>
        <p:spPr>
          <a:xfrm>
            <a:off x="7720461" y="5137245"/>
            <a:ext cx="4267051" cy="1308735"/>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Security Incident Response &amp; Forensic Analysis </a:t>
            </a:r>
          </a:p>
          <a:p>
            <a:pPr marL="356235" lvl="1" indent="-178118" algn="l">
              <a:lnSpc>
                <a:spcPts val="1650"/>
              </a:lnSpc>
              <a:buFont typeface="Arial"/>
              <a:buChar char="•"/>
            </a:pPr>
            <a:r>
              <a:rPr lang="en-US" sz="1650" spc="28">
                <a:solidFill>
                  <a:srgbClr val="FFFFFF"/>
                </a:solidFill>
                <a:latin typeface="Arial"/>
                <a:ea typeface="Arial"/>
                <a:cs typeface="Arial"/>
                <a:sym typeface="Arial"/>
              </a:rPr>
              <a:t>Threat Hunting &amp; Advanced Persistent Threat (APT) Detection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Security Posture Assessments &amp; Audits </a:t>
            </a:r>
          </a:p>
          <a:p>
            <a:pPr marL="356235" lvl="1" indent="-178118" algn="l">
              <a:lnSpc>
                <a:spcPts val="1650"/>
              </a:lnSpc>
              <a:buFont typeface="Arial"/>
              <a:buChar char="•"/>
            </a:pPr>
            <a:r>
              <a:rPr lang="en-US" sz="1650" spc="28">
                <a:solidFill>
                  <a:srgbClr val="FFFFFF"/>
                </a:solidFill>
                <a:latin typeface="Arial"/>
                <a:ea typeface="Arial"/>
                <a:cs typeface="Arial"/>
                <a:sym typeface="Arial"/>
              </a:rPr>
              <a:t>Endpoint Detection &amp; Response </a:t>
            </a:r>
          </a:p>
        </p:txBody>
      </p:sp>
      <p:sp>
        <p:nvSpPr>
          <p:cNvPr id="56" name="TextBox 56"/>
          <p:cNvSpPr txBox="1"/>
          <p:nvPr/>
        </p:nvSpPr>
        <p:spPr>
          <a:xfrm>
            <a:off x="1778367" y="6710200"/>
            <a:ext cx="4304840" cy="71323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Financial Management Support</a:t>
            </a:r>
          </a:p>
        </p:txBody>
      </p:sp>
      <p:sp>
        <p:nvSpPr>
          <p:cNvPr id="57" name="TextBox 57"/>
          <p:cNvSpPr txBox="1"/>
          <p:nvPr/>
        </p:nvSpPr>
        <p:spPr>
          <a:xfrm>
            <a:off x="1778367" y="7467905"/>
            <a:ext cx="4724261" cy="1727835"/>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NIST Risk Management Framework (RMF) Implementation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FISMA, FedRAMP, and NIST 800-53 Compliance Audits </a:t>
            </a:r>
          </a:p>
          <a:p>
            <a:pPr marL="356235" lvl="1" indent="-178118" algn="l">
              <a:lnSpc>
                <a:spcPts val="1650"/>
              </a:lnSpc>
              <a:buFont typeface="Arial"/>
              <a:buChar char="•"/>
            </a:pPr>
            <a:r>
              <a:rPr lang="en-US" sz="1650" spc="28">
                <a:solidFill>
                  <a:srgbClr val="FFFFFF"/>
                </a:solidFill>
                <a:latin typeface="Arial"/>
                <a:ea typeface="Arial"/>
                <a:cs typeface="Arial"/>
                <a:sym typeface="Arial"/>
              </a:rPr>
              <a:t>System/Application Security Plans (SSP) </a:t>
            </a:r>
          </a:p>
          <a:p>
            <a:pPr marL="356235" lvl="1" indent="-178118" algn="l">
              <a:lnSpc>
                <a:spcPts val="1650"/>
              </a:lnSpc>
              <a:buFont typeface="Arial"/>
              <a:buChar char="•"/>
            </a:pPr>
            <a:r>
              <a:rPr lang="en-US" sz="1650" spc="28">
                <a:solidFill>
                  <a:srgbClr val="FFFFFF"/>
                </a:solidFill>
                <a:latin typeface="Arial"/>
                <a:ea typeface="Arial"/>
                <a:cs typeface="Arial"/>
                <a:sym typeface="Arial"/>
              </a:rPr>
              <a:t>Plan of Action &amp; Milestones (POA&amp;M)</a:t>
            </a:r>
          </a:p>
          <a:p>
            <a:pPr marL="356235" lvl="1" indent="-178118" algn="l">
              <a:lnSpc>
                <a:spcPts val="1650"/>
              </a:lnSpc>
              <a:buFont typeface="Arial"/>
              <a:buChar char="•"/>
            </a:pPr>
            <a:r>
              <a:rPr lang="en-US" sz="1650" spc="28">
                <a:solidFill>
                  <a:srgbClr val="FFFFFF"/>
                </a:solidFill>
                <a:latin typeface="Arial"/>
                <a:ea typeface="Arial"/>
                <a:cs typeface="Arial"/>
                <a:sym typeface="Arial"/>
              </a:rPr>
              <a:t>Authority to Operate (ATO) Process Facilitation </a:t>
            </a:r>
          </a:p>
        </p:txBody>
      </p:sp>
      <p:sp>
        <p:nvSpPr>
          <p:cNvPr id="58" name="TextBox 58"/>
          <p:cNvSpPr txBox="1"/>
          <p:nvPr/>
        </p:nvSpPr>
        <p:spPr>
          <a:xfrm>
            <a:off x="7655065" y="6853075"/>
            <a:ext cx="4795940" cy="389382"/>
          </a:xfrm>
          <a:prstGeom prst="rect">
            <a:avLst/>
          </a:prstGeom>
        </p:spPr>
        <p:txBody>
          <a:bodyPr lIns="0" tIns="0" rIns="0" bIns="0" rtlCol="0" anchor="t">
            <a:spAutoFit/>
          </a:bodyPr>
          <a:lstStyle/>
          <a:p>
            <a:pPr algn="l">
              <a:lnSpc>
                <a:spcPts val="2579"/>
              </a:lnSpc>
            </a:pPr>
            <a:r>
              <a:rPr lang="en-US" sz="2579" b="1">
                <a:solidFill>
                  <a:srgbClr val="FFFFFF"/>
                </a:solidFill>
                <a:latin typeface="Arial Bold"/>
                <a:ea typeface="Arial Bold"/>
                <a:cs typeface="Arial Bold"/>
                <a:sym typeface="Arial Bold"/>
              </a:rPr>
              <a:t>Consulting Services </a:t>
            </a:r>
          </a:p>
        </p:txBody>
      </p:sp>
      <p:sp>
        <p:nvSpPr>
          <p:cNvPr id="59" name="TextBox 59"/>
          <p:cNvSpPr txBox="1"/>
          <p:nvPr/>
        </p:nvSpPr>
        <p:spPr>
          <a:xfrm>
            <a:off x="7655065" y="7315635"/>
            <a:ext cx="4795940" cy="889635"/>
          </a:xfrm>
          <a:prstGeom prst="rect">
            <a:avLst/>
          </a:prstGeom>
        </p:spPr>
        <p:txBody>
          <a:bodyPr lIns="0" tIns="0" rIns="0" bIns="0" rtlCol="0" anchor="t">
            <a:spAutoFit/>
          </a:bodyPr>
          <a:lstStyle/>
          <a:p>
            <a:pPr marL="356235" lvl="1" indent="-178118" algn="l">
              <a:lnSpc>
                <a:spcPts val="1650"/>
              </a:lnSpc>
              <a:buFont typeface="Arial"/>
              <a:buChar char="•"/>
            </a:pPr>
            <a:r>
              <a:rPr lang="en-US" sz="1650" spc="28">
                <a:solidFill>
                  <a:srgbClr val="FFFFFF"/>
                </a:solidFill>
                <a:latin typeface="Arial"/>
                <a:ea typeface="Arial"/>
                <a:cs typeface="Arial"/>
                <a:sym typeface="Arial"/>
              </a:rPr>
              <a:t>External &amp; Internal Network</a:t>
            </a:r>
          </a:p>
          <a:p>
            <a:pPr marL="356235" lvl="1" indent="-178118" algn="l">
              <a:lnSpc>
                <a:spcPts val="1650"/>
              </a:lnSpc>
              <a:buFont typeface="Arial"/>
              <a:buChar char="•"/>
            </a:pPr>
            <a:r>
              <a:rPr lang="en-US" sz="1650" spc="28">
                <a:solidFill>
                  <a:srgbClr val="FFFFFF"/>
                </a:solidFill>
                <a:latin typeface="Arial"/>
                <a:ea typeface="Arial"/>
                <a:cs typeface="Arial"/>
                <a:sym typeface="Arial"/>
              </a:rPr>
              <a:t>Vulnerability Assessment &amp; Exploitation </a:t>
            </a:r>
          </a:p>
          <a:p>
            <a:pPr marL="356235" lvl="1" indent="-178118" algn="l">
              <a:lnSpc>
                <a:spcPts val="1650"/>
              </a:lnSpc>
              <a:buFont typeface="Arial"/>
              <a:buChar char="•"/>
            </a:pPr>
            <a:r>
              <a:rPr lang="en-US" sz="1650" spc="28">
                <a:solidFill>
                  <a:srgbClr val="FFFFFF"/>
                </a:solidFill>
                <a:latin typeface="Arial"/>
                <a:ea typeface="Arial"/>
                <a:cs typeface="Arial"/>
                <a:sym typeface="Arial"/>
              </a:rPr>
              <a:t>Risk Evaluation &amp; Threat Modeling </a:t>
            </a:r>
          </a:p>
          <a:p>
            <a:pPr marL="356235" lvl="1" indent="-178118" algn="l">
              <a:lnSpc>
                <a:spcPts val="1650"/>
              </a:lnSpc>
              <a:buFont typeface="Arial"/>
              <a:buChar char="•"/>
            </a:pPr>
            <a:r>
              <a:rPr lang="en-US" sz="1650" spc="28">
                <a:solidFill>
                  <a:srgbClr val="FFFFFF"/>
                </a:solidFill>
                <a:latin typeface="Arial"/>
                <a:ea typeface="Arial"/>
                <a:cs typeface="Arial"/>
                <a:sym typeface="Arial"/>
              </a:rPr>
              <a:t>Remediation &amp; Patch Management Strategies </a:t>
            </a:r>
          </a:p>
        </p:txBody>
      </p:sp>
      <p:grpSp>
        <p:nvGrpSpPr>
          <p:cNvPr id="60" name="Group 60"/>
          <p:cNvGrpSpPr/>
          <p:nvPr/>
        </p:nvGrpSpPr>
        <p:grpSpPr>
          <a:xfrm>
            <a:off x="8777155" y="-43683"/>
            <a:ext cx="6619699" cy="3546757"/>
            <a:chOff x="0" y="0"/>
            <a:chExt cx="6350000" cy="3402255"/>
          </a:xfrm>
        </p:grpSpPr>
        <p:sp>
          <p:nvSpPr>
            <p:cNvPr id="61" name="Freeform 61"/>
            <p:cNvSpPr/>
            <p:nvPr/>
          </p:nvSpPr>
          <p:spPr>
            <a:xfrm>
              <a:off x="0" y="0"/>
              <a:ext cx="6350000" cy="3429941"/>
            </a:xfrm>
            <a:custGeom>
              <a:avLst/>
              <a:gdLst/>
              <a:ahLst/>
              <a:cxnLst/>
              <a:rect l="l" t="t" r="r" b="b"/>
              <a:pathLst>
                <a:path w="6350000" h="3429941">
                  <a:moveTo>
                    <a:pt x="6057900" y="0"/>
                  </a:moveTo>
                  <a:cubicBezTo>
                    <a:pt x="6218555" y="0"/>
                    <a:pt x="6350000" y="136259"/>
                    <a:pt x="6350000" y="302797"/>
                  </a:cubicBezTo>
                  <a:lnTo>
                    <a:pt x="6350000" y="3157121"/>
                  </a:lnTo>
                  <a:cubicBezTo>
                    <a:pt x="6350000" y="3323659"/>
                    <a:pt x="6221603" y="3429941"/>
                    <a:pt x="6064631" y="3395541"/>
                  </a:cubicBezTo>
                  <a:lnTo>
                    <a:pt x="285369" y="2091012"/>
                  </a:lnTo>
                  <a:cubicBezTo>
                    <a:pt x="128397" y="2055598"/>
                    <a:pt x="0" y="1890376"/>
                    <a:pt x="0" y="1723837"/>
                  </a:cubicBezTo>
                  <a:lnTo>
                    <a:pt x="0" y="302797"/>
                  </a:lnTo>
                  <a:cubicBezTo>
                    <a:pt x="0" y="136259"/>
                    <a:pt x="131445" y="0"/>
                    <a:pt x="292100" y="0"/>
                  </a:cubicBezTo>
                  <a:lnTo>
                    <a:pt x="6057900" y="0"/>
                  </a:lnTo>
                  <a:close/>
                </a:path>
              </a:pathLst>
            </a:custGeom>
            <a:blipFill>
              <a:blip r:embed="rId12"/>
              <a:stretch>
                <a:fillRect t="-8202" b="-8202"/>
              </a:stretch>
            </a:blipFill>
            <a:ln cap="sq">
              <a:noFill/>
              <a:prstDash val="solid"/>
              <a:miter/>
            </a:ln>
          </p:spPr>
          <p:txBody>
            <a:bodyPr/>
            <a:lstStyle/>
            <a:p>
              <a:endParaRPr lang="en-US" dirty="0">
                <a:latin typeface="Calibri" panose="020F0502020204030204" pitchFamily="34" charset="0"/>
              </a:endParaRPr>
            </a:p>
          </p:txBody>
        </p:sp>
      </p:grpSp>
      <p:grpSp>
        <p:nvGrpSpPr>
          <p:cNvPr id="62" name="Group 62"/>
          <p:cNvGrpSpPr/>
          <p:nvPr/>
        </p:nvGrpSpPr>
        <p:grpSpPr>
          <a:xfrm>
            <a:off x="15634979" y="-87365"/>
            <a:ext cx="2785370" cy="3546757"/>
            <a:chOff x="0" y="0"/>
            <a:chExt cx="469956" cy="598420"/>
          </a:xfrm>
        </p:grpSpPr>
        <p:sp>
          <p:nvSpPr>
            <p:cNvPr id="63" name="Freeform 63"/>
            <p:cNvSpPr/>
            <p:nvPr/>
          </p:nvSpPr>
          <p:spPr>
            <a:xfrm>
              <a:off x="0" y="0"/>
              <a:ext cx="469956" cy="598420"/>
            </a:xfrm>
            <a:custGeom>
              <a:avLst/>
              <a:gdLst/>
              <a:ahLst/>
              <a:cxnLst/>
              <a:rect l="l" t="t" r="r" b="b"/>
              <a:pathLst>
                <a:path w="469956" h="598420">
                  <a:moveTo>
                    <a:pt x="44472" y="0"/>
                  </a:moveTo>
                  <a:lnTo>
                    <a:pt x="425484" y="0"/>
                  </a:lnTo>
                  <a:cubicBezTo>
                    <a:pt x="437279" y="0"/>
                    <a:pt x="448590" y="4685"/>
                    <a:pt x="456931" y="13026"/>
                  </a:cubicBezTo>
                  <a:cubicBezTo>
                    <a:pt x="465271" y="21366"/>
                    <a:pt x="469956" y="32677"/>
                    <a:pt x="469956" y="44472"/>
                  </a:cubicBezTo>
                  <a:lnTo>
                    <a:pt x="469956" y="553948"/>
                  </a:lnTo>
                  <a:cubicBezTo>
                    <a:pt x="469956" y="565742"/>
                    <a:pt x="465271" y="577054"/>
                    <a:pt x="456931" y="585394"/>
                  </a:cubicBezTo>
                  <a:cubicBezTo>
                    <a:pt x="448590" y="593734"/>
                    <a:pt x="437279" y="598420"/>
                    <a:pt x="425484" y="598420"/>
                  </a:cubicBezTo>
                  <a:lnTo>
                    <a:pt x="44472" y="598420"/>
                  </a:lnTo>
                  <a:cubicBezTo>
                    <a:pt x="32677" y="598420"/>
                    <a:pt x="21366" y="593734"/>
                    <a:pt x="13026" y="585394"/>
                  </a:cubicBezTo>
                  <a:cubicBezTo>
                    <a:pt x="4685" y="577054"/>
                    <a:pt x="0" y="565742"/>
                    <a:pt x="0" y="553948"/>
                  </a:cubicBezTo>
                  <a:lnTo>
                    <a:pt x="0" y="44472"/>
                  </a:lnTo>
                  <a:cubicBezTo>
                    <a:pt x="0" y="32677"/>
                    <a:pt x="4685" y="21366"/>
                    <a:pt x="13026" y="13026"/>
                  </a:cubicBezTo>
                  <a:cubicBezTo>
                    <a:pt x="21366" y="4685"/>
                    <a:pt x="32677" y="0"/>
                    <a:pt x="44472" y="0"/>
                  </a:cubicBezTo>
                  <a:close/>
                </a:path>
              </a:pathLst>
            </a:custGeom>
            <a:blipFill>
              <a:blip r:embed="rId13"/>
              <a:stretch>
                <a:fillRect l="-63692" r="-63692"/>
              </a:stretch>
            </a:blipFill>
          </p:spPr>
          <p:txBody>
            <a:bodyPr/>
            <a:lstStyle/>
            <a:p>
              <a:endParaRPr lang="en-US" dirty="0">
                <a:latin typeface="Calibri" panose="020F0502020204030204" pitchFamily="34" charset="0"/>
              </a:endParaRPr>
            </a:p>
          </p:txBody>
        </p:sp>
      </p:grpSp>
      <p:sp>
        <p:nvSpPr>
          <p:cNvPr id="64" name="Freeform 64"/>
          <p:cNvSpPr/>
          <p:nvPr/>
        </p:nvSpPr>
        <p:spPr>
          <a:xfrm>
            <a:off x="762989" y="4510156"/>
            <a:ext cx="745946" cy="745946"/>
          </a:xfrm>
          <a:custGeom>
            <a:avLst/>
            <a:gdLst/>
            <a:ahLst/>
            <a:cxnLst/>
            <a:rect l="l" t="t" r="r" b="b"/>
            <a:pathLst>
              <a:path w="745946" h="745946">
                <a:moveTo>
                  <a:pt x="0" y="0"/>
                </a:moveTo>
                <a:lnTo>
                  <a:pt x="745945" y="0"/>
                </a:lnTo>
                <a:lnTo>
                  <a:pt x="745945" y="745946"/>
                </a:lnTo>
                <a:lnTo>
                  <a:pt x="0" y="745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dirty="0">
              <a:latin typeface="Calibri" panose="020F0502020204030204" pitchFamily="34" charset="0"/>
            </a:endParaRPr>
          </a:p>
        </p:txBody>
      </p:sp>
      <p:sp>
        <p:nvSpPr>
          <p:cNvPr id="65" name="Freeform 65"/>
          <p:cNvSpPr/>
          <p:nvPr/>
        </p:nvSpPr>
        <p:spPr>
          <a:xfrm>
            <a:off x="6475409" y="6735487"/>
            <a:ext cx="767750" cy="767750"/>
          </a:xfrm>
          <a:custGeom>
            <a:avLst/>
            <a:gdLst/>
            <a:ahLst/>
            <a:cxnLst/>
            <a:rect l="l" t="t" r="r" b="b"/>
            <a:pathLst>
              <a:path w="767750" h="767750">
                <a:moveTo>
                  <a:pt x="0" y="0"/>
                </a:moveTo>
                <a:lnTo>
                  <a:pt x="767750" y="0"/>
                </a:lnTo>
                <a:lnTo>
                  <a:pt x="767750" y="767750"/>
                </a:lnTo>
                <a:lnTo>
                  <a:pt x="0" y="7677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latin typeface="Calibri" panose="020F0502020204030204" pitchFamily="34" charset="0"/>
            </a:endParaRPr>
          </a:p>
        </p:txBody>
      </p:sp>
      <p:sp>
        <p:nvSpPr>
          <p:cNvPr id="66" name="Freeform 66"/>
          <p:cNvSpPr/>
          <p:nvPr/>
        </p:nvSpPr>
        <p:spPr>
          <a:xfrm>
            <a:off x="715889" y="6630299"/>
            <a:ext cx="720104" cy="720104"/>
          </a:xfrm>
          <a:custGeom>
            <a:avLst/>
            <a:gdLst/>
            <a:ahLst/>
            <a:cxnLst/>
            <a:rect l="l" t="t" r="r" b="b"/>
            <a:pathLst>
              <a:path w="720104" h="720104">
                <a:moveTo>
                  <a:pt x="0" y="0"/>
                </a:moveTo>
                <a:lnTo>
                  <a:pt x="720103" y="0"/>
                </a:lnTo>
                <a:lnTo>
                  <a:pt x="720103" y="720103"/>
                </a:lnTo>
                <a:lnTo>
                  <a:pt x="0" y="7201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dirty="0">
              <a:latin typeface="Calibri" panose="020F0502020204030204" pitchFamily="34" charset="0"/>
            </a:endParaRPr>
          </a:p>
        </p:txBody>
      </p:sp>
      <p:sp>
        <p:nvSpPr>
          <p:cNvPr id="67" name="Freeform 67"/>
          <p:cNvSpPr/>
          <p:nvPr/>
        </p:nvSpPr>
        <p:spPr>
          <a:xfrm>
            <a:off x="6607835" y="4532096"/>
            <a:ext cx="658665" cy="702065"/>
          </a:xfrm>
          <a:custGeom>
            <a:avLst/>
            <a:gdLst/>
            <a:ahLst/>
            <a:cxnLst/>
            <a:rect l="l" t="t" r="r" b="b"/>
            <a:pathLst>
              <a:path w="658665" h="702065">
                <a:moveTo>
                  <a:pt x="0" y="0"/>
                </a:moveTo>
                <a:lnTo>
                  <a:pt x="658665" y="0"/>
                </a:lnTo>
                <a:lnTo>
                  <a:pt x="658665" y="702065"/>
                </a:lnTo>
                <a:lnTo>
                  <a:pt x="0" y="70206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latin typeface="Calibri" panose="020F0502020204030204" pitchFamily="34" charset="0"/>
            </a:endParaRPr>
          </a:p>
        </p:txBody>
      </p:sp>
      <p:grpSp>
        <p:nvGrpSpPr>
          <p:cNvPr id="68" name="Group 68"/>
          <p:cNvGrpSpPr/>
          <p:nvPr/>
        </p:nvGrpSpPr>
        <p:grpSpPr>
          <a:xfrm>
            <a:off x="15530204" y="0"/>
            <a:ext cx="2787394" cy="3549334"/>
            <a:chOff x="0" y="0"/>
            <a:chExt cx="469956" cy="598420"/>
          </a:xfrm>
        </p:grpSpPr>
        <p:sp>
          <p:nvSpPr>
            <p:cNvPr id="69" name="Freeform 69"/>
            <p:cNvSpPr/>
            <p:nvPr/>
          </p:nvSpPr>
          <p:spPr>
            <a:xfrm>
              <a:off x="0" y="0"/>
              <a:ext cx="469956" cy="598420"/>
            </a:xfrm>
            <a:custGeom>
              <a:avLst/>
              <a:gdLst/>
              <a:ahLst/>
              <a:cxnLst/>
              <a:rect l="l" t="t" r="r" b="b"/>
              <a:pathLst>
                <a:path w="469956" h="598420">
                  <a:moveTo>
                    <a:pt x="44440" y="0"/>
                  </a:moveTo>
                  <a:lnTo>
                    <a:pt x="425516" y="0"/>
                  </a:lnTo>
                  <a:cubicBezTo>
                    <a:pt x="437303" y="0"/>
                    <a:pt x="448606" y="4682"/>
                    <a:pt x="456940" y="13016"/>
                  </a:cubicBezTo>
                  <a:cubicBezTo>
                    <a:pt x="465274" y="21350"/>
                    <a:pt x="469956" y="32654"/>
                    <a:pt x="469956" y="44440"/>
                  </a:cubicBezTo>
                  <a:lnTo>
                    <a:pt x="469956" y="553980"/>
                  </a:lnTo>
                  <a:cubicBezTo>
                    <a:pt x="469956" y="565766"/>
                    <a:pt x="465274" y="577070"/>
                    <a:pt x="456940" y="585404"/>
                  </a:cubicBezTo>
                  <a:cubicBezTo>
                    <a:pt x="448606" y="593738"/>
                    <a:pt x="437303" y="598420"/>
                    <a:pt x="425516" y="598420"/>
                  </a:cubicBezTo>
                  <a:lnTo>
                    <a:pt x="44440" y="598420"/>
                  </a:lnTo>
                  <a:cubicBezTo>
                    <a:pt x="19896" y="598420"/>
                    <a:pt x="0" y="578523"/>
                    <a:pt x="0" y="553980"/>
                  </a:cubicBezTo>
                  <a:lnTo>
                    <a:pt x="0" y="44440"/>
                  </a:lnTo>
                  <a:cubicBezTo>
                    <a:pt x="0" y="19896"/>
                    <a:pt x="19896" y="0"/>
                    <a:pt x="44440" y="0"/>
                  </a:cubicBezTo>
                  <a:close/>
                </a:path>
              </a:pathLst>
            </a:custGeom>
            <a:blipFill>
              <a:blip r:embed="rId22"/>
              <a:stretch>
                <a:fillRect l="-60008" r="-60008"/>
              </a:stretch>
            </a:blipFill>
          </p:spPr>
          <p:txBody>
            <a:bodyPr/>
            <a:lstStyle/>
            <a:p>
              <a:endParaRPr lang="en-US" dirty="0">
                <a:latin typeface="Calibri" panose="020F0502020204030204" pitchFamily="3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rot="-7210721">
            <a:off x="13710562" y="1389067"/>
            <a:ext cx="5318206" cy="1974689"/>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rot="7211999">
            <a:off x="-684951" y="1433957"/>
            <a:ext cx="4779624" cy="1774710"/>
            <a:chOff x="0" y="0"/>
            <a:chExt cx="1881191" cy="698500"/>
          </a:xfrm>
        </p:grpSpPr>
        <p:sp>
          <p:nvSpPr>
            <p:cNvPr id="7" name="Freeform 7"/>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rot="-7210721">
            <a:off x="13275719" y="2068980"/>
            <a:ext cx="3675689" cy="884486"/>
            <a:chOff x="0" y="0"/>
            <a:chExt cx="2902779" cy="698500"/>
          </a:xfrm>
        </p:grpSpPr>
        <p:sp>
          <p:nvSpPr>
            <p:cNvPr id="10" name="Freeform 10"/>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rot="7211999">
            <a:off x="1158179" y="1776412"/>
            <a:ext cx="3675689" cy="884486"/>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5" name="Freeform 15"/>
          <p:cNvSpPr/>
          <p:nvPr/>
        </p:nvSpPr>
        <p:spPr>
          <a:xfrm>
            <a:off x="14863104" y="1629784"/>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6" name="Freeform 16"/>
          <p:cNvSpPr/>
          <p:nvPr/>
        </p:nvSpPr>
        <p:spPr>
          <a:xfrm flipH="1">
            <a:off x="2158886" y="1629784"/>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7" name="TextBox 17"/>
          <p:cNvSpPr txBox="1"/>
          <p:nvPr/>
        </p:nvSpPr>
        <p:spPr>
          <a:xfrm>
            <a:off x="4646387" y="1640127"/>
            <a:ext cx="8455175" cy="1445973"/>
          </a:xfrm>
          <a:prstGeom prst="rect">
            <a:avLst/>
          </a:prstGeom>
        </p:spPr>
        <p:txBody>
          <a:bodyPr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CERTIFICATIONS AND</a:t>
            </a:r>
          </a:p>
        </p:txBody>
      </p:sp>
      <p:sp>
        <p:nvSpPr>
          <p:cNvPr id="18" name="TextBox 18"/>
          <p:cNvSpPr txBox="1"/>
          <p:nvPr/>
        </p:nvSpPr>
        <p:spPr>
          <a:xfrm>
            <a:off x="3342107" y="2859327"/>
            <a:ext cx="11425209" cy="1445973"/>
          </a:xfrm>
          <a:prstGeom prst="rect">
            <a:avLst/>
          </a:prstGeom>
        </p:spPr>
        <p:txBody>
          <a:bodyPr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TECHNICAL PARTNERSHIPS</a:t>
            </a:r>
          </a:p>
        </p:txBody>
      </p:sp>
      <p:pic>
        <p:nvPicPr>
          <p:cNvPr id="19" name="Picture 18">
            <a:extLst>
              <a:ext uri="{FF2B5EF4-FFF2-40B4-BE49-F238E27FC236}">
                <a16:creationId xmlns:a16="http://schemas.microsoft.com/office/drawing/2014/main" id="{C61484AA-691B-3D39-B103-895E935B99A3}"/>
              </a:ext>
            </a:extLst>
          </p:cNvPr>
          <p:cNvPicPr>
            <a:picLocks noChangeAspect="1"/>
          </p:cNvPicPr>
          <p:nvPr/>
        </p:nvPicPr>
        <p:blipFill>
          <a:blip r:embed="rId5"/>
          <a:stretch>
            <a:fillRect/>
          </a:stretch>
        </p:blipFill>
        <p:spPr>
          <a:xfrm>
            <a:off x="4346962" y="7345124"/>
            <a:ext cx="9181034" cy="2029721"/>
          </a:xfrm>
          <a:prstGeom prst="rect">
            <a:avLst/>
          </a:prstGeom>
        </p:spPr>
      </p:pic>
      <p:grpSp>
        <p:nvGrpSpPr>
          <p:cNvPr id="20" name="Group 19">
            <a:extLst>
              <a:ext uri="{FF2B5EF4-FFF2-40B4-BE49-F238E27FC236}">
                <a16:creationId xmlns:a16="http://schemas.microsoft.com/office/drawing/2014/main" id="{4D16BFDB-F2AA-3A20-4D95-C9D93A0EA0B4}"/>
              </a:ext>
            </a:extLst>
          </p:cNvPr>
          <p:cNvGrpSpPr/>
          <p:nvPr/>
        </p:nvGrpSpPr>
        <p:grpSpPr>
          <a:xfrm>
            <a:off x="4598100" y="5641667"/>
            <a:ext cx="7238470" cy="767785"/>
            <a:chOff x="1916011" y="2880360"/>
            <a:chExt cx="7238470" cy="767785"/>
          </a:xfrm>
        </p:grpSpPr>
        <p:grpSp>
          <p:nvGrpSpPr>
            <p:cNvPr id="24" name="Group 23">
              <a:extLst>
                <a:ext uri="{FF2B5EF4-FFF2-40B4-BE49-F238E27FC236}">
                  <a16:creationId xmlns:a16="http://schemas.microsoft.com/office/drawing/2014/main" id="{65E575D1-1F03-B89B-8D9B-8A9420933E17}"/>
                </a:ext>
              </a:extLst>
            </p:cNvPr>
            <p:cNvGrpSpPr/>
            <p:nvPr/>
          </p:nvGrpSpPr>
          <p:grpSpPr>
            <a:xfrm>
              <a:off x="1916011" y="2897131"/>
              <a:ext cx="7238470" cy="751014"/>
              <a:chOff x="1916011" y="2897134"/>
              <a:chExt cx="9595714" cy="995588"/>
            </a:xfrm>
          </p:grpSpPr>
          <p:pic>
            <p:nvPicPr>
              <p:cNvPr id="26" name="Picture 25">
                <a:extLst>
                  <a:ext uri="{FF2B5EF4-FFF2-40B4-BE49-F238E27FC236}">
                    <a16:creationId xmlns:a16="http://schemas.microsoft.com/office/drawing/2014/main" id="{964ED8F2-82F7-BFA0-49F6-93EAACA0FC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63894" b="2821"/>
              <a:stretch/>
            </p:blipFill>
            <p:spPr>
              <a:xfrm>
                <a:off x="9017081" y="2937824"/>
                <a:ext cx="2494644" cy="873758"/>
              </a:xfrm>
              <a:prstGeom prst="rect">
                <a:avLst/>
              </a:prstGeom>
            </p:spPr>
          </p:pic>
          <p:pic>
            <p:nvPicPr>
              <p:cNvPr id="27" name="Picture 26">
                <a:extLst>
                  <a:ext uri="{FF2B5EF4-FFF2-40B4-BE49-F238E27FC236}">
                    <a16:creationId xmlns:a16="http://schemas.microsoft.com/office/drawing/2014/main" id="{B1551ECA-0F10-2431-D449-53FA5C8B26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974"/>
              <a:stretch/>
            </p:blipFill>
            <p:spPr>
              <a:xfrm>
                <a:off x="1916011" y="2907181"/>
                <a:ext cx="1053463" cy="977405"/>
              </a:xfrm>
              <a:prstGeom prst="rect">
                <a:avLst/>
              </a:prstGeom>
            </p:spPr>
          </p:pic>
          <p:pic>
            <p:nvPicPr>
              <p:cNvPr id="28" name="Picture 27">
                <a:extLst>
                  <a:ext uri="{FF2B5EF4-FFF2-40B4-BE49-F238E27FC236}">
                    <a16:creationId xmlns:a16="http://schemas.microsoft.com/office/drawing/2014/main" id="{4A594890-1920-41F4-476B-D208876EE7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248" r="32726"/>
              <a:stretch/>
            </p:blipFill>
            <p:spPr>
              <a:xfrm>
                <a:off x="5365651" y="2897134"/>
                <a:ext cx="1053463" cy="977405"/>
              </a:xfrm>
              <a:prstGeom prst="rect">
                <a:avLst/>
              </a:prstGeom>
            </p:spPr>
          </p:pic>
          <p:pic>
            <p:nvPicPr>
              <p:cNvPr id="29" name="Picture 28">
                <a:extLst>
                  <a:ext uri="{FF2B5EF4-FFF2-40B4-BE49-F238E27FC236}">
                    <a16:creationId xmlns:a16="http://schemas.microsoft.com/office/drawing/2014/main" id="{0C11B4D2-C648-B57D-A0E4-B27157289B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987" r="48987"/>
              <a:stretch/>
            </p:blipFill>
            <p:spPr>
              <a:xfrm>
                <a:off x="7237866" y="2920365"/>
                <a:ext cx="1048023" cy="972357"/>
              </a:xfrm>
              <a:prstGeom prst="rect">
                <a:avLst/>
              </a:prstGeom>
            </p:spPr>
          </p:pic>
        </p:grpSp>
        <p:pic>
          <p:nvPicPr>
            <p:cNvPr id="25" name="Picture 24">
              <a:extLst>
                <a:ext uri="{FF2B5EF4-FFF2-40B4-BE49-F238E27FC236}">
                  <a16:creationId xmlns:a16="http://schemas.microsoft.com/office/drawing/2014/main" id="{2E16A581-2CD2-690C-E420-1810C2A4A1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390" r="17143"/>
            <a:stretch/>
          </p:blipFill>
          <p:spPr>
            <a:xfrm>
              <a:off x="3262256" y="2880360"/>
              <a:ext cx="732030" cy="764077"/>
            </a:xfrm>
            <a:prstGeom prst="rect">
              <a:avLst/>
            </a:prstGeom>
          </p:spPr>
        </p:pic>
      </p:grpSp>
      <p:sp>
        <p:nvSpPr>
          <p:cNvPr id="21" name="object 27">
            <a:extLst>
              <a:ext uri="{FF2B5EF4-FFF2-40B4-BE49-F238E27FC236}">
                <a16:creationId xmlns:a16="http://schemas.microsoft.com/office/drawing/2014/main" id="{9B029780-11C0-0C70-7EAF-2B784D00948F}"/>
              </a:ext>
            </a:extLst>
          </p:cNvPr>
          <p:cNvSpPr/>
          <p:nvPr/>
        </p:nvSpPr>
        <p:spPr>
          <a:xfrm>
            <a:off x="4278010" y="5093682"/>
            <a:ext cx="9094409" cy="274320"/>
          </a:xfrm>
          <a:custGeom>
            <a:avLst/>
            <a:gdLst/>
            <a:ahLst/>
            <a:cxnLst/>
            <a:rect l="l" t="t" r="r" b="b"/>
            <a:pathLst>
              <a:path w="7772400" h="273050">
                <a:moveTo>
                  <a:pt x="7772400" y="0"/>
                </a:moveTo>
                <a:lnTo>
                  <a:pt x="0" y="0"/>
                </a:lnTo>
                <a:lnTo>
                  <a:pt x="0" y="273050"/>
                </a:lnTo>
                <a:lnTo>
                  <a:pt x="7772400" y="273050"/>
                </a:lnTo>
                <a:lnTo>
                  <a:pt x="7772400" y="0"/>
                </a:lnTo>
                <a:close/>
              </a:path>
            </a:pathLst>
          </a:custGeom>
          <a:solidFill>
            <a:srgbClr val="17375E"/>
          </a:solidFill>
        </p:spPr>
        <p:txBody>
          <a:bodyPr wrap="square" lIns="0" tIns="0" rIns="0" bIns="0" rtlCol="0" anchor="ctr"/>
          <a:lstStyle>
            <a:defPPr>
              <a:defRPr lang="en-US" kern="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925" algn="ctr"/>
            <a:r>
              <a:rPr lang="en-IN" sz="1400" b="1">
                <a:solidFill>
                  <a:srgbClr val="FFFFFF"/>
                </a:solidFill>
                <a:latin typeface="Arial" panose="020B0604020202020204" pitchFamily="34" charset="0"/>
                <a:cs typeface="Arial" panose="020B0604020202020204" pitchFamily="34" charset="0"/>
              </a:rPr>
              <a:t>Certifications</a:t>
            </a:r>
            <a:endParaRPr lang="en-IN" sz="1400" b="1" spc="-20">
              <a:solidFill>
                <a:srgbClr val="FFFFFF"/>
              </a:solidFill>
              <a:latin typeface="Arial" panose="020B0604020202020204" pitchFamily="34" charset="0"/>
              <a:cs typeface="Arial" panose="020B0604020202020204" pitchFamily="34" charset="0"/>
            </a:endParaRPr>
          </a:p>
        </p:txBody>
      </p:sp>
      <p:sp>
        <p:nvSpPr>
          <p:cNvPr id="22" name="object 27">
            <a:extLst>
              <a:ext uri="{FF2B5EF4-FFF2-40B4-BE49-F238E27FC236}">
                <a16:creationId xmlns:a16="http://schemas.microsoft.com/office/drawing/2014/main" id="{B5394E08-6594-FF91-35DF-AA762F5BAE1D}"/>
              </a:ext>
            </a:extLst>
          </p:cNvPr>
          <p:cNvSpPr/>
          <p:nvPr/>
        </p:nvSpPr>
        <p:spPr>
          <a:xfrm>
            <a:off x="4993191" y="6996967"/>
            <a:ext cx="7772400" cy="274320"/>
          </a:xfrm>
          <a:custGeom>
            <a:avLst/>
            <a:gdLst/>
            <a:ahLst/>
            <a:cxnLst/>
            <a:rect l="l" t="t" r="r" b="b"/>
            <a:pathLst>
              <a:path w="7772400" h="273050">
                <a:moveTo>
                  <a:pt x="7772400" y="0"/>
                </a:moveTo>
                <a:lnTo>
                  <a:pt x="0" y="0"/>
                </a:lnTo>
                <a:lnTo>
                  <a:pt x="0" y="273050"/>
                </a:lnTo>
                <a:lnTo>
                  <a:pt x="7772400" y="273050"/>
                </a:lnTo>
                <a:lnTo>
                  <a:pt x="7772400" y="0"/>
                </a:lnTo>
                <a:close/>
              </a:path>
            </a:pathLst>
          </a:custGeom>
          <a:solidFill>
            <a:srgbClr val="17375E"/>
          </a:solidFill>
        </p:spPr>
        <p:txBody>
          <a:bodyPr wrap="square" lIns="0" tIns="0" rIns="0" bIns="0" rtlCol="0" anchor="ctr"/>
          <a:lstStyle>
            <a:defPPr>
              <a:defRPr lang="en-US" kern="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8925" algn="ctr"/>
            <a:r>
              <a:rPr lang="en-IN" sz="1400" b="1">
                <a:solidFill>
                  <a:schemeClr val="bg1"/>
                </a:solidFill>
                <a:effectLst/>
                <a:latin typeface="Arial" panose="020B0604020202020204" pitchFamily="34" charset="0"/>
                <a:cs typeface="Arial" panose="020B0604020202020204" pitchFamily="34" charset="0"/>
              </a:rPr>
              <a:t>Certified Professionals</a:t>
            </a:r>
            <a:endParaRPr lang="en-IN" sz="1400" b="1" spc="-20">
              <a:solidFill>
                <a:schemeClr val="bg1"/>
              </a:solidFill>
              <a:latin typeface="Arial" panose="020B0604020202020204" pitchFamily="34" charset="0"/>
              <a:cs typeface="Arial" panose="020B0604020202020204" pitchFamily="34" charset="0"/>
            </a:endParaRPr>
          </a:p>
        </p:txBody>
      </p:sp>
      <p:pic>
        <p:nvPicPr>
          <p:cNvPr id="23" name="Picture 22" descr="Certified Information Systems Security Professional (CISSP) - Credly">
            <a:extLst>
              <a:ext uri="{FF2B5EF4-FFF2-40B4-BE49-F238E27FC236}">
                <a16:creationId xmlns:a16="http://schemas.microsoft.com/office/drawing/2014/main" id="{B45C5864-88EE-39D3-F142-27BFBE62E4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73611" y="5599213"/>
            <a:ext cx="1498809" cy="83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sp>
        <p:nvSpPr>
          <p:cNvPr id="3" name="Freeform 3"/>
          <p:cNvSpPr/>
          <p:nvPr/>
        </p:nvSpPr>
        <p:spPr>
          <a:xfrm>
            <a:off x="16455614" y="2267154"/>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4" name="TextBox 4"/>
          <p:cNvSpPr txBox="1"/>
          <p:nvPr/>
        </p:nvSpPr>
        <p:spPr>
          <a:xfrm>
            <a:off x="957472" y="1181100"/>
            <a:ext cx="8455175" cy="1445973"/>
          </a:xfrm>
          <a:prstGeom prst="rect">
            <a:avLst/>
          </a:prstGeom>
        </p:spPr>
        <p:txBody>
          <a:bodyPr lIns="0" tIns="0" rIns="0" bIns="0" rtlCol="0" anchor="t">
            <a:spAutoFit/>
          </a:bodyPr>
          <a:lstStyle/>
          <a:p>
            <a:pPr algn="l">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ARETUM </a:t>
            </a: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LABS</a:t>
            </a:r>
          </a:p>
        </p:txBody>
      </p:sp>
      <p:grpSp>
        <p:nvGrpSpPr>
          <p:cNvPr id="5" name="Group 5"/>
          <p:cNvGrpSpPr/>
          <p:nvPr/>
        </p:nvGrpSpPr>
        <p:grpSpPr>
          <a:xfrm>
            <a:off x="957472" y="5261757"/>
            <a:ext cx="6352835" cy="856727"/>
            <a:chOff x="0" y="0"/>
            <a:chExt cx="6431424" cy="867325"/>
          </a:xfrm>
        </p:grpSpPr>
        <p:sp>
          <p:nvSpPr>
            <p:cNvPr id="6" name="Freeform 6"/>
            <p:cNvSpPr/>
            <p:nvPr/>
          </p:nvSpPr>
          <p:spPr>
            <a:xfrm>
              <a:off x="947" y="0"/>
              <a:ext cx="6429530" cy="867325"/>
            </a:xfrm>
            <a:custGeom>
              <a:avLst/>
              <a:gdLst/>
              <a:ahLst/>
              <a:cxnLst/>
              <a:rect l="l" t="t" r="r" b="b"/>
              <a:pathLst>
                <a:path w="6429530" h="867325">
                  <a:moveTo>
                    <a:pt x="6427892" y="439180"/>
                  </a:moveTo>
                  <a:lnTo>
                    <a:pt x="6229863" y="861807"/>
                  </a:lnTo>
                  <a:cubicBezTo>
                    <a:pt x="6228285" y="865174"/>
                    <a:pt x="6224902" y="867325"/>
                    <a:pt x="6221184" y="867325"/>
                  </a:cubicBezTo>
                  <a:lnTo>
                    <a:pt x="208346" y="867325"/>
                  </a:lnTo>
                  <a:cubicBezTo>
                    <a:pt x="204628" y="867325"/>
                    <a:pt x="201245" y="865174"/>
                    <a:pt x="199668" y="861807"/>
                  </a:cubicBezTo>
                  <a:lnTo>
                    <a:pt x="1638" y="439180"/>
                  </a:lnTo>
                  <a:cubicBezTo>
                    <a:pt x="0" y="435684"/>
                    <a:pt x="0" y="431641"/>
                    <a:pt x="1638" y="428145"/>
                  </a:cubicBezTo>
                  <a:lnTo>
                    <a:pt x="199668" y="5518"/>
                  </a:lnTo>
                  <a:cubicBezTo>
                    <a:pt x="201245" y="2151"/>
                    <a:pt x="204628" y="0"/>
                    <a:pt x="208346" y="0"/>
                  </a:cubicBezTo>
                  <a:lnTo>
                    <a:pt x="6221184" y="0"/>
                  </a:lnTo>
                  <a:cubicBezTo>
                    <a:pt x="6224902" y="0"/>
                    <a:pt x="6228285" y="2151"/>
                    <a:pt x="6229863" y="5518"/>
                  </a:cubicBezTo>
                  <a:lnTo>
                    <a:pt x="6427892" y="428145"/>
                  </a:lnTo>
                  <a:cubicBezTo>
                    <a:pt x="6429530" y="431641"/>
                    <a:pt x="6429530" y="435684"/>
                    <a:pt x="6427892" y="43918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7" name="TextBox 7"/>
            <p:cNvSpPr txBox="1"/>
            <p:nvPr/>
          </p:nvSpPr>
          <p:spPr>
            <a:xfrm>
              <a:off x="114300" y="-38100"/>
              <a:ext cx="6202824"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8" name="Group 8"/>
          <p:cNvGrpSpPr/>
          <p:nvPr/>
        </p:nvGrpSpPr>
        <p:grpSpPr>
          <a:xfrm>
            <a:off x="957472" y="6301680"/>
            <a:ext cx="6352835" cy="856727"/>
            <a:chOff x="0" y="0"/>
            <a:chExt cx="6431424" cy="867325"/>
          </a:xfrm>
        </p:grpSpPr>
        <p:sp>
          <p:nvSpPr>
            <p:cNvPr id="9" name="Freeform 9"/>
            <p:cNvSpPr/>
            <p:nvPr/>
          </p:nvSpPr>
          <p:spPr>
            <a:xfrm>
              <a:off x="947" y="0"/>
              <a:ext cx="6429530" cy="867325"/>
            </a:xfrm>
            <a:custGeom>
              <a:avLst/>
              <a:gdLst/>
              <a:ahLst/>
              <a:cxnLst/>
              <a:rect l="l" t="t" r="r" b="b"/>
              <a:pathLst>
                <a:path w="6429530" h="867325">
                  <a:moveTo>
                    <a:pt x="6427892" y="439180"/>
                  </a:moveTo>
                  <a:lnTo>
                    <a:pt x="6229863" y="861807"/>
                  </a:lnTo>
                  <a:cubicBezTo>
                    <a:pt x="6228285" y="865174"/>
                    <a:pt x="6224902" y="867325"/>
                    <a:pt x="6221184" y="867325"/>
                  </a:cubicBezTo>
                  <a:lnTo>
                    <a:pt x="208346" y="867325"/>
                  </a:lnTo>
                  <a:cubicBezTo>
                    <a:pt x="204628" y="867325"/>
                    <a:pt x="201245" y="865174"/>
                    <a:pt x="199668" y="861807"/>
                  </a:cubicBezTo>
                  <a:lnTo>
                    <a:pt x="1638" y="439180"/>
                  </a:lnTo>
                  <a:cubicBezTo>
                    <a:pt x="0" y="435684"/>
                    <a:pt x="0" y="431641"/>
                    <a:pt x="1638" y="428145"/>
                  </a:cubicBezTo>
                  <a:lnTo>
                    <a:pt x="199668" y="5518"/>
                  </a:lnTo>
                  <a:cubicBezTo>
                    <a:pt x="201245" y="2151"/>
                    <a:pt x="204628" y="0"/>
                    <a:pt x="208346" y="0"/>
                  </a:cubicBezTo>
                  <a:lnTo>
                    <a:pt x="6221184" y="0"/>
                  </a:lnTo>
                  <a:cubicBezTo>
                    <a:pt x="6224902" y="0"/>
                    <a:pt x="6228285" y="2151"/>
                    <a:pt x="6229863" y="5518"/>
                  </a:cubicBezTo>
                  <a:lnTo>
                    <a:pt x="6427892" y="428145"/>
                  </a:lnTo>
                  <a:cubicBezTo>
                    <a:pt x="6429530" y="431641"/>
                    <a:pt x="6429530" y="435684"/>
                    <a:pt x="6427892" y="43918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0" name="TextBox 10"/>
            <p:cNvSpPr txBox="1"/>
            <p:nvPr/>
          </p:nvSpPr>
          <p:spPr>
            <a:xfrm>
              <a:off x="114300" y="-38100"/>
              <a:ext cx="6202824"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1" name="Freeform 11"/>
          <p:cNvSpPr/>
          <p:nvPr/>
        </p:nvSpPr>
        <p:spPr>
          <a:xfrm>
            <a:off x="1488428" y="5473389"/>
            <a:ext cx="412449" cy="381000"/>
          </a:xfrm>
          <a:custGeom>
            <a:avLst/>
            <a:gdLst/>
            <a:ahLst/>
            <a:cxnLst/>
            <a:rect l="l" t="t" r="r" b="b"/>
            <a:pathLst>
              <a:path w="412449" h="381000">
                <a:moveTo>
                  <a:pt x="0" y="0"/>
                </a:moveTo>
                <a:lnTo>
                  <a:pt x="412449" y="0"/>
                </a:lnTo>
                <a:lnTo>
                  <a:pt x="412449"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sp>
        <p:nvSpPr>
          <p:cNvPr id="12" name="Freeform 12"/>
          <p:cNvSpPr/>
          <p:nvPr/>
        </p:nvSpPr>
        <p:spPr>
          <a:xfrm>
            <a:off x="1488428" y="6471513"/>
            <a:ext cx="412449" cy="381000"/>
          </a:xfrm>
          <a:custGeom>
            <a:avLst/>
            <a:gdLst/>
            <a:ahLst/>
            <a:cxnLst/>
            <a:rect l="l" t="t" r="r" b="b"/>
            <a:pathLst>
              <a:path w="412449" h="381000">
                <a:moveTo>
                  <a:pt x="0" y="0"/>
                </a:moveTo>
                <a:lnTo>
                  <a:pt x="412449" y="0"/>
                </a:lnTo>
                <a:lnTo>
                  <a:pt x="412449"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grpSp>
        <p:nvGrpSpPr>
          <p:cNvPr id="13" name="Group 13"/>
          <p:cNvGrpSpPr/>
          <p:nvPr/>
        </p:nvGrpSpPr>
        <p:grpSpPr>
          <a:xfrm>
            <a:off x="957472" y="7341602"/>
            <a:ext cx="6352835" cy="856727"/>
            <a:chOff x="0" y="0"/>
            <a:chExt cx="6431424" cy="867325"/>
          </a:xfrm>
        </p:grpSpPr>
        <p:sp>
          <p:nvSpPr>
            <p:cNvPr id="14" name="Freeform 14"/>
            <p:cNvSpPr/>
            <p:nvPr/>
          </p:nvSpPr>
          <p:spPr>
            <a:xfrm>
              <a:off x="947" y="0"/>
              <a:ext cx="6429530" cy="867325"/>
            </a:xfrm>
            <a:custGeom>
              <a:avLst/>
              <a:gdLst/>
              <a:ahLst/>
              <a:cxnLst/>
              <a:rect l="l" t="t" r="r" b="b"/>
              <a:pathLst>
                <a:path w="6429530" h="867325">
                  <a:moveTo>
                    <a:pt x="6427892" y="439180"/>
                  </a:moveTo>
                  <a:lnTo>
                    <a:pt x="6229863" y="861807"/>
                  </a:lnTo>
                  <a:cubicBezTo>
                    <a:pt x="6228285" y="865174"/>
                    <a:pt x="6224902" y="867325"/>
                    <a:pt x="6221184" y="867325"/>
                  </a:cubicBezTo>
                  <a:lnTo>
                    <a:pt x="208346" y="867325"/>
                  </a:lnTo>
                  <a:cubicBezTo>
                    <a:pt x="204628" y="867325"/>
                    <a:pt x="201245" y="865174"/>
                    <a:pt x="199668" y="861807"/>
                  </a:cubicBezTo>
                  <a:lnTo>
                    <a:pt x="1638" y="439180"/>
                  </a:lnTo>
                  <a:cubicBezTo>
                    <a:pt x="0" y="435684"/>
                    <a:pt x="0" y="431641"/>
                    <a:pt x="1638" y="428145"/>
                  </a:cubicBezTo>
                  <a:lnTo>
                    <a:pt x="199668" y="5518"/>
                  </a:lnTo>
                  <a:cubicBezTo>
                    <a:pt x="201245" y="2151"/>
                    <a:pt x="204628" y="0"/>
                    <a:pt x="208346" y="0"/>
                  </a:cubicBezTo>
                  <a:lnTo>
                    <a:pt x="6221184" y="0"/>
                  </a:lnTo>
                  <a:cubicBezTo>
                    <a:pt x="6224902" y="0"/>
                    <a:pt x="6228285" y="2151"/>
                    <a:pt x="6229863" y="5518"/>
                  </a:cubicBezTo>
                  <a:lnTo>
                    <a:pt x="6427892" y="428145"/>
                  </a:lnTo>
                  <a:cubicBezTo>
                    <a:pt x="6429530" y="431641"/>
                    <a:pt x="6429530" y="435684"/>
                    <a:pt x="6427892" y="43918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5" name="TextBox 15"/>
            <p:cNvSpPr txBox="1"/>
            <p:nvPr/>
          </p:nvSpPr>
          <p:spPr>
            <a:xfrm>
              <a:off x="114300" y="-38100"/>
              <a:ext cx="6202824"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6" name="Freeform 16"/>
          <p:cNvSpPr/>
          <p:nvPr/>
        </p:nvSpPr>
        <p:spPr>
          <a:xfrm>
            <a:off x="1488428" y="7500119"/>
            <a:ext cx="412449" cy="381000"/>
          </a:xfrm>
          <a:custGeom>
            <a:avLst/>
            <a:gdLst/>
            <a:ahLst/>
            <a:cxnLst/>
            <a:rect l="l" t="t" r="r" b="b"/>
            <a:pathLst>
              <a:path w="412449" h="381000">
                <a:moveTo>
                  <a:pt x="0" y="0"/>
                </a:moveTo>
                <a:lnTo>
                  <a:pt x="412449" y="0"/>
                </a:lnTo>
                <a:lnTo>
                  <a:pt x="412449"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grpSp>
        <p:nvGrpSpPr>
          <p:cNvPr id="17" name="Group 17"/>
          <p:cNvGrpSpPr/>
          <p:nvPr/>
        </p:nvGrpSpPr>
        <p:grpSpPr>
          <a:xfrm>
            <a:off x="957472" y="8381525"/>
            <a:ext cx="6291651" cy="856727"/>
            <a:chOff x="0" y="0"/>
            <a:chExt cx="6369484" cy="867325"/>
          </a:xfrm>
        </p:grpSpPr>
        <p:sp>
          <p:nvSpPr>
            <p:cNvPr id="18" name="Freeform 18"/>
            <p:cNvSpPr/>
            <p:nvPr/>
          </p:nvSpPr>
          <p:spPr>
            <a:xfrm>
              <a:off x="956" y="0"/>
              <a:ext cx="6367571" cy="867325"/>
            </a:xfrm>
            <a:custGeom>
              <a:avLst/>
              <a:gdLst/>
              <a:ahLst/>
              <a:cxnLst/>
              <a:rect l="l" t="t" r="r" b="b"/>
              <a:pathLst>
                <a:path w="6367571" h="867325">
                  <a:moveTo>
                    <a:pt x="6365917" y="439234"/>
                  </a:moveTo>
                  <a:lnTo>
                    <a:pt x="6167938" y="861754"/>
                  </a:lnTo>
                  <a:cubicBezTo>
                    <a:pt x="6166345" y="865153"/>
                    <a:pt x="6162930" y="867325"/>
                    <a:pt x="6159175" y="867325"/>
                  </a:cubicBezTo>
                  <a:lnTo>
                    <a:pt x="208397" y="867325"/>
                  </a:lnTo>
                  <a:cubicBezTo>
                    <a:pt x="204642" y="867325"/>
                    <a:pt x="201226" y="865153"/>
                    <a:pt x="199633" y="861754"/>
                  </a:cubicBezTo>
                  <a:lnTo>
                    <a:pt x="1655" y="439234"/>
                  </a:lnTo>
                  <a:cubicBezTo>
                    <a:pt x="0" y="435704"/>
                    <a:pt x="0" y="431621"/>
                    <a:pt x="1655" y="428091"/>
                  </a:cubicBezTo>
                  <a:lnTo>
                    <a:pt x="199633" y="5571"/>
                  </a:lnTo>
                  <a:cubicBezTo>
                    <a:pt x="201226" y="2172"/>
                    <a:pt x="204642" y="0"/>
                    <a:pt x="208397" y="0"/>
                  </a:cubicBezTo>
                  <a:lnTo>
                    <a:pt x="6159175" y="0"/>
                  </a:lnTo>
                  <a:cubicBezTo>
                    <a:pt x="6162930" y="0"/>
                    <a:pt x="6166345" y="2172"/>
                    <a:pt x="6167938" y="5571"/>
                  </a:cubicBezTo>
                  <a:lnTo>
                    <a:pt x="6365917" y="428091"/>
                  </a:lnTo>
                  <a:cubicBezTo>
                    <a:pt x="6367571" y="431621"/>
                    <a:pt x="6367571" y="435704"/>
                    <a:pt x="6365917" y="43923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9" name="TextBox 19"/>
            <p:cNvSpPr txBox="1"/>
            <p:nvPr/>
          </p:nvSpPr>
          <p:spPr>
            <a:xfrm>
              <a:off x="114300" y="-38100"/>
              <a:ext cx="6140884"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20" name="Freeform 20"/>
          <p:cNvSpPr/>
          <p:nvPr/>
        </p:nvSpPr>
        <p:spPr>
          <a:xfrm>
            <a:off x="1488428" y="8588854"/>
            <a:ext cx="412449" cy="381000"/>
          </a:xfrm>
          <a:custGeom>
            <a:avLst/>
            <a:gdLst/>
            <a:ahLst/>
            <a:cxnLst/>
            <a:rect l="l" t="t" r="r" b="b"/>
            <a:pathLst>
              <a:path w="412449" h="381000">
                <a:moveTo>
                  <a:pt x="0" y="0"/>
                </a:moveTo>
                <a:lnTo>
                  <a:pt x="412449" y="0"/>
                </a:lnTo>
                <a:lnTo>
                  <a:pt x="412449"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sp>
        <p:nvSpPr>
          <p:cNvPr id="21" name="AutoShape 21"/>
          <p:cNvSpPr/>
          <p:nvPr/>
        </p:nvSpPr>
        <p:spPr>
          <a:xfrm>
            <a:off x="7299702" y="5690120"/>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sp>
        <p:nvSpPr>
          <p:cNvPr id="22" name="AutoShape 22"/>
          <p:cNvSpPr/>
          <p:nvPr/>
        </p:nvSpPr>
        <p:spPr>
          <a:xfrm>
            <a:off x="7299702" y="6730043"/>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sp>
        <p:nvSpPr>
          <p:cNvPr id="23" name="AutoShape 23"/>
          <p:cNvSpPr/>
          <p:nvPr/>
        </p:nvSpPr>
        <p:spPr>
          <a:xfrm flipH="1">
            <a:off x="7238518" y="7769965"/>
            <a:ext cx="61184"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sp>
        <p:nvSpPr>
          <p:cNvPr id="24" name="TextBox 24"/>
          <p:cNvSpPr txBox="1"/>
          <p:nvPr/>
        </p:nvSpPr>
        <p:spPr>
          <a:xfrm>
            <a:off x="940654" y="2944021"/>
            <a:ext cx="12718096" cy="1603743"/>
          </a:xfrm>
          <a:prstGeom prst="rect">
            <a:avLst/>
          </a:prstGeom>
        </p:spPr>
        <p:txBody>
          <a:bodyPr lIns="0" tIns="0" rIns="0" bIns="0" rtlCol="0" anchor="t">
            <a:spAutoFit/>
          </a:bodyPr>
          <a:lstStyle/>
          <a:p>
            <a:pPr algn="l">
              <a:lnSpc>
                <a:spcPts val="4022"/>
              </a:lnSpc>
            </a:pPr>
            <a:r>
              <a:rPr lang="en-US" sz="3623" spc="-36" dirty="0">
                <a:solidFill>
                  <a:srgbClr val="FFFFFF"/>
                </a:solidFill>
                <a:latin typeface="Arial"/>
                <a:ea typeface="Arial"/>
                <a:cs typeface="Arial"/>
                <a:sym typeface="Arial"/>
              </a:rPr>
              <a:t>Internal </a:t>
            </a:r>
            <a:r>
              <a:rPr lang="en-US" sz="3623" spc="-36" dirty="0" err="1">
                <a:solidFill>
                  <a:srgbClr val="FFFFFF"/>
                </a:solidFill>
                <a:latin typeface="Arial"/>
                <a:ea typeface="Arial"/>
                <a:cs typeface="Arial"/>
                <a:sym typeface="Arial"/>
              </a:rPr>
              <a:t>Aretum</a:t>
            </a:r>
            <a:r>
              <a:rPr lang="en-US" sz="3623" spc="-36" dirty="0">
                <a:solidFill>
                  <a:srgbClr val="FFFFFF"/>
                </a:solidFill>
                <a:latin typeface="Arial"/>
                <a:ea typeface="Arial"/>
                <a:cs typeface="Arial"/>
                <a:sym typeface="Arial"/>
              </a:rPr>
              <a:t> agile software development group researching and develops prototypes using emerging technologies​.</a:t>
            </a:r>
          </a:p>
          <a:p>
            <a:pPr algn="l">
              <a:lnSpc>
                <a:spcPts val="4022"/>
              </a:lnSpc>
            </a:pPr>
            <a:endParaRPr lang="en-US" sz="3623" spc="-36" dirty="0">
              <a:solidFill>
                <a:srgbClr val="FFFFFF"/>
              </a:solidFill>
              <a:latin typeface="Arial"/>
              <a:ea typeface="Arial"/>
              <a:cs typeface="Arial"/>
              <a:sym typeface="Arial"/>
            </a:endParaRPr>
          </a:p>
        </p:txBody>
      </p:sp>
      <p:sp>
        <p:nvSpPr>
          <p:cNvPr id="25" name="TextBox 25"/>
          <p:cNvSpPr txBox="1"/>
          <p:nvPr/>
        </p:nvSpPr>
        <p:spPr>
          <a:xfrm>
            <a:off x="2224967" y="5442545"/>
            <a:ext cx="4035801" cy="6412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Artificial Intelligence (AI) ​</a:t>
            </a:r>
          </a:p>
          <a:p>
            <a:pPr algn="just">
              <a:lnSpc>
                <a:spcPts val="2548"/>
              </a:lnSpc>
            </a:pPr>
            <a:endParaRPr lang="en-US" sz="2123" b="1" spc="-21" dirty="0">
              <a:solidFill>
                <a:srgbClr val="FFFFFF"/>
              </a:solidFill>
              <a:latin typeface="Arial" panose="020B0604020202020204" pitchFamily="34" charset="0"/>
              <a:ea typeface="Open Sauce Bold"/>
              <a:cs typeface="Arial" panose="020B0604020202020204" pitchFamily="34" charset="0"/>
              <a:sym typeface="Open Sauce Bold"/>
            </a:endParaRPr>
          </a:p>
        </p:txBody>
      </p:sp>
      <p:sp>
        <p:nvSpPr>
          <p:cNvPr id="26" name="TextBox 26"/>
          <p:cNvSpPr txBox="1"/>
          <p:nvPr/>
        </p:nvSpPr>
        <p:spPr>
          <a:xfrm>
            <a:off x="2224967" y="6569928"/>
            <a:ext cx="3639150" cy="6412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Machine Learning (ML)​</a:t>
            </a:r>
          </a:p>
          <a:p>
            <a:pPr algn="just">
              <a:lnSpc>
                <a:spcPts val="2548"/>
              </a:lnSpc>
            </a:pPr>
            <a:endParaRPr lang="en-US" sz="2123" b="1" spc="-21" dirty="0">
              <a:solidFill>
                <a:srgbClr val="FFFFFF"/>
              </a:solidFill>
              <a:latin typeface="Arial" panose="020B0604020202020204" pitchFamily="34" charset="0"/>
              <a:ea typeface="Open Sauce Bold"/>
              <a:cs typeface="Arial" panose="020B0604020202020204" pitchFamily="34" charset="0"/>
              <a:sym typeface="Open Sauce Bold"/>
            </a:endParaRPr>
          </a:p>
        </p:txBody>
      </p:sp>
      <p:sp>
        <p:nvSpPr>
          <p:cNvPr id="27" name="TextBox 27"/>
          <p:cNvSpPr txBox="1"/>
          <p:nvPr/>
        </p:nvSpPr>
        <p:spPr>
          <a:xfrm>
            <a:off x="2224967" y="7522390"/>
            <a:ext cx="4740541" cy="961802"/>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Natural Language Processing (NLP) </a:t>
            </a:r>
          </a:p>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and Semantic Search​</a:t>
            </a:r>
          </a:p>
          <a:p>
            <a:pPr algn="just">
              <a:lnSpc>
                <a:spcPts val="2548"/>
              </a:lnSpc>
            </a:pPr>
            <a:endParaRPr lang="en-US" sz="2123" b="1" spc="-21" dirty="0">
              <a:solidFill>
                <a:srgbClr val="FFFFFF"/>
              </a:solidFill>
              <a:latin typeface="Arial" panose="020B0604020202020204" pitchFamily="34" charset="0"/>
              <a:ea typeface="Open Sauce Bold"/>
              <a:cs typeface="Arial" panose="020B0604020202020204" pitchFamily="34" charset="0"/>
              <a:sym typeface="Open Sauce Bold"/>
            </a:endParaRPr>
          </a:p>
        </p:txBody>
      </p:sp>
      <p:sp>
        <p:nvSpPr>
          <p:cNvPr id="28" name="TextBox 28"/>
          <p:cNvSpPr txBox="1"/>
          <p:nvPr/>
        </p:nvSpPr>
        <p:spPr>
          <a:xfrm>
            <a:off x="2220852" y="8618977"/>
            <a:ext cx="4744657" cy="6412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Robotic Process Automation (RPA)​</a:t>
            </a:r>
          </a:p>
          <a:p>
            <a:pPr algn="just">
              <a:lnSpc>
                <a:spcPts val="2548"/>
              </a:lnSpc>
            </a:pPr>
            <a:endParaRPr lang="en-US" sz="2123" b="1" spc="-21" dirty="0">
              <a:solidFill>
                <a:srgbClr val="FFFFFF"/>
              </a:solidFill>
              <a:latin typeface="Arial" panose="020B0604020202020204" pitchFamily="34" charset="0"/>
              <a:ea typeface="Open Sauce Bold"/>
              <a:cs typeface="Arial" panose="020B0604020202020204" pitchFamily="34" charset="0"/>
              <a:sym typeface="Open Sauce Bold"/>
            </a:endParaRPr>
          </a:p>
        </p:txBody>
      </p:sp>
      <p:sp>
        <p:nvSpPr>
          <p:cNvPr id="29" name="TextBox 29"/>
          <p:cNvSpPr txBox="1"/>
          <p:nvPr/>
        </p:nvSpPr>
        <p:spPr>
          <a:xfrm>
            <a:off x="957472" y="4585864"/>
            <a:ext cx="7494452" cy="771649"/>
          </a:xfrm>
          <a:prstGeom prst="rect">
            <a:avLst/>
          </a:prstGeom>
        </p:spPr>
        <p:txBody>
          <a:bodyPr lIns="0" tIns="0" rIns="0" bIns="0" rtlCol="0" anchor="t">
            <a:spAutoFit/>
          </a:bodyPr>
          <a:lstStyle/>
          <a:p>
            <a:pPr algn="l">
              <a:lnSpc>
                <a:spcPts val="2801"/>
              </a:lnSpc>
            </a:pPr>
            <a:r>
              <a:rPr lang="en-US" sz="2523" spc="-25">
                <a:solidFill>
                  <a:srgbClr val="FFFFFF"/>
                </a:solidFill>
                <a:latin typeface="Arial"/>
                <a:ea typeface="Arial"/>
                <a:cs typeface="Arial"/>
                <a:sym typeface="Arial"/>
              </a:rPr>
              <a:t>Emerging technologies include but are not limited to:​</a:t>
            </a:r>
          </a:p>
          <a:p>
            <a:pPr algn="l">
              <a:lnSpc>
                <a:spcPts val="2801"/>
              </a:lnSpc>
            </a:pPr>
            <a:endParaRPr lang="en-US" sz="2523" spc="-25">
              <a:solidFill>
                <a:srgbClr val="FFFFFF"/>
              </a:solidFill>
              <a:latin typeface="Arial"/>
              <a:ea typeface="Arial"/>
              <a:cs typeface="Arial"/>
              <a:sym typeface="Arial"/>
            </a:endParaRPr>
          </a:p>
        </p:txBody>
      </p:sp>
      <p:sp>
        <p:nvSpPr>
          <p:cNvPr id="30" name="TextBox 30"/>
          <p:cNvSpPr txBox="1"/>
          <p:nvPr/>
        </p:nvSpPr>
        <p:spPr>
          <a:xfrm>
            <a:off x="8695781" y="4639169"/>
            <a:ext cx="5591304" cy="4999856"/>
          </a:xfrm>
          <a:prstGeom prst="rect">
            <a:avLst/>
          </a:prstGeom>
        </p:spPr>
        <p:txBody>
          <a:bodyPr lIns="0" tIns="0" rIns="0" bIns="0" rtlCol="0" anchor="t">
            <a:spAutoFit/>
          </a:bodyPr>
          <a:lstStyle/>
          <a:p>
            <a:pPr algn="l">
              <a:lnSpc>
                <a:spcPts val="2801"/>
              </a:lnSpc>
            </a:pPr>
            <a:r>
              <a:rPr lang="en-US" sz="2523" spc="-25">
                <a:solidFill>
                  <a:srgbClr val="FFFFFF"/>
                </a:solidFill>
                <a:latin typeface="Arial"/>
                <a:ea typeface="Arial"/>
                <a:cs typeface="Arial"/>
                <a:sym typeface="Arial"/>
              </a:rPr>
              <a:t>Product development and hosting utilizing Amazon Web Services and Google Cloud Platform​</a:t>
            </a:r>
          </a:p>
          <a:p>
            <a:pPr algn="l">
              <a:lnSpc>
                <a:spcPts val="2801"/>
              </a:lnSpc>
            </a:pPr>
            <a:endParaRPr lang="en-US" sz="2523" spc="-25">
              <a:solidFill>
                <a:srgbClr val="FFFFFF"/>
              </a:solidFill>
              <a:latin typeface="Arial"/>
              <a:ea typeface="Arial"/>
              <a:cs typeface="Arial"/>
              <a:sym typeface="Arial"/>
            </a:endParaRPr>
          </a:p>
          <a:p>
            <a:pPr algn="l">
              <a:lnSpc>
                <a:spcPts val="2801"/>
              </a:lnSpc>
            </a:pPr>
            <a:r>
              <a:rPr lang="en-US" sz="2523" spc="-25">
                <a:solidFill>
                  <a:srgbClr val="FFFFFF"/>
                </a:solidFill>
                <a:latin typeface="Arial"/>
                <a:ea typeface="Arial"/>
                <a:cs typeface="Arial"/>
                <a:sym typeface="Arial"/>
              </a:rPr>
              <a:t>Future research and prototypes: AI trustworthiness scoring tool, Blockchain Git, Blockchain Explorer+ (DOD), RFP analyzer (agency contracts support), proposal submission tool (for contractors), trademark fraud detection (US PTO), PPP loan fraud detection (SBA), population estimator (Census Bureau), grant application scoring (NIH)</a:t>
            </a:r>
          </a:p>
          <a:p>
            <a:pPr algn="l">
              <a:lnSpc>
                <a:spcPts val="2801"/>
              </a:lnSpc>
            </a:pPr>
            <a:endParaRPr lang="en-US" sz="2523" spc="-25">
              <a:solidFill>
                <a:srgbClr val="FFFFFF"/>
              </a:solidFill>
              <a:latin typeface="Arial"/>
              <a:ea typeface="Arial"/>
              <a:cs typeface="Arial"/>
              <a:sym typeface="Arial"/>
            </a:endParaRPr>
          </a:p>
        </p:txBody>
      </p:sp>
      <p:grpSp>
        <p:nvGrpSpPr>
          <p:cNvPr id="31" name="Group 31"/>
          <p:cNvGrpSpPr/>
          <p:nvPr/>
        </p:nvGrpSpPr>
        <p:grpSpPr>
          <a:xfrm rot="-3762646">
            <a:off x="13749082" y="6752141"/>
            <a:ext cx="4969939" cy="2104618"/>
            <a:chOff x="0" y="0"/>
            <a:chExt cx="3140259" cy="698500"/>
          </a:xfrm>
        </p:grpSpPr>
        <p:sp>
          <p:nvSpPr>
            <p:cNvPr id="32" name="Freeform 32"/>
            <p:cNvSpPr/>
            <p:nvPr/>
          </p:nvSpPr>
          <p:spPr>
            <a:xfrm>
              <a:off x="1086" y="0"/>
              <a:ext cx="3138086" cy="698500"/>
            </a:xfrm>
            <a:custGeom>
              <a:avLst/>
              <a:gdLst/>
              <a:ahLst/>
              <a:cxnLst/>
              <a:rect l="l" t="t" r="r" b="b"/>
              <a:pathLst>
                <a:path w="3138086" h="698500">
                  <a:moveTo>
                    <a:pt x="3136328" y="354140"/>
                  </a:moveTo>
                  <a:lnTo>
                    <a:pt x="2938818" y="693610"/>
                  </a:lnTo>
                  <a:cubicBezTo>
                    <a:pt x="2937057" y="696637"/>
                    <a:pt x="2933818" y="698500"/>
                    <a:pt x="2930315" y="698500"/>
                  </a:cubicBezTo>
                  <a:lnTo>
                    <a:pt x="207772" y="698500"/>
                  </a:lnTo>
                  <a:cubicBezTo>
                    <a:pt x="204269" y="698500"/>
                    <a:pt x="201030" y="696637"/>
                    <a:pt x="199269" y="693610"/>
                  </a:cubicBezTo>
                  <a:lnTo>
                    <a:pt x="1759" y="354140"/>
                  </a:lnTo>
                  <a:cubicBezTo>
                    <a:pt x="0" y="351117"/>
                    <a:pt x="0" y="347383"/>
                    <a:pt x="1759" y="344360"/>
                  </a:cubicBezTo>
                  <a:lnTo>
                    <a:pt x="199269" y="4890"/>
                  </a:lnTo>
                  <a:cubicBezTo>
                    <a:pt x="201030" y="1863"/>
                    <a:pt x="204269" y="0"/>
                    <a:pt x="207772" y="0"/>
                  </a:cubicBezTo>
                  <a:lnTo>
                    <a:pt x="2930315" y="0"/>
                  </a:lnTo>
                  <a:cubicBezTo>
                    <a:pt x="2933818" y="0"/>
                    <a:pt x="2937057" y="1863"/>
                    <a:pt x="2938818" y="4890"/>
                  </a:cubicBezTo>
                  <a:lnTo>
                    <a:pt x="3136328" y="344360"/>
                  </a:lnTo>
                  <a:cubicBezTo>
                    <a:pt x="3138087" y="347383"/>
                    <a:pt x="3138087" y="351117"/>
                    <a:pt x="3136328" y="35414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3" name="TextBox 33"/>
            <p:cNvSpPr txBox="1"/>
            <p:nvPr/>
          </p:nvSpPr>
          <p:spPr>
            <a:xfrm>
              <a:off x="114300" y="-38100"/>
              <a:ext cx="291165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4" name="Group 34"/>
          <p:cNvGrpSpPr/>
          <p:nvPr/>
        </p:nvGrpSpPr>
        <p:grpSpPr>
          <a:xfrm rot="-7210721">
            <a:off x="12714796" y="1229742"/>
            <a:ext cx="5439197" cy="2339449"/>
            <a:chOff x="0" y="0"/>
            <a:chExt cx="1624006" cy="698500"/>
          </a:xfrm>
        </p:grpSpPr>
        <p:sp>
          <p:nvSpPr>
            <p:cNvPr id="35" name="Freeform 35"/>
            <p:cNvSpPr/>
            <p:nvPr/>
          </p:nvSpPr>
          <p:spPr>
            <a:xfrm>
              <a:off x="2101" y="0"/>
              <a:ext cx="1619804" cy="698500"/>
            </a:xfrm>
            <a:custGeom>
              <a:avLst/>
              <a:gdLst/>
              <a:ahLst/>
              <a:cxnLst/>
              <a:rect l="l" t="t" r="r" b="b"/>
              <a:pathLst>
                <a:path w="1619804" h="698500">
                  <a:moveTo>
                    <a:pt x="1616403" y="358706"/>
                  </a:moveTo>
                  <a:lnTo>
                    <a:pt x="1424207" y="689044"/>
                  </a:lnTo>
                  <a:cubicBezTo>
                    <a:pt x="1420800" y="694898"/>
                    <a:pt x="1414538" y="698500"/>
                    <a:pt x="1407765" y="698500"/>
                  </a:cubicBezTo>
                  <a:lnTo>
                    <a:pt x="212039" y="698500"/>
                  </a:lnTo>
                  <a:cubicBezTo>
                    <a:pt x="205266" y="698500"/>
                    <a:pt x="199004" y="694898"/>
                    <a:pt x="195597" y="689044"/>
                  </a:cubicBezTo>
                  <a:lnTo>
                    <a:pt x="3401" y="358706"/>
                  </a:lnTo>
                  <a:cubicBezTo>
                    <a:pt x="0" y="352861"/>
                    <a:pt x="0" y="345639"/>
                    <a:pt x="3401" y="339794"/>
                  </a:cubicBezTo>
                  <a:lnTo>
                    <a:pt x="195597" y="9456"/>
                  </a:lnTo>
                  <a:cubicBezTo>
                    <a:pt x="199004" y="3602"/>
                    <a:pt x="205266" y="0"/>
                    <a:pt x="212039" y="0"/>
                  </a:cubicBezTo>
                  <a:lnTo>
                    <a:pt x="1407765" y="0"/>
                  </a:lnTo>
                  <a:cubicBezTo>
                    <a:pt x="1414538" y="0"/>
                    <a:pt x="1420800" y="3602"/>
                    <a:pt x="1424207" y="9456"/>
                  </a:cubicBezTo>
                  <a:lnTo>
                    <a:pt x="1616403" y="339794"/>
                  </a:lnTo>
                  <a:cubicBezTo>
                    <a:pt x="1619804" y="345639"/>
                    <a:pt x="1619804" y="352861"/>
                    <a:pt x="1616403" y="35870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6" name="TextBox 36"/>
            <p:cNvSpPr txBox="1"/>
            <p:nvPr/>
          </p:nvSpPr>
          <p:spPr>
            <a:xfrm>
              <a:off x="114300" y="-38100"/>
              <a:ext cx="139540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7" name="Group 37"/>
          <p:cNvGrpSpPr/>
          <p:nvPr/>
        </p:nvGrpSpPr>
        <p:grpSpPr>
          <a:xfrm rot="-3762646">
            <a:off x="15008014" y="7891154"/>
            <a:ext cx="4055388" cy="1075619"/>
            <a:chOff x="0" y="0"/>
            <a:chExt cx="1748371" cy="698500"/>
          </a:xfrm>
        </p:grpSpPr>
        <p:sp>
          <p:nvSpPr>
            <p:cNvPr id="38" name="Freeform 38"/>
            <p:cNvSpPr/>
            <p:nvPr/>
          </p:nvSpPr>
          <p:spPr>
            <a:xfrm>
              <a:off x="3820" y="0"/>
              <a:ext cx="1740732" cy="698500"/>
            </a:xfrm>
            <a:custGeom>
              <a:avLst/>
              <a:gdLst/>
              <a:ahLst/>
              <a:cxnLst/>
              <a:rect l="l" t="t" r="r" b="b"/>
              <a:pathLst>
                <a:path w="1740732" h="698500">
                  <a:moveTo>
                    <a:pt x="1734548" y="366444"/>
                  </a:moveTo>
                  <a:lnTo>
                    <a:pt x="1551355" y="681306"/>
                  </a:lnTo>
                  <a:cubicBezTo>
                    <a:pt x="1545161" y="691951"/>
                    <a:pt x="1533775" y="698500"/>
                    <a:pt x="1521459" y="698500"/>
                  </a:cubicBezTo>
                  <a:lnTo>
                    <a:pt x="219272" y="698500"/>
                  </a:lnTo>
                  <a:cubicBezTo>
                    <a:pt x="206956" y="698500"/>
                    <a:pt x="195570" y="691951"/>
                    <a:pt x="189376" y="681306"/>
                  </a:cubicBezTo>
                  <a:lnTo>
                    <a:pt x="6184" y="366444"/>
                  </a:lnTo>
                  <a:cubicBezTo>
                    <a:pt x="0" y="355815"/>
                    <a:pt x="0" y="342685"/>
                    <a:pt x="6184" y="332056"/>
                  </a:cubicBezTo>
                  <a:lnTo>
                    <a:pt x="189376" y="17194"/>
                  </a:lnTo>
                  <a:cubicBezTo>
                    <a:pt x="195570" y="6549"/>
                    <a:pt x="206956" y="0"/>
                    <a:pt x="219272" y="0"/>
                  </a:cubicBezTo>
                  <a:lnTo>
                    <a:pt x="1521459" y="0"/>
                  </a:lnTo>
                  <a:cubicBezTo>
                    <a:pt x="1533775" y="0"/>
                    <a:pt x="1545161" y="6549"/>
                    <a:pt x="1551355" y="17194"/>
                  </a:cubicBezTo>
                  <a:lnTo>
                    <a:pt x="1734548" y="332056"/>
                  </a:lnTo>
                  <a:cubicBezTo>
                    <a:pt x="1740731" y="342685"/>
                    <a:pt x="1740731" y="355815"/>
                    <a:pt x="1734548" y="36644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9" name="TextBox 39"/>
            <p:cNvSpPr txBox="1"/>
            <p:nvPr/>
          </p:nvSpPr>
          <p:spPr>
            <a:xfrm>
              <a:off x="114300" y="-38100"/>
              <a:ext cx="151977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40" name="Group 40"/>
          <p:cNvGrpSpPr/>
          <p:nvPr/>
        </p:nvGrpSpPr>
        <p:grpSpPr>
          <a:xfrm rot="-7210721">
            <a:off x="14566326" y="1573754"/>
            <a:ext cx="4662262" cy="936297"/>
            <a:chOff x="0" y="0"/>
            <a:chExt cx="2808223" cy="698500"/>
          </a:xfrm>
        </p:grpSpPr>
        <p:sp>
          <p:nvSpPr>
            <p:cNvPr id="41" name="Freeform 41"/>
            <p:cNvSpPr/>
            <p:nvPr/>
          </p:nvSpPr>
          <p:spPr>
            <a:xfrm>
              <a:off x="3548" y="0"/>
              <a:ext cx="2801127" cy="698500"/>
            </a:xfrm>
            <a:custGeom>
              <a:avLst/>
              <a:gdLst/>
              <a:ahLst/>
              <a:cxnLst/>
              <a:rect l="l" t="t" r="r" b="b"/>
              <a:pathLst>
                <a:path w="2801127" h="698500">
                  <a:moveTo>
                    <a:pt x="2795383" y="365220"/>
                  </a:moveTo>
                  <a:lnTo>
                    <a:pt x="2610767" y="682530"/>
                  </a:lnTo>
                  <a:cubicBezTo>
                    <a:pt x="2605014" y="692417"/>
                    <a:pt x="2594437" y="698500"/>
                    <a:pt x="2582998" y="698500"/>
                  </a:cubicBezTo>
                  <a:lnTo>
                    <a:pt x="218129" y="698500"/>
                  </a:lnTo>
                  <a:cubicBezTo>
                    <a:pt x="206689" y="698500"/>
                    <a:pt x="196113" y="692417"/>
                    <a:pt x="190360" y="682530"/>
                  </a:cubicBezTo>
                  <a:lnTo>
                    <a:pt x="5744" y="365220"/>
                  </a:lnTo>
                  <a:cubicBezTo>
                    <a:pt x="0" y="355348"/>
                    <a:pt x="0" y="343152"/>
                    <a:pt x="5744" y="333280"/>
                  </a:cubicBezTo>
                  <a:lnTo>
                    <a:pt x="190360" y="15970"/>
                  </a:lnTo>
                  <a:cubicBezTo>
                    <a:pt x="196113" y="6083"/>
                    <a:pt x="206689" y="0"/>
                    <a:pt x="218129" y="0"/>
                  </a:cubicBezTo>
                  <a:lnTo>
                    <a:pt x="2582998" y="0"/>
                  </a:lnTo>
                  <a:cubicBezTo>
                    <a:pt x="2594437" y="0"/>
                    <a:pt x="2605014" y="6083"/>
                    <a:pt x="2610767" y="15970"/>
                  </a:cubicBezTo>
                  <a:lnTo>
                    <a:pt x="2795383" y="333280"/>
                  </a:lnTo>
                  <a:cubicBezTo>
                    <a:pt x="2801127" y="343152"/>
                    <a:pt x="2801127" y="355348"/>
                    <a:pt x="2795383" y="36522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2" name="TextBox 42"/>
            <p:cNvSpPr txBox="1"/>
            <p:nvPr/>
          </p:nvSpPr>
          <p:spPr>
            <a:xfrm>
              <a:off x="114300" y="-38100"/>
              <a:ext cx="2579623"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43" name="Group 43"/>
          <p:cNvGrpSpPr/>
          <p:nvPr/>
        </p:nvGrpSpPr>
        <p:grpSpPr>
          <a:xfrm>
            <a:off x="13620943" y="3579792"/>
            <a:ext cx="4762260" cy="4092568"/>
            <a:chOff x="0" y="0"/>
            <a:chExt cx="812800" cy="698500"/>
          </a:xfrm>
        </p:grpSpPr>
        <p:sp>
          <p:nvSpPr>
            <p:cNvPr id="44" name="Freeform 44"/>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5" name="TextBox 4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46" name="Group 46"/>
          <p:cNvGrpSpPr/>
          <p:nvPr/>
        </p:nvGrpSpPr>
        <p:grpSpPr>
          <a:xfrm>
            <a:off x="13798181" y="3727537"/>
            <a:ext cx="4389400" cy="3772141"/>
            <a:chOff x="0" y="0"/>
            <a:chExt cx="812800" cy="698500"/>
          </a:xfrm>
        </p:grpSpPr>
        <p:sp>
          <p:nvSpPr>
            <p:cNvPr id="47" name="Freeform 47"/>
            <p:cNvSpPr/>
            <p:nvPr/>
          </p:nvSpPr>
          <p:spPr>
            <a:xfrm>
              <a:off x="6394" y="0"/>
              <a:ext cx="800013" cy="698500"/>
            </a:xfrm>
            <a:custGeom>
              <a:avLst/>
              <a:gdLst/>
              <a:ahLst/>
              <a:cxnLst/>
              <a:rect l="l" t="t" r="r" b="b"/>
              <a:pathLst>
                <a:path w="800013" h="698500">
                  <a:moveTo>
                    <a:pt x="789661" y="378030"/>
                  </a:moveTo>
                  <a:lnTo>
                    <a:pt x="619951" y="669720"/>
                  </a:lnTo>
                  <a:cubicBezTo>
                    <a:pt x="609584" y="687538"/>
                    <a:pt x="590524" y="698500"/>
                    <a:pt x="569910" y="698500"/>
                  </a:cubicBezTo>
                  <a:lnTo>
                    <a:pt x="230102" y="698500"/>
                  </a:lnTo>
                  <a:cubicBezTo>
                    <a:pt x="209488" y="698500"/>
                    <a:pt x="190428" y="687538"/>
                    <a:pt x="180061" y="669720"/>
                  </a:cubicBezTo>
                  <a:lnTo>
                    <a:pt x="10351" y="378030"/>
                  </a:lnTo>
                  <a:cubicBezTo>
                    <a:pt x="0" y="360239"/>
                    <a:pt x="0" y="338261"/>
                    <a:pt x="10351" y="320470"/>
                  </a:cubicBezTo>
                  <a:lnTo>
                    <a:pt x="180061" y="28780"/>
                  </a:lnTo>
                  <a:cubicBezTo>
                    <a:pt x="190428" y="10962"/>
                    <a:pt x="209488" y="0"/>
                    <a:pt x="230102" y="0"/>
                  </a:cubicBezTo>
                  <a:lnTo>
                    <a:pt x="569910" y="0"/>
                  </a:lnTo>
                  <a:cubicBezTo>
                    <a:pt x="590524" y="0"/>
                    <a:pt x="609584" y="10962"/>
                    <a:pt x="619951" y="28780"/>
                  </a:cubicBezTo>
                  <a:lnTo>
                    <a:pt x="789661" y="320470"/>
                  </a:lnTo>
                  <a:cubicBezTo>
                    <a:pt x="800012" y="338261"/>
                    <a:pt x="800012" y="360239"/>
                    <a:pt x="789661" y="378030"/>
                  </a:cubicBezTo>
                  <a:close/>
                </a:path>
              </a:pathLst>
            </a:custGeom>
            <a:blipFill>
              <a:blip r:embed="rId7"/>
              <a:stretch>
                <a:fillRect l="-28115" r="-28115"/>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96" b="-9296"/>
            </a:stretch>
          </a:blipFill>
        </p:spPr>
        <p:txBody>
          <a:bodyPr/>
          <a:lstStyle/>
          <a:p>
            <a:endParaRPr lang="en-US" dirty="0">
              <a:latin typeface="Calibri" panose="020F0502020204030204" pitchFamily="34" charset="0"/>
            </a:endParaRPr>
          </a:p>
        </p:txBody>
      </p:sp>
      <p:sp>
        <p:nvSpPr>
          <p:cNvPr id="3" name="Freeform 3"/>
          <p:cNvSpPr/>
          <p:nvPr/>
        </p:nvSpPr>
        <p:spPr>
          <a:xfrm>
            <a:off x="15688807" y="961773"/>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libri" panose="020F0502020204030204" pitchFamily="34" charset="0"/>
            </a:endParaRPr>
          </a:p>
        </p:txBody>
      </p:sp>
      <p:grpSp>
        <p:nvGrpSpPr>
          <p:cNvPr id="4" name="Group 4"/>
          <p:cNvGrpSpPr/>
          <p:nvPr/>
        </p:nvGrpSpPr>
        <p:grpSpPr>
          <a:xfrm>
            <a:off x="7799112" y="5820933"/>
            <a:ext cx="6915011" cy="856727"/>
            <a:chOff x="0" y="0"/>
            <a:chExt cx="7000555" cy="867325"/>
          </a:xfrm>
        </p:grpSpPr>
        <p:sp>
          <p:nvSpPr>
            <p:cNvPr id="5" name="Freeform 5"/>
            <p:cNvSpPr/>
            <p:nvPr/>
          </p:nvSpPr>
          <p:spPr>
            <a:xfrm>
              <a:off x="870" y="0"/>
              <a:ext cx="6998814" cy="867325"/>
            </a:xfrm>
            <a:custGeom>
              <a:avLst/>
              <a:gdLst/>
              <a:ahLst/>
              <a:cxnLst/>
              <a:rect l="l" t="t" r="r" b="b"/>
              <a:pathLst>
                <a:path w="6998814" h="867325">
                  <a:moveTo>
                    <a:pt x="6997310" y="438731"/>
                  </a:moveTo>
                  <a:lnTo>
                    <a:pt x="6798860" y="862256"/>
                  </a:lnTo>
                  <a:cubicBezTo>
                    <a:pt x="6797410" y="865349"/>
                    <a:pt x="6794303" y="867325"/>
                    <a:pt x="6790887" y="867325"/>
                  </a:cubicBezTo>
                  <a:lnTo>
                    <a:pt x="207928" y="867325"/>
                  </a:lnTo>
                  <a:cubicBezTo>
                    <a:pt x="204512" y="867325"/>
                    <a:pt x="201404" y="865349"/>
                    <a:pt x="199955" y="862256"/>
                  </a:cubicBezTo>
                  <a:lnTo>
                    <a:pt x="1505" y="438731"/>
                  </a:lnTo>
                  <a:cubicBezTo>
                    <a:pt x="0" y="435520"/>
                    <a:pt x="0" y="431805"/>
                    <a:pt x="1505" y="428593"/>
                  </a:cubicBezTo>
                  <a:lnTo>
                    <a:pt x="199955" y="5069"/>
                  </a:lnTo>
                  <a:cubicBezTo>
                    <a:pt x="201404" y="1976"/>
                    <a:pt x="204512" y="0"/>
                    <a:pt x="207928" y="0"/>
                  </a:cubicBezTo>
                  <a:lnTo>
                    <a:pt x="6790887" y="0"/>
                  </a:lnTo>
                  <a:cubicBezTo>
                    <a:pt x="6794303" y="0"/>
                    <a:pt x="6797410" y="1976"/>
                    <a:pt x="6798860" y="5069"/>
                  </a:cubicBezTo>
                  <a:lnTo>
                    <a:pt x="6997310" y="428593"/>
                  </a:lnTo>
                  <a:cubicBezTo>
                    <a:pt x="6998814" y="431805"/>
                    <a:pt x="6998814" y="435520"/>
                    <a:pt x="6997310" y="43873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6" name="TextBox 6"/>
            <p:cNvSpPr txBox="1"/>
            <p:nvPr/>
          </p:nvSpPr>
          <p:spPr>
            <a:xfrm>
              <a:off x="114300" y="-38100"/>
              <a:ext cx="6771955"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7" name="Group 7"/>
          <p:cNvGrpSpPr/>
          <p:nvPr/>
        </p:nvGrpSpPr>
        <p:grpSpPr>
          <a:xfrm>
            <a:off x="7799112" y="6860855"/>
            <a:ext cx="6915011" cy="856727"/>
            <a:chOff x="0" y="0"/>
            <a:chExt cx="7000555" cy="867325"/>
          </a:xfrm>
        </p:grpSpPr>
        <p:sp>
          <p:nvSpPr>
            <p:cNvPr id="8" name="Freeform 8"/>
            <p:cNvSpPr/>
            <p:nvPr/>
          </p:nvSpPr>
          <p:spPr>
            <a:xfrm>
              <a:off x="870" y="0"/>
              <a:ext cx="6998814" cy="867325"/>
            </a:xfrm>
            <a:custGeom>
              <a:avLst/>
              <a:gdLst/>
              <a:ahLst/>
              <a:cxnLst/>
              <a:rect l="l" t="t" r="r" b="b"/>
              <a:pathLst>
                <a:path w="6998814" h="867325">
                  <a:moveTo>
                    <a:pt x="6997310" y="438731"/>
                  </a:moveTo>
                  <a:lnTo>
                    <a:pt x="6798860" y="862256"/>
                  </a:lnTo>
                  <a:cubicBezTo>
                    <a:pt x="6797410" y="865349"/>
                    <a:pt x="6794303" y="867325"/>
                    <a:pt x="6790887" y="867325"/>
                  </a:cubicBezTo>
                  <a:lnTo>
                    <a:pt x="207928" y="867325"/>
                  </a:lnTo>
                  <a:cubicBezTo>
                    <a:pt x="204512" y="867325"/>
                    <a:pt x="201404" y="865349"/>
                    <a:pt x="199955" y="862256"/>
                  </a:cubicBezTo>
                  <a:lnTo>
                    <a:pt x="1505" y="438731"/>
                  </a:lnTo>
                  <a:cubicBezTo>
                    <a:pt x="0" y="435520"/>
                    <a:pt x="0" y="431805"/>
                    <a:pt x="1505" y="428593"/>
                  </a:cubicBezTo>
                  <a:lnTo>
                    <a:pt x="199955" y="5069"/>
                  </a:lnTo>
                  <a:cubicBezTo>
                    <a:pt x="201404" y="1976"/>
                    <a:pt x="204512" y="0"/>
                    <a:pt x="207928" y="0"/>
                  </a:cubicBezTo>
                  <a:lnTo>
                    <a:pt x="6790887" y="0"/>
                  </a:lnTo>
                  <a:cubicBezTo>
                    <a:pt x="6794303" y="0"/>
                    <a:pt x="6797410" y="1976"/>
                    <a:pt x="6798860" y="5069"/>
                  </a:cubicBezTo>
                  <a:lnTo>
                    <a:pt x="6997310" y="428593"/>
                  </a:lnTo>
                  <a:cubicBezTo>
                    <a:pt x="6998814" y="431805"/>
                    <a:pt x="6998814" y="435520"/>
                    <a:pt x="6997310" y="43873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9" name="TextBox 9"/>
            <p:cNvSpPr txBox="1"/>
            <p:nvPr/>
          </p:nvSpPr>
          <p:spPr>
            <a:xfrm>
              <a:off x="114300" y="-38100"/>
              <a:ext cx="6771955"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0" name="Freeform 10"/>
          <p:cNvSpPr/>
          <p:nvPr/>
        </p:nvSpPr>
        <p:spPr>
          <a:xfrm>
            <a:off x="8358643" y="6032565"/>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sp>
        <p:nvSpPr>
          <p:cNvPr id="11" name="Freeform 11"/>
          <p:cNvSpPr/>
          <p:nvPr/>
        </p:nvSpPr>
        <p:spPr>
          <a:xfrm>
            <a:off x="8358643" y="7030689"/>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grpSp>
        <p:nvGrpSpPr>
          <p:cNvPr id="12" name="Group 12"/>
          <p:cNvGrpSpPr/>
          <p:nvPr/>
        </p:nvGrpSpPr>
        <p:grpSpPr>
          <a:xfrm>
            <a:off x="7799112" y="7900778"/>
            <a:ext cx="6915011" cy="856727"/>
            <a:chOff x="0" y="0"/>
            <a:chExt cx="7000555" cy="867325"/>
          </a:xfrm>
        </p:grpSpPr>
        <p:sp>
          <p:nvSpPr>
            <p:cNvPr id="13" name="Freeform 13"/>
            <p:cNvSpPr/>
            <p:nvPr/>
          </p:nvSpPr>
          <p:spPr>
            <a:xfrm>
              <a:off x="870" y="0"/>
              <a:ext cx="6998814" cy="867325"/>
            </a:xfrm>
            <a:custGeom>
              <a:avLst/>
              <a:gdLst/>
              <a:ahLst/>
              <a:cxnLst/>
              <a:rect l="l" t="t" r="r" b="b"/>
              <a:pathLst>
                <a:path w="6998814" h="867325">
                  <a:moveTo>
                    <a:pt x="6997310" y="438731"/>
                  </a:moveTo>
                  <a:lnTo>
                    <a:pt x="6798860" y="862256"/>
                  </a:lnTo>
                  <a:cubicBezTo>
                    <a:pt x="6797410" y="865349"/>
                    <a:pt x="6794303" y="867325"/>
                    <a:pt x="6790887" y="867325"/>
                  </a:cubicBezTo>
                  <a:lnTo>
                    <a:pt x="207928" y="867325"/>
                  </a:lnTo>
                  <a:cubicBezTo>
                    <a:pt x="204512" y="867325"/>
                    <a:pt x="201404" y="865349"/>
                    <a:pt x="199955" y="862256"/>
                  </a:cubicBezTo>
                  <a:lnTo>
                    <a:pt x="1505" y="438731"/>
                  </a:lnTo>
                  <a:cubicBezTo>
                    <a:pt x="0" y="435520"/>
                    <a:pt x="0" y="431805"/>
                    <a:pt x="1505" y="428593"/>
                  </a:cubicBezTo>
                  <a:lnTo>
                    <a:pt x="199955" y="5069"/>
                  </a:lnTo>
                  <a:cubicBezTo>
                    <a:pt x="201404" y="1976"/>
                    <a:pt x="204512" y="0"/>
                    <a:pt x="207928" y="0"/>
                  </a:cubicBezTo>
                  <a:lnTo>
                    <a:pt x="6790887" y="0"/>
                  </a:lnTo>
                  <a:cubicBezTo>
                    <a:pt x="6794303" y="0"/>
                    <a:pt x="6797410" y="1976"/>
                    <a:pt x="6798860" y="5069"/>
                  </a:cubicBezTo>
                  <a:lnTo>
                    <a:pt x="6997310" y="428593"/>
                  </a:lnTo>
                  <a:cubicBezTo>
                    <a:pt x="6998814" y="431805"/>
                    <a:pt x="6998814" y="435520"/>
                    <a:pt x="6997310" y="43873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6771955"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5" name="Freeform 15"/>
          <p:cNvSpPr/>
          <p:nvPr/>
        </p:nvSpPr>
        <p:spPr>
          <a:xfrm>
            <a:off x="8358643" y="8059294"/>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grpSp>
        <p:nvGrpSpPr>
          <p:cNvPr id="16" name="Group 16"/>
          <p:cNvGrpSpPr/>
          <p:nvPr/>
        </p:nvGrpSpPr>
        <p:grpSpPr>
          <a:xfrm>
            <a:off x="7799112" y="8940700"/>
            <a:ext cx="6848412" cy="856727"/>
            <a:chOff x="0" y="0"/>
            <a:chExt cx="6933132" cy="867325"/>
          </a:xfrm>
        </p:grpSpPr>
        <p:sp>
          <p:nvSpPr>
            <p:cNvPr id="17" name="Freeform 17"/>
            <p:cNvSpPr/>
            <p:nvPr/>
          </p:nvSpPr>
          <p:spPr>
            <a:xfrm>
              <a:off x="879" y="0"/>
              <a:ext cx="6931375" cy="867325"/>
            </a:xfrm>
            <a:custGeom>
              <a:avLst/>
              <a:gdLst/>
              <a:ahLst/>
              <a:cxnLst/>
              <a:rect l="l" t="t" r="r" b="b"/>
              <a:pathLst>
                <a:path w="6931375" h="867325">
                  <a:moveTo>
                    <a:pt x="6929855" y="438781"/>
                  </a:moveTo>
                  <a:lnTo>
                    <a:pt x="6731452" y="862207"/>
                  </a:lnTo>
                  <a:cubicBezTo>
                    <a:pt x="6729988" y="865330"/>
                    <a:pt x="6726851" y="867325"/>
                    <a:pt x="6723401" y="867325"/>
                  </a:cubicBezTo>
                  <a:lnTo>
                    <a:pt x="207973" y="867325"/>
                  </a:lnTo>
                  <a:cubicBezTo>
                    <a:pt x="204524" y="867325"/>
                    <a:pt x="201386" y="865330"/>
                    <a:pt x="199923" y="862207"/>
                  </a:cubicBezTo>
                  <a:lnTo>
                    <a:pt x="1519" y="438781"/>
                  </a:lnTo>
                  <a:cubicBezTo>
                    <a:pt x="0" y="435538"/>
                    <a:pt x="0" y="431787"/>
                    <a:pt x="1519" y="428544"/>
                  </a:cubicBezTo>
                  <a:lnTo>
                    <a:pt x="199923" y="5118"/>
                  </a:lnTo>
                  <a:cubicBezTo>
                    <a:pt x="201386" y="1995"/>
                    <a:pt x="204524" y="0"/>
                    <a:pt x="207973" y="0"/>
                  </a:cubicBezTo>
                  <a:lnTo>
                    <a:pt x="6723401" y="0"/>
                  </a:lnTo>
                  <a:cubicBezTo>
                    <a:pt x="6726851" y="0"/>
                    <a:pt x="6729988" y="1995"/>
                    <a:pt x="6731452" y="5118"/>
                  </a:cubicBezTo>
                  <a:lnTo>
                    <a:pt x="6929855" y="428544"/>
                  </a:lnTo>
                  <a:cubicBezTo>
                    <a:pt x="6931375" y="431787"/>
                    <a:pt x="6931375" y="435538"/>
                    <a:pt x="6929855" y="43878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8" name="TextBox 18"/>
            <p:cNvSpPr txBox="1"/>
            <p:nvPr/>
          </p:nvSpPr>
          <p:spPr>
            <a:xfrm>
              <a:off x="114300" y="-38100"/>
              <a:ext cx="6704532"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9" name="Freeform 19"/>
          <p:cNvSpPr/>
          <p:nvPr/>
        </p:nvSpPr>
        <p:spPr>
          <a:xfrm>
            <a:off x="8358643" y="9148029"/>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sp>
        <p:nvSpPr>
          <p:cNvPr id="20" name="AutoShape 20"/>
          <p:cNvSpPr/>
          <p:nvPr/>
        </p:nvSpPr>
        <p:spPr>
          <a:xfrm>
            <a:off x="14703518" y="6249296"/>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sp>
        <p:nvSpPr>
          <p:cNvPr id="21" name="AutoShape 21"/>
          <p:cNvSpPr/>
          <p:nvPr/>
        </p:nvSpPr>
        <p:spPr>
          <a:xfrm flipH="1">
            <a:off x="14703518" y="7289219"/>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sp>
        <p:nvSpPr>
          <p:cNvPr id="22" name="AutoShape 22"/>
          <p:cNvSpPr/>
          <p:nvPr/>
        </p:nvSpPr>
        <p:spPr>
          <a:xfrm flipH="1">
            <a:off x="14636920" y="8329141"/>
            <a:ext cx="66598"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grpSp>
        <p:nvGrpSpPr>
          <p:cNvPr id="23" name="Group 23"/>
          <p:cNvGrpSpPr/>
          <p:nvPr/>
        </p:nvGrpSpPr>
        <p:grpSpPr>
          <a:xfrm rot="-7210721">
            <a:off x="-1416235" y="6005795"/>
            <a:ext cx="7525319" cy="1673886"/>
            <a:chOff x="0" y="0"/>
            <a:chExt cx="3140259" cy="698500"/>
          </a:xfrm>
        </p:grpSpPr>
        <p:sp>
          <p:nvSpPr>
            <p:cNvPr id="24" name="Freeform 24"/>
            <p:cNvSpPr/>
            <p:nvPr/>
          </p:nvSpPr>
          <p:spPr>
            <a:xfrm>
              <a:off x="1086" y="0"/>
              <a:ext cx="3138086" cy="698500"/>
            </a:xfrm>
            <a:custGeom>
              <a:avLst/>
              <a:gdLst/>
              <a:ahLst/>
              <a:cxnLst/>
              <a:rect l="l" t="t" r="r" b="b"/>
              <a:pathLst>
                <a:path w="3138086" h="698500">
                  <a:moveTo>
                    <a:pt x="3136328" y="354140"/>
                  </a:moveTo>
                  <a:lnTo>
                    <a:pt x="2938818" y="693610"/>
                  </a:lnTo>
                  <a:cubicBezTo>
                    <a:pt x="2937057" y="696637"/>
                    <a:pt x="2933818" y="698500"/>
                    <a:pt x="2930315" y="698500"/>
                  </a:cubicBezTo>
                  <a:lnTo>
                    <a:pt x="207772" y="698500"/>
                  </a:lnTo>
                  <a:cubicBezTo>
                    <a:pt x="204269" y="698500"/>
                    <a:pt x="201030" y="696637"/>
                    <a:pt x="199269" y="693610"/>
                  </a:cubicBezTo>
                  <a:lnTo>
                    <a:pt x="1759" y="354140"/>
                  </a:lnTo>
                  <a:cubicBezTo>
                    <a:pt x="0" y="351117"/>
                    <a:pt x="0" y="347383"/>
                    <a:pt x="1759" y="344360"/>
                  </a:cubicBezTo>
                  <a:lnTo>
                    <a:pt x="199269" y="4890"/>
                  </a:lnTo>
                  <a:cubicBezTo>
                    <a:pt x="201030" y="1863"/>
                    <a:pt x="204269" y="0"/>
                    <a:pt x="207772" y="0"/>
                  </a:cubicBezTo>
                  <a:lnTo>
                    <a:pt x="2930315" y="0"/>
                  </a:lnTo>
                  <a:cubicBezTo>
                    <a:pt x="2933818" y="0"/>
                    <a:pt x="2937057" y="1863"/>
                    <a:pt x="2938818" y="4890"/>
                  </a:cubicBezTo>
                  <a:lnTo>
                    <a:pt x="3136328" y="344360"/>
                  </a:lnTo>
                  <a:cubicBezTo>
                    <a:pt x="3138087" y="347383"/>
                    <a:pt x="3138087" y="351117"/>
                    <a:pt x="3136328" y="35414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5" name="TextBox 25"/>
            <p:cNvSpPr txBox="1"/>
            <p:nvPr/>
          </p:nvSpPr>
          <p:spPr>
            <a:xfrm>
              <a:off x="114300" y="-38100"/>
              <a:ext cx="291165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6" name="Group 26"/>
          <p:cNvGrpSpPr/>
          <p:nvPr/>
        </p:nvGrpSpPr>
        <p:grpSpPr>
          <a:xfrm rot="-7210721">
            <a:off x="-641202" y="1569695"/>
            <a:ext cx="7076793" cy="3043794"/>
            <a:chOff x="0" y="0"/>
            <a:chExt cx="1624006" cy="698500"/>
          </a:xfrm>
        </p:grpSpPr>
        <p:sp>
          <p:nvSpPr>
            <p:cNvPr id="27" name="Freeform 27"/>
            <p:cNvSpPr/>
            <p:nvPr/>
          </p:nvSpPr>
          <p:spPr>
            <a:xfrm>
              <a:off x="2101" y="0"/>
              <a:ext cx="1619804" cy="698500"/>
            </a:xfrm>
            <a:custGeom>
              <a:avLst/>
              <a:gdLst/>
              <a:ahLst/>
              <a:cxnLst/>
              <a:rect l="l" t="t" r="r" b="b"/>
              <a:pathLst>
                <a:path w="1619804" h="698500">
                  <a:moveTo>
                    <a:pt x="1616403" y="358706"/>
                  </a:moveTo>
                  <a:lnTo>
                    <a:pt x="1424207" y="689044"/>
                  </a:lnTo>
                  <a:cubicBezTo>
                    <a:pt x="1420800" y="694898"/>
                    <a:pt x="1414538" y="698500"/>
                    <a:pt x="1407765" y="698500"/>
                  </a:cubicBezTo>
                  <a:lnTo>
                    <a:pt x="212039" y="698500"/>
                  </a:lnTo>
                  <a:cubicBezTo>
                    <a:pt x="205266" y="698500"/>
                    <a:pt x="199004" y="694898"/>
                    <a:pt x="195597" y="689044"/>
                  </a:cubicBezTo>
                  <a:lnTo>
                    <a:pt x="3401" y="358706"/>
                  </a:lnTo>
                  <a:cubicBezTo>
                    <a:pt x="0" y="352861"/>
                    <a:pt x="0" y="345639"/>
                    <a:pt x="3401" y="339794"/>
                  </a:cubicBezTo>
                  <a:lnTo>
                    <a:pt x="195597" y="9456"/>
                  </a:lnTo>
                  <a:cubicBezTo>
                    <a:pt x="199004" y="3602"/>
                    <a:pt x="205266" y="0"/>
                    <a:pt x="212039" y="0"/>
                  </a:cubicBezTo>
                  <a:lnTo>
                    <a:pt x="1407765" y="0"/>
                  </a:lnTo>
                  <a:cubicBezTo>
                    <a:pt x="1414538" y="0"/>
                    <a:pt x="1420800" y="3602"/>
                    <a:pt x="1424207" y="9456"/>
                  </a:cubicBezTo>
                  <a:lnTo>
                    <a:pt x="1616403" y="339794"/>
                  </a:lnTo>
                  <a:cubicBezTo>
                    <a:pt x="1619804" y="345639"/>
                    <a:pt x="1619804" y="352861"/>
                    <a:pt x="1616403" y="35870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8" name="TextBox 28"/>
            <p:cNvSpPr txBox="1"/>
            <p:nvPr/>
          </p:nvSpPr>
          <p:spPr>
            <a:xfrm>
              <a:off x="114300" y="-38100"/>
              <a:ext cx="139540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9" name="Group 29"/>
          <p:cNvGrpSpPr/>
          <p:nvPr/>
        </p:nvGrpSpPr>
        <p:grpSpPr>
          <a:xfrm rot="-7210721">
            <a:off x="2627803" y="7546968"/>
            <a:ext cx="4281184" cy="1710396"/>
            <a:chOff x="0" y="0"/>
            <a:chExt cx="1748371" cy="698500"/>
          </a:xfrm>
        </p:grpSpPr>
        <p:sp>
          <p:nvSpPr>
            <p:cNvPr id="30" name="Freeform 30"/>
            <p:cNvSpPr/>
            <p:nvPr/>
          </p:nvSpPr>
          <p:spPr>
            <a:xfrm>
              <a:off x="3820" y="0"/>
              <a:ext cx="1740732" cy="698500"/>
            </a:xfrm>
            <a:custGeom>
              <a:avLst/>
              <a:gdLst/>
              <a:ahLst/>
              <a:cxnLst/>
              <a:rect l="l" t="t" r="r" b="b"/>
              <a:pathLst>
                <a:path w="1740732" h="698500">
                  <a:moveTo>
                    <a:pt x="1734548" y="366444"/>
                  </a:moveTo>
                  <a:lnTo>
                    <a:pt x="1551355" y="681306"/>
                  </a:lnTo>
                  <a:cubicBezTo>
                    <a:pt x="1545161" y="691951"/>
                    <a:pt x="1533775" y="698500"/>
                    <a:pt x="1521459" y="698500"/>
                  </a:cubicBezTo>
                  <a:lnTo>
                    <a:pt x="219272" y="698500"/>
                  </a:lnTo>
                  <a:cubicBezTo>
                    <a:pt x="206956" y="698500"/>
                    <a:pt x="195570" y="691951"/>
                    <a:pt x="189376" y="681306"/>
                  </a:cubicBezTo>
                  <a:lnTo>
                    <a:pt x="6184" y="366444"/>
                  </a:lnTo>
                  <a:cubicBezTo>
                    <a:pt x="0" y="355815"/>
                    <a:pt x="0" y="342685"/>
                    <a:pt x="6184" y="332056"/>
                  </a:cubicBezTo>
                  <a:lnTo>
                    <a:pt x="189376" y="17194"/>
                  </a:lnTo>
                  <a:cubicBezTo>
                    <a:pt x="195570" y="6549"/>
                    <a:pt x="206956" y="0"/>
                    <a:pt x="219272" y="0"/>
                  </a:cubicBezTo>
                  <a:lnTo>
                    <a:pt x="1521459" y="0"/>
                  </a:lnTo>
                  <a:cubicBezTo>
                    <a:pt x="1533775" y="0"/>
                    <a:pt x="1545161" y="6549"/>
                    <a:pt x="1551355" y="17194"/>
                  </a:cubicBezTo>
                  <a:lnTo>
                    <a:pt x="1734548" y="332056"/>
                  </a:lnTo>
                  <a:cubicBezTo>
                    <a:pt x="1740731" y="342685"/>
                    <a:pt x="1740731" y="355815"/>
                    <a:pt x="1734548" y="36644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1" name="TextBox 31"/>
            <p:cNvSpPr txBox="1"/>
            <p:nvPr/>
          </p:nvSpPr>
          <p:spPr>
            <a:xfrm>
              <a:off x="114300" y="-38100"/>
              <a:ext cx="151977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2" name="Group 32"/>
          <p:cNvGrpSpPr/>
          <p:nvPr/>
        </p:nvGrpSpPr>
        <p:grpSpPr>
          <a:xfrm rot="-7210721">
            <a:off x="2009458" y="1431043"/>
            <a:ext cx="4609130" cy="1146447"/>
            <a:chOff x="0" y="0"/>
            <a:chExt cx="2808223" cy="698500"/>
          </a:xfrm>
        </p:grpSpPr>
        <p:sp>
          <p:nvSpPr>
            <p:cNvPr id="33" name="Freeform 33"/>
            <p:cNvSpPr/>
            <p:nvPr/>
          </p:nvSpPr>
          <p:spPr>
            <a:xfrm>
              <a:off x="3548" y="0"/>
              <a:ext cx="2801127" cy="698500"/>
            </a:xfrm>
            <a:custGeom>
              <a:avLst/>
              <a:gdLst/>
              <a:ahLst/>
              <a:cxnLst/>
              <a:rect l="l" t="t" r="r" b="b"/>
              <a:pathLst>
                <a:path w="2801127" h="698500">
                  <a:moveTo>
                    <a:pt x="2795383" y="365220"/>
                  </a:moveTo>
                  <a:lnTo>
                    <a:pt x="2610767" y="682530"/>
                  </a:lnTo>
                  <a:cubicBezTo>
                    <a:pt x="2605014" y="692417"/>
                    <a:pt x="2594437" y="698500"/>
                    <a:pt x="2582998" y="698500"/>
                  </a:cubicBezTo>
                  <a:lnTo>
                    <a:pt x="218129" y="698500"/>
                  </a:lnTo>
                  <a:cubicBezTo>
                    <a:pt x="206689" y="698500"/>
                    <a:pt x="196113" y="692417"/>
                    <a:pt x="190360" y="682530"/>
                  </a:cubicBezTo>
                  <a:lnTo>
                    <a:pt x="5744" y="365220"/>
                  </a:lnTo>
                  <a:cubicBezTo>
                    <a:pt x="0" y="355348"/>
                    <a:pt x="0" y="343152"/>
                    <a:pt x="5744" y="333280"/>
                  </a:cubicBezTo>
                  <a:lnTo>
                    <a:pt x="190360" y="15970"/>
                  </a:lnTo>
                  <a:cubicBezTo>
                    <a:pt x="196113" y="6083"/>
                    <a:pt x="206689" y="0"/>
                    <a:pt x="218129" y="0"/>
                  </a:cubicBezTo>
                  <a:lnTo>
                    <a:pt x="2582998" y="0"/>
                  </a:lnTo>
                  <a:cubicBezTo>
                    <a:pt x="2594437" y="0"/>
                    <a:pt x="2605014" y="6083"/>
                    <a:pt x="2610767" y="15970"/>
                  </a:cubicBezTo>
                  <a:lnTo>
                    <a:pt x="2795383" y="333280"/>
                  </a:lnTo>
                  <a:cubicBezTo>
                    <a:pt x="2801127" y="343152"/>
                    <a:pt x="2801127" y="355348"/>
                    <a:pt x="2795383" y="365220"/>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4" name="TextBox 34"/>
            <p:cNvSpPr txBox="1"/>
            <p:nvPr/>
          </p:nvSpPr>
          <p:spPr>
            <a:xfrm>
              <a:off x="114300" y="-38100"/>
              <a:ext cx="2579623"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5" name="Group 35"/>
          <p:cNvGrpSpPr/>
          <p:nvPr/>
        </p:nvGrpSpPr>
        <p:grpSpPr>
          <a:xfrm>
            <a:off x="480733" y="2216817"/>
            <a:ext cx="6811190" cy="5853367"/>
            <a:chOff x="0" y="0"/>
            <a:chExt cx="812800" cy="698500"/>
          </a:xfrm>
        </p:grpSpPr>
        <p:sp>
          <p:nvSpPr>
            <p:cNvPr id="36" name="Freeform 36"/>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7" name="TextBox 3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8" name="Group 38"/>
          <p:cNvGrpSpPr/>
          <p:nvPr/>
        </p:nvGrpSpPr>
        <p:grpSpPr>
          <a:xfrm>
            <a:off x="747374" y="2445961"/>
            <a:ext cx="6277909" cy="5395078"/>
            <a:chOff x="0" y="0"/>
            <a:chExt cx="812800" cy="698500"/>
          </a:xfrm>
        </p:grpSpPr>
        <p:sp>
          <p:nvSpPr>
            <p:cNvPr id="39" name="Freeform 39"/>
            <p:cNvSpPr/>
            <p:nvPr/>
          </p:nvSpPr>
          <p:spPr>
            <a:xfrm>
              <a:off x="6394" y="0"/>
              <a:ext cx="800013" cy="698500"/>
            </a:xfrm>
            <a:custGeom>
              <a:avLst/>
              <a:gdLst/>
              <a:ahLst/>
              <a:cxnLst/>
              <a:rect l="l" t="t" r="r" b="b"/>
              <a:pathLst>
                <a:path w="800013" h="698500">
                  <a:moveTo>
                    <a:pt x="789661" y="378030"/>
                  </a:moveTo>
                  <a:lnTo>
                    <a:pt x="619951" y="669720"/>
                  </a:lnTo>
                  <a:cubicBezTo>
                    <a:pt x="609584" y="687538"/>
                    <a:pt x="590524" y="698500"/>
                    <a:pt x="569910" y="698500"/>
                  </a:cubicBezTo>
                  <a:lnTo>
                    <a:pt x="230102" y="698500"/>
                  </a:lnTo>
                  <a:cubicBezTo>
                    <a:pt x="209488" y="698500"/>
                    <a:pt x="190428" y="687538"/>
                    <a:pt x="180061" y="669720"/>
                  </a:cubicBezTo>
                  <a:lnTo>
                    <a:pt x="10351" y="378030"/>
                  </a:lnTo>
                  <a:cubicBezTo>
                    <a:pt x="0" y="360239"/>
                    <a:pt x="0" y="338261"/>
                    <a:pt x="10351" y="320470"/>
                  </a:cubicBezTo>
                  <a:lnTo>
                    <a:pt x="180061" y="28780"/>
                  </a:lnTo>
                  <a:cubicBezTo>
                    <a:pt x="190428" y="10962"/>
                    <a:pt x="209488" y="0"/>
                    <a:pt x="230102" y="0"/>
                  </a:cubicBezTo>
                  <a:lnTo>
                    <a:pt x="569910" y="0"/>
                  </a:lnTo>
                  <a:cubicBezTo>
                    <a:pt x="590524" y="0"/>
                    <a:pt x="609584" y="10962"/>
                    <a:pt x="619951" y="28780"/>
                  </a:cubicBezTo>
                  <a:lnTo>
                    <a:pt x="789661" y="320470"/>
                  </a:lnTo>
                  <a:cubicBezTo>
                    <a:pt x="800012" y="338261"/>
                    <a:pt x="800012" y="360239"/>
                    <a:pt x="789661" y="378030"/>
                  </a:cubicBezTo>
                  <a:close/>
                </a:path>
              </a:pathLst>
            </a:custGeom>
            <a:blipFill>
              <a:blip r:embed="rId7"/>
              <a:stretch>
                <a:fillRect l="-28115" r="-28115"/>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sp>
        <p:nvSpPr>
          <p:cNvPr id="40" name="TextBox 40"/>
          <p:cNvSpPr txBox="1"/>
          <p:nvPr/>
        </p:nvSpPr>
        <p:spPr>
          <a:xfrm>
            <a:off x="8041221" y="283884"/>
            <a:ext cx="8341780" cy="1474827"/>
          </a:xfrm>
          <a:prstGeom prst="rect">
            <a:avLst/>
          </a:prstGeom>
        </p:spPr>
        <p:txBody>
          <a:bodyPr wrap="square" lIns="0" tIns="0" rIns="0" bIns="0" rtlCol="0" anchor="t">
            <a:spAutoFit/>
          </a:bodyPr>
          <a:lstStyle/>
          <a:p>
            <a:pPr algn="l">
              <a:lnSpc>
                <a:spcPts val="12845"/>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VISION OBJECTIVES &amp;</a:t>
            </a:r>
          </a:p>
        </p:txBody>
      </p:sp>
      <p:sp>
        <p:nvSpPr>
          <p:cNvPr id="41" name="TextBox 41"/>
          <p:cNvSpPr txBox="1"/>
          <p:nvPr/>
        </p:nvSpPr>
        <p:spPr>
          <a:xfrm>
            <a:off x="8041221" y="1230273"/>
            <a:ext cx="5347548" cy="1474827"/>
          </a:xfrm>
          <a:prstGeom prst="rect">
            <a:avLst/>
          </a:prstGeom>
        </p:spPr>
        <p:txBody>
          <a:bodyPr wrap="square" lIns="0" tIns="0" rIns="0" bIns="0" rtlCol="0" anchor="t">
            <a:spAutoFit/>
          </a:bodyPr>
          <a:lstStyle/>
          <a:p>
            <a:pPr algn="l">
              <a:lnSpc>
                <a:spcPts val="12845"/>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CORE VALUES</a:t>
            </a:r>
          </a:p>
        </p:txBody>
      </p:sp>
      <p:sp>
        <p:nvSpPr>
          <p:cNvPr id="42" name="TextBox 42"/>
          <p:cNvSpPr txBox="1"/>
          <p:nvPr/>
        </p:nvSpPr>
        <p:spPr>
          <a:xfrm>
            <a:off x="8041220" y="2850811"/>
            <a:ext cx="9218080" cy="2646234"/>
          </a:xfrm>
          <a:prstGeom prst="rect">
            <a:avLst/>
          </a:prstGeom>
        </p:spPr>
        <p:txBody>
          <a:bodyPr lIns="0" tIns="0" rIns="0" bIns="0" rtlCol="0" anchor="t">
            <a:spAutoFit/>
          </a:bodyPr>
          <a:lstStyle/>
          <a:p>
            <a:pPr algn="just">
              <a:lnSpc>
                <a:spcPts val="2579"/>
              </a:lnSpc>
            </a:pPr>
            <a:r>
              <a:rPr lang="en-US" sz="2323" spc="-23" dirty="0" err="1">
                <a:solidFill>
                  <a:srgbClr val="FFFFFF"/>
                </a:solidFill>
                <a:latin typeface="Arial"/>
                <a:ea typeface="Arial"/>
                <a:cs typeface="Arial"/>
                <a:sym typeface="Arial"/>
              </a:rPr>
              <a:t>Aretum</a:t>
            </a:r>
            <a:r>
              <a:rPr lang="en-US" sz="2323" spc="-23" dirty="0">
                <a:solidFill>
                  <a:srgbClr val="FFFFFF"/>
                </a:solidFill>
                <a:latin typeface="Arial"/>
                <a:ea typeface="Arial"/>
                <a:cs typeface="Arial"/>
                <a:sym typeface="Arial"/>
              </a:rPr>
              <a:t> aims to lead in innovation and excellence within technology and professional services, driving global change by empowering clients and employees to break new ground. Through cutting-edge solutions and a people-first approach, we redefine what's possible, setting the standard for operational excellence and transformative growth. Guided by core values of creativity, collaboration, and forward-thinking, we look to continually push boundaries when tackling complex challenges and spark progress across federal industries.​</a:t>
            </a:r>
          </a:p>
        </p:txBody>
      </p:sp>
      <p:sp>
        <p:nvSpPr>
          <p:cNvPr id="43" name="TextBox 43"/>
          <p:cNvSpPr txBox="1"/>
          <p:nvPr/>
        </p:nvSpPr>
        <p:spPr>
          <a:xfrm>
            <a:off x="9066607" y="6001720"/>
            <a:ext cx="7556087" cy="320601"/>
          </a:xfrm>
          <a:prstGeom prst="rect">
            <a:avLst/>
          </a:prstGeom>
        </p:spPr>
        <p:txBody>
          <a:bodyPr lIns="0" tIns="0" rIns="0" bIns="0" rtlCol="0" anchor="t">
            <a:spAutoFit/>
          </a:bodyPr>
          <a:lstStyle/>
          <a:p>
            <a:pPr algn="just">
              <a:lnSpc>
                <a:spcPts val="2548"/>
              </a:lnSpc>
            </a:pPr>
            <a:r>
              <a:rPr lang="en-US" sz="2100" b="1" spc="-21" dirty="0">
                <a:solidFill>
                  <a:srgbClr val="FFFFFF"/>
                </a:solidFill>
                <a:latin typeface="Arial" panose="020B0604020202020204" pitchFamily="34" charset="0"/>
                <a:sym typeface="Open Sauce Bold"/>
              </a:rPr>
              <a:t>Innovation at the Core</a:t>
            </a:r>
            <a:endParaRPr lang="en-US" dirty="0">
              <a:latin typeface="Calibri" panose="020F0502020204030204" pitchFamily="34" charset="0"/>
            </a:endParaRPr>
          </a:p>
        </p:txBody>
      </p:sp>
      <p:sp>
        <p:nvSpPr>
          <p:cNvPr id="44" name="TextBox 44"/>
          <p:cNvSpPr txBox="1"/>
          <p:nvPr/>
        </p:nvSpPr>
        <p:spPr>
          <a:xfrm>
            <a:off x="9066607" y="7002867"/>
            <a:ext cx="10914407" cy="320601"/>
          </a:xfrm>
          <a:prstGeom prst="rect">
            <a:avLst/>
          </a:prstGeom>
        </p:spPr>
        <p:txBody>
          <a:bodyPr lIns="0" tIns="0" rIns="0" bIns="0" rtlCol="0" anchor="t">
            <a:spAutoFit/>
          </a:bodyPr>
          <a:lstStyle/>
          <a:p>
            <a:pPr algn="just">
              <a:lnSpc>
                <a:spcPts val="2548"/>
              </a:lnSpc>
            </a:pPr>
            <a:r>
              <a:rPr lang="en-US" sz="2100" b="1" spc="-21" dirty="0">
                <a:solidFill>
                  <a:srgbClr val="FFFFFF"/>
                </a:solidFill>
                <a:latin typeface="Arial" panose="020B0604020202020204" pitchFamily="34" charset="0"/>
                <a:sym typeface="Open Sauce Bold"/>
              </a:rPr>
              <a:t>Customer Focus to the Point of Obsession</a:t>
            </a:r>
            <a:endParaRPr lang="en-US" dirty="0">
              <a:latin typeface="Calibri" panose="020F0502020204030204" pitchFamily="34" charset="0"/>
            </a:endParaRPr>
          </a:p>
        </p:txBody>
      </p:sp>
      <p:sp>
        <p:nvSpPr>
          <p:cNvPr id="45" name="TextBox 45"/>
          <p:cNvSpPr txBox="1"/>
          <p:nvPr/>
        </p:nvSpPr>
        <p:spPr>
          <a:xfrm>
            <a:off x="9066607" y="8081565"/>
            <a:ext cx="11026765" cy="320601"/>
          </a:xfrm>
          <a:prstGeom prst="rect">
            <a:avLst/>
          </a:prstGeom>
        </p:spPr>
        <p:txBody>
          <a:bodyPr lIns="0" tIns="0" rIns="0" bIns="0" rtlCol="0" anchor="t">
            <a:spAutoFit/>
          </a:bodyPr>
          <a:lstStyle/>
          <a:p>
            <a:pPr algn="just">
              <a:lnSpc>
                <a:spcPts val="2548"/>
              </a:lnSpc>
            </a:pPr>
            <a:r>
              <a:rPr lang="en-US" sz="2100" b="1" spc="-21" dirty="0">
                <a:solidFill>
                  <a:srgbClr val="FFFFFF"/>
                </a:solidFill>
                <a:latin typeface="Arial" panose="020B0604020202020204" pitchFamily="34" charset="0"/>
                <a:sym typeface="Open Sauce Bold"/>
              </a:rPr>
              <a:t>Operational Excellence and Accountability</a:t>
            </a:r>
            <a:endParaRPr lang="en-US" dirty="0">
              <a:latin typeface="Calibri" panose="020F0502020204030204" pitchFamily="34" charset="0"/>
            </a:endParaRPr>
          </a:p>
        </p:txBody>
      </p:sp>
      <p:sp>
        <p:nvSpPr>
          <p:cNvPr id="46" name="TextBox 46"/>
          <p:cNvSpPr txBox="1"/>
          <p:nvPr/>
        </p:nvSpPr>
        <p:spPr>
          <a:xfrm>
            <a:off x="9066607" y="9121488"/>
            <a:ext cx="11763827" cy="320601"/>
          </a:xfrm>
          <a:prstGeom prst="rect">
            <a:avLst/>
          </a:prstGeom>
        </p:spPr>
        <p:txBody>
          <a:bodyPr lIns="0" tIns="0" rIns="0" bIns="0" rtlCol="0" anchor="t">
            <a:spAutoFit/>
          </a:bodyPr>
          <a:lstStyle/>
          <a:p>
            <a:pPr algn="just">
              <a:lnSpc>
                <a:spcPts val="2548"/>
              </a:lnSpc>
            </a:pPr>
            <a:r>
              <a:rPr lang="en-US" sz="2100" b="1" spc="-21" dirty="0">
                <a:solidFill>
                  <a:srgbClr val="FFFFFF"/>
                </a:solidFill>
                <a:latin typeface="Arial" panose="020B0604020202020204" pitchFamily="34" charset="0"/>
                <a:sym typeface="Open Sauce Bold"/>
              </a:rPr>
              <a:t>Agility and Adaptability </a:t>
            </a:r>
            <a:endParaRPr lang="en-US" dirty="0">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rot="-7210721">
            <a:off x="14012979" y="1232367"/>
            <a:ext cx="4673723" cy="1735388"/>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rot="7211999">
            <a:off x="-793692" y="1184644"/>
            <a:ext cx="4771565" cy="1771717"/>
            <a:chOff x="0" y="0"/>
            <a:chExt cx="1881191" cy="698500"/>
          </a:xfrm>
        </p:grpSpPr>
        <p:sp>
          <p:nvSpPr>
            <p:cNvPr id="7" name="Freeform 7"/>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rot="-7210721">
            <a:off x="13278570" y="2000622"/>
            <a:ext cx="3675689" cy="884486"/>
            <a:chOff x="0" y="0"/>
            <a:chExt cx="2902779" cy="698500"/>
          </a:xfrm>
        </p:grpSpPr>
        <p:sp>
          <p:nvSpPr>
            <p:cNvPr id="10" name="Freeform 10"/>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rot="7211999">
            <a:off x="1294031" y="1463329"/>
            <a:ext cx="3675689" cy="884486"/>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5" name="Freeform 15"/>
          <p:cNvSpPr/>
          <p:nvPr/>
        </p:nvSpPr>
        <p:spPr>
          <a:xfrm>
            <a:off x="14863104" y="1629784"/>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6" name="Freeform 16"/>
          <p:cNvSpPr/>
          <p:nvPr/>
        </p:nvSpPr>
        <p:spPr>
          <a:xfrm flipH="1">
            <a:off x="2158886" y="1629784"/>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7" name="TextBox 17"/>
          <p:cNvSpPr txBox="1"/>
          <p:nvPr/>
        </p:nvSpPr>
        <p:spPr>
          <a:xfrm>
            <a:off x="4646387" y="500458"/>
            <a:ext cx="8455175" cy="1445973"/>
          </a:xfrm>
          <a:prstGeom prst="rect">
            <a:avLst/>
          </a:prstGeom>
        </p:spPr>
        <p:txBody>
          <a:bodyPr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ARETUM LABS</a:t>
            </a:r>
          </a:p>
        </p:txBody>
      </p:sp>
      <p:sp>
        <p:nvSpPr>
          <p:cNvPr id="18" name="TextBox 18"/>
          <p:cNvSpPr txBox="1"/>
          <p:nvPr/>
        </p:nvSpPr>
        <p:spPr>
          <a:xfrm>
            <a:off x="3342107" y="1654123"/>
            <a:ext cx="11425209" cy="1445973"/>
          </a:xfrm>
          <a:prstGeom prst="rect">
            <a:avLst/>
          </a:prstGeom>
        </p:spPr>
        <p:txBody>
          <a:bodyPr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FEATURED PRODUCTS</a:t>
            </a:r>
          </a:p>
        </p:txBody>
      </p:sp>
      <p:grpSp>
        <p:nvGrpSpPr>
          <p:cNvPr id="19" name="Group 19"/>
          <p:cNvGrpSpPr/>
          <p:nvPr/>
        </p:nvGrpSpPr>
        <p:grpSpPr>
          <a:xfrm>
            <a:off x="3260376" y="3252799"/>
            <a:ext cx="3498591" cy="4997987"/>
            <a:chOff x="0" y="0"/>
            <a:chExt cx="4445000" cy="6350000"/>
          </a:xfrm>
        </p:grpSpPr>
        <p:sp>
          <p:nvSpPr>
            <p:cNvPr id="20" name="Freeform 20"/>
            <p:cNvSpPr/>
            <p:nvPr/>
          </p:nvSpPr>
          <p:spPr>
            <a:xfrm rot="3347182">
              <a:off x="-1397077" y="-192482"/>
              <a:ext cx="7239155" cy="6734965"/>
            </a:xfrm>
            <a:custGeom>
              <a:avLst/>
              <a:gdLst/>
              <a:ahLst/>
              <a:cxnLst/>
              <a:rect l="l" t="t" r="r" b="b"/>
              <a:pathLst>
                <a:path w="7239155" h="6734965">
                  <a:moveTo>
                    <a:pt x="6923524" y="4155010"/>
                  </a:moveTo>
                  <a:lnTo>
                    <a:pt x="5566742" y="6150433"/>
                  </a:lnTo>
                  <a:cubicBezTo>
                    <a:pt x="5251112" y="6614631"/>
                    <a:pt x="4619486" y="6734965"/>
                    <a:pt x="4155288" y="6419334"/>
                  </a:cubicBezTo>
                  <a:lnTo>
                    <a:pt x="584531" y="3991408"/>
                  </a:lnTo>
                  <a:cubicBezTo>
                    <a:pt x="120333" y="3675778"/>
                    <a:pt x="0" y="3044152"/>
                    <a:pt x="315630" y="2579954"/>
                  </a:cubicBezTo>
                  <a:lnTo>
                    <a:pt x="1672412" y="584531"/>
                  </a:lnTo>
                  <a:cubicBezTo>
                    <a:pt x="1988042" y="120333"/>
                    <a:pt x="2619668" y="0"/>
                    <a:pt x="3083866" y="315630"/>
                  </a:cubicBezTo>
                  <a:lnTo>
                    <a:pt x="6654623" y="2743556"/>
                  </a:lnTo>
                  <a:cubicBezTo>
                    <a:pt x="7118821" y="3059186"/>
                    <a:pt x="7239155" y="3690812"/>
                    <a:pt x="6923524" y="4155010"/>
                  </a:cubicBezTo>
                  <a:close/>
                </a:path>
              </a:pathLst>
            </a:custGeom>
            <a:blipFill>
              <a:blip r:embed="rId5"/>
              <a:stretch>
                <a:fillRect l="-169873" t="-45337" r="-34054" b="-18493"/>
              </a:stretch>
            </a:blipFill>
          </p:spPr>
          <p:txBody>
            <a:bodyPr/>
            <a:lstStyle/>
            <a:p>
              <a:endParaRPr lang="en-US" dirty="0">
                <a:latin typeface="Calibri" panose="020F0502020204030204" pitchFamily="34" charset="0"/>
              </a:endParaRPr>
            </a:p>
          </p:txBody>
        </p:sp>
      </p:grpSp>
      <p:grpSp>
        <p:nvGrpSpPr>
          <p:cNvPr id="21" name="Group 21"/>
          <p:cNvGrpSpPr/>
          <p:nvPr/>
        </p:nvGrpSpPr>
        <p:grpSpPr>
          <a:xfrm>
            <a:off x="3841201" y="8801101"/>
            <a:ext cx="2295594" cy="836316"/>
            <a:chOff x="0" y="-48847"/>
            <a:chExt cx="735784" cy="268056"/>
          </a:xfrm>
        </p:grpSpPr>
        <p:sp>
          <p:nvSpPr>
            <p:cNvPr id="22" name="Freeform 22"/>
            <p:cNvSpPr/>
            <p:nvPr/>
          </p:nvSpPr>
          <p:spPr>
            <a:xfrm>
              <a:off x="0" y="0"/>
              <a:ext cx="735784" cy="201381"/>
            </a:xfrm>
            <a:custGeom>
              <a:avLst/>
              <a:gdLst/>
              <a:ahLst/>
              <a:cxnLst/>
              <a:rect l="l" t="t" r="r" b="b"/>
              <a:pathLst>
                <a:path w="735784" h="201381">
                  <a:moveTo>
                    <a:pt x="100691" y="0"/>
                  </a:moveTo>
                  <a:lnTo>
                    <a:pt x="635093" y="0"/>
                  </a:lnTo>
                  <a:cubicBezTo>
                    <a:pt x="690703" y="0"/>
                    <a:pt x="735784" y="45081"/>
                    <a:pt x="735784" y="100691"/>
                  </a:cubicBezTo>
                  <a:lnTo>
                    <a:pt x="735784" y="100691"/>
                  </a:lnTo>
                  <a:cubicBezTo>
                    <a:pt x="735784" y="156300"/>
                    <a:pt x="690703" y="201381"/>
                    <a:pt x="635093" y="201381"/>
                  </a:cubicBezTo>
                  <a:lnTo>
                    <a:pt x="100691" y="201381"/>
                  </a:lnTo>
                  <a:cubicBezTo>
                    <a:pt x="45081" y="201381"/>
                    <a:pt x="0" y="156300"/>
                    <a:pt x="0" y="100691"/>
                  </a:cubicBezTo>
                  <a:lnTo>
                    <a:pt x="0" y="100691"/>
                  </a:lnTo>
                  <a:cubicBezTo>
                    <a:pt x="0" y="45081"/>
                    <a:pt x="45081" y="0"/>
                    <a:pt x="100691"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3" name="TextBox 23"/>
            <p:cNvSpPr txBox="1"/>
            <p:nvPr/>
          </p:nvSpPr>
          <p:spPr>
            <a:xfrm>
              <a:off x="0" y="-48847"/>
              <a:ext cx="735784" cy="268056"/>
            </a:xfrm>
            <a:prstGeom prst="rect">
              <a:avLst/>
            </a:prstGeom>
          </p:spPr>
          <p:txBody>
            <a:bodyPr lIns="50800" tIns="50800" rIns="50800" bIns="50800" rtlCol="0" anchor="ctr"/>
            <a:lstStyle/>
            <a:p>
              <a:pPr algn="ctr">
                <a:lnSpc>
                  <a:spcPts val="2239"/>
                </a:lnSpc>
              </a:pPr>
              <a:r>
                <a:rPr lang="en-US" sz="1599" b="1" u="sng" dirty="0">
                  <a:solidFill>
                    <a:srgbClr val="FFC60B"/>
                  </a:solidFill>
                  <a:latin typeface="Arial Bold"/>
                  <a:ea typeface="Arial Bold"/>
                  <a:cs typeface="Arial Bold"/>
                  <a:sym typeface="Arial Bold"/>
                  <a:hlinkClick r:id="rId6" tooltip="https://fedrequest.com">
                    <a:extLst>
                      <a:ext uri="{A12FA001-AC4F-418D-AE19-62706E023703}">
                        <ahyp:hlinkClr xmlns:ahyp="http://schemas.microsoft.com/office/drawing/2018/hyperlinkcolor" val="tx"/>
                      </a:ext>
                    </a:extLst>
                  </a:hlinkClick>
                </a:rPr>
                <a:t>FIND OUT MORE</a:t>
              </a:r>
            </a:p>
          </p:txBody>
        </p:sp>
      </p:grpSp>
      <p:grpSp>
        <p:nvGrpSpPr>
          <p:cNvPr id="24" name="Group 24"/>
          <p:cNvGrpSpPr/>
          <p:nvPr/>
        </p:nvGrpSpPr>
        <p:grpSpPr>
          <a:xfrm>
            <a:off x="7303125" y="3252799"/>
            <a:ext cx="3498591" cy="4997987"/>
            <a:chOff x="0" y="0"/>
            <a:chExt cx="4445000" cy="6350000"/>
          </a:xfrm>
        </p:grpSpPr>
        <p:sp>
          <p:nvSpPr>
            <p:cNvPr id="25" name="Freeform 25"/>
            <p:cNvSpPr/>
            <p:nvPr/>
          </p:nvSpPr>
          <p:spPr>
            <a:xfrm>
              <a:off x="0" y="0"/>
              <a:ext cx="4445000" cy="6350000"/>
            </a:xfrm>
            <a:custGeom>
              <a:avLst/>
              <a:gdLst/>
              <a:ahLst/>
              <a:cxnLst/>
              <a:rect l="l" t="t" r="r" b="b"/>
              <a:pathLst>
                <a:path w="4445000" h="6350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7"/>
              <a:stretch>
                <a:fillRect l="-91442" r="-91442"/>
              </a:stretch>
            </a:blipFill>
          </p:spPr>
          <p:txBody>
            <a:bodyPr/>
            <a:lstStyle/>
            <a:p>
              <a:endParaRPr lang="en-US" dirty="0">
                <a:latin typeface="Calibri" panose="020F0502020204030204" pitchFamily="34" charset="0"/>
              </a:endParaRPr>
            </a:p>
          </p:txBody>
        </p:sp>
      </p:grpSp>
      <p:grpSp>
        <p:nvGrpSpPr>
          <p:cNvPr id="26" name="Group 26"/>
          <p:cNvGrpSpPr/>
          <p:nvPr/>
        </p:nvGrpSpPr>
        <p:grpSpPr>
          <a:xfrm>
            <a:off x="7904624" y="8955383"/>
            <a:ext cx="2295594" cy="836316"/>
            <a:chOff x="0" y="-28707"/>
            <a:chExt cx="735784" cy="268056"/>
          </a:xfrm>
        </p:grpSpPr>
        <p:sp>
          <p:nvSpPr>
            <p:cNvPr id="27" name="Freeform 27"/>
            <p:cNvSpPr/>
            <p:nvPr/>
          </p:nvSpPr>
          <p:spPr>
            <a:xfrm>
              <a:off x="0" y="0"/>
              <a:ext cx="735784" cy="201381"/>
            </a:xfrm>
            <a:custGeom>
              <a:avLst/>
              <a:gdLst/>
              <a:ahLst/>
              <a:cxnLst/>
              <a:rect l="l" t="t" r="r" b="b"/>
              <a:pathLst>
                <a:path w="735784" h="201381">
                  <a:moveTo>
                    <a:pt x="100691" y="0"/>
                  </a:moveTo>
                  <a:lnTo>
                    <a:pt x="635093" y="0"/>
                  </a:lnTo>
                  <a:cubicBezTo>
                    <a:pt x="690703" y="0"/>
                    <a:pt x="735784" y="45081"/>
                    <a:pt x="735784" y="100691"/>
                  </a:cubicBezTo>
                  <a:lnTo>
                    <a:pt x="735784" y="100691"/>
                  </a:lnTo>
                  <a:cubicBezTo>
                    <a:pt x="735784" y="156300"/>
                    <a:pt x="690703" y="201381"/>
                    <a:pt x="635093" y="201381"/>
                  </a:cubicBezTo>
                  <a:lnTo>
                    <a:pt x="100691" y="201381"/>
                  </a:lnTo>
                  <a:cubicBezTo>
                    <a:pt x="45081" y="201381"/>
                    <a:pt x="0" y="156300"/>
                    <a:pt x="0" y="100691"/>
                  </a:cubicBezTo>
                  <a:lnTo>
                    <a:pt x="0" y="100691"/>
                  </a:lnTo>
                  <a:cubicBezTo>
                    <a:pt x="0" y="45081"/>
                    <a:pt x="45081" y="0"/>
                    <a:pt x="100691"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8" name="TextBox 28"/>
            <p:cNvSpPr txBox="1"/>
            <p:nvPr/>
          </p:nvSpPr>
          <p:spPr>
            <a:xfrm>
              <a:off x="0" y="-28707"/>
              <a:ext cx="735784" cy="268056"/>
            </a:xfrm>
            <a:prstGeom prst="rect">
              <a:avLst/>
            </a:prstGeom>
          </p:spPr>
          <p:txBody>
            <a:bodyPr lIns="50800" tIns="50800" rIns="50800" bIns="50800" rtlCol="0" anchor="ctr"/>
            <a:lstStyle/>
            <a:p>
              <a:pPr algn="ctr">
                <a:lnSpc>
                  <a:spcPts val="2239"/>
                </a:lnSpc>
              </a:pPr>
              <a:r>
                <a:rPr lang="en-US" sz="1599" b="1" u="sng" dirty="0">
                  <a:solidFill>
                    <a:srgbClr val="FFC60B"/>
                  </a:solidFill>
                  <a:latin typeface="Arial Bold"/>
                  <a:ea typeface="Arial Bold"/>
                  <a:cs typeface="Arial Bold"/>
                  <a:sym typeface="Arial Bold"/>
                  <a:hlinkClick r:id="rId8" tooltip="https://audit-chain.io">
                    <a:extLst>
                      <a:ext uri="{A12FA001-AC4F-418D-AE19-62706E023703}">
                        <ahyp:hlinkClr xmlns:ahyp="http://schemas.microsoft.com/office/drawing/2018/hyperlinkcolor" val="tx"/>
                      </a:ext>
                    </a:extLst>
                  </a:hlinkClick>
                </a:rPr>
                <a:t>FIND OUT MORE</a:t>
              </a:r>
            </a:p>
          </p:txBody>
        </p:sp>
      </p:grpSp>
      <p:grpSp>
        <p:nvGrpSpPr>
          <p:cNvPr id="29" name="Group 29"/>
          <p:cNvGrpSpPr/>
          <p:nvPr/>
        </p:nvGrpSpPr>
        <p:grpSpPr>
          <a:xfrm>
            <a:off x="11350456" y="3252799"/>
            <a:ext cx="3498591" cy="4997987"/>
            <a:chOff x="0" y="0"/>
            <a:chExt cx="4445000" cy="6350000"/>
          </a:xfrm>
        </p:grpSpPr>
        <p:sp>
          <p:nvSpPr>
            <p:cNvPr id="30" name="Freeform 30"/>
            <p:cNvSpPr/>
            <p:nvPr/>
          </p:nvSpPr>
          <p:spPr>
            <a:xfrm>
              <a:off x="0" y="0"/>
              <a:ext cx="4445000" cy="6350000"/>
            </a:xfrm>
            <a:custGeom>
              <a:avLst/>
              <a:gdLst/>
              <a:ahLst/>
              <a:cxnLst/>
              <a:rect l="l" t="t" r="r" b="b"/>
              <a:pathLst>
                <a:path w="4445000" h="6350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9"/>
              <a:stretch>
                <a:fillRect l="-57009" r="-57009"/>
              </a:stretch>
            </a:blipFill>
          </p:spPr>
          <p:txBody>
            <a:bodyPr/>
            <a:lstStyle/>
            <a:p>
              <a:endParaRPr lang="en-US" dirty="0">
                <a:latin typeface="Calibri" panose="020F0502020204030204" pitchFamily="34" charset="0"/>
              </a:endParaRPr>
            </a:p>
          </p:txBody>
        </p:sp>
      </p:grpSp>
      <p:grpSp>
        <p:nvGrpSpPr>
          <p:cNvPr id="31" name="Group 31"/>
          <p:cNvGrpSpPr/>
          <p:nvPr/>
        </p:nvGrpSpPr>
        <p:grpSpPr>
          <a:xfrm>
            <a:off x="12041124" y="8877301"/>
            <a:ext cx="2295594" cy="836316"/>
            <a:chOff x="0" y="-49879"/>
            <a:chExt cx="735784" cy="268056"/>
          </a:xfrm>
        </p:grpSpPr>
        <p:sp>
          <p:nvSpPr>
            <p:cNvPr id="32" name="Freeform 32"/>
            <p:cNvSpPr/>
            <p:nvPr/>
          </p:nvSpPr>
          <p:spPr>
            <a:xfrm>
              <a:off x="0" y="0"/>
              <a:ext cx="735784" cy="201381"/>
            </a:xfrm>
            <a:custGeom>
              <a:avLst/>
              <a:gdLst/>
              <a:ahLst/>
              <a:cxnLst/>
              <a:rect l="l" t="t" r="r" b="b"/>
              <a:pathLst>
                <a:path w="735784" h="201381">
                  <a:moveTo>
                    <a:pt x="100691" y="0"/>
                  </a:moveTo>
                  <a:lnTo>
                    <a:pt x="635093" y="0"/>
                  </a:lnTo>
                  <a:cubicBezTo>
                    <a:pt x="690703" y="0"/>
                    <a:pt x="735784" y="45081"/>
                    <a:pt x="735784" y="100691"/>
                  </a:cubicBezTo>
                  <a:lnTo>
                    <a:pt x="735784" y="100691"/>
                  </a:lnTo>
                  <a:cubicBezTo>
                    <a:pt x="735784" y="156300"/>
                    <a:pt x="690703" y="201381"/>
                    <a:pt x="635093" y="201381"/>
                  </a:cubicBezTo>
                  <a:lnTo>
                    <a:pt x="100691" y="201381"/>
                  </a:lnTo>
                  <a:cubicBezTo>
                    <a:pt x="45081" y="201381"/>
                    <a:pt x="0" y="156300"/>
                    <a:pt x="0" y="100691"/>
                  </a:cubicBezTo>
                  <a:lnTo>
                    <a:pt x="0" y="100691"/>
                  </a:lnTo>
                  <a:cubicBezTo>
                    <a:pt x="0" y="45081"/>
                    <a:pt x="45081" y="0"/>
                    <a:pt x="100691"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33" name="TextBox 33"/>
            <p:cNvSpPr txBox="1"/>
            <p:nvPr/>
          </p:nvSpPr>
          <p:spPr>
            <a:xfrm>
              <a:off x="0" y="-49879"/>
              <a:ext cx="735784" cy="268056"/>
            </a:xfrm>
            <a:prstGeom prst="rect">
              <a:avLst/>
            </a:prstGeom>
          </p:spPr>
          <p:txBody>
            <a:bodyPr lIns="50800" tIns="50800" rIns="50800" bIns="50800" rtlCol="0" anchor="ctr"/>
            <a:lstStyle/>
            <a:p>
              <a:pPr algn="ctr">
                <a:lnSpc>
                  <a:spcPts val="2239"/>
                </a:lnSpc>
              </a:pPr>
              <a:r>
                <a:rPr lang="en-US" sz="1599" b="1" u="sng" dirty="0">
                  <a:solidFill>
                    <a:srgbClr val="FFC60B"/>
                  </a:solidFill>
                  <a:latin typeface="Arial Bold"/>
                  <a:ea typeface="Arial Bold"/>
                  <a:cs typeface="Arial Bold"/>
                  <a:sym typeface="Arial Bold"/>
                  <a:hlinkClick r:id="rId10" tooltip="https://vatechsprint.com">
                    <a:extLst>
                      <a:ext uri="{A12FA001-AC4F-418D-AE19-62706E023703}">
                        <ahyp:hlinkClr xmlns:ahyp="http://schemas.microsoft.com/office/drawing/2018/hyperlinkcolor" val="tx"/>
                      </a:ext>
                    </a:extLst>
                  </a:hlinkClick>
                </a:rPr>
                <a:t>FIND OUT MORE</a:t>
              </a:r>
            </a:p>
          </p:txBody>
        </p:sp>
      </p:grpSp>
      <p:sp>
        <p:nvSpPr>
          <p:cNvPr id="34" name="TextBox 34"/>
          <p:cNvSpPr txBox="1"/>
          <p:nvPr/>
        </p:nvSpPr>
        <p:spPr>
          <a:xfrm>
            <a:off x="3460316" y="8509142"/>
            <a:ext cx="3057363" cy="419100"/>
          </a:xfrm>
          <a:prstGeom prst="rect">
            <a:avLst/>
          </a:prstGeom>
        </p:spPr>
        <p:txBody>
          <a:bodyPr lIns="0" tIns="0" rIns="0" bIns="0" rtlCol="0" anchor="t">
            <a:spAutoFit/>
          </a:bodyPr>
          <a:lstStyle/>
          <a:p>
            <a:pPr marL="0" lvl="0" indent="0" algn="ctr">
              <a:lnSpc>
                <a:spcPts val="3000"/>
              </a:lnSpc>
              <a:spcBef>
                <a:spcPct val="0"/>
              </a:spcBef>
            </a:pPr>
            <a:r>
              <a:rPr lang="en-US" sz="3000" spc="-225">
                <a:solidFill>
                  <a:srgbClr val="FFFFFF"/>
                </a:solidFill>
                <a:latin typeface="Trend Sans One"/>
                <a:ea typeface="Trend Sans One"/>
                <a:cs typeface="Trend Sans One"/>
                <a:sym typeface="Trend Sans One"/>
              </a:rPr>
              <a:t>auditchain</a:t>
            </a:r>
          </a:p>
        </p:txBody>
      </p:sp>
      <p:sp>
        <p:nvSpPr>
          <p:cNvPr id="35" name="TextBox 35"/>
          <p:cNvSpPr txBox="1"/>
          <p:nvPr/>
        </p:nvSpPr>
        <p:spPr>
          <a:xfrm>
            <a:off x="7523739" y="8521170"/>
            <a:ext cx="3057363" cy="419100"/>
          </a:xfrm>
          <a:prstGeom prst="rect">
            <a:avLst/>
          </a:prstGeom>
        </p:spPr>
        <p:txBody>
          <a:bodyPr lIns="0" tIns="0" rIns="0" bIns="0" rtlCol="0" anchor="t">
            <a:spAutoFit/>
          </a:bodyPr>
          <a:lstStyle/>
          <a:p>
            <a:pPr marL="0" lvl="0" indent="0" algn="ctr">
              <a:lnSpc>
                <a:spcPts val="3000"/>
              </a:lnSpc>
              <a:spcBef>
                <a:spcPct val="0"/>
              </a:spcBef>
            </a:pPr>
            <a:r>
              <a:rPr lang="en-US" sz="3000" spc="-225">
                <a:solidFill>
                  <a:srgbClr val="FFFFFF"/>
                </a:solidFill>
                <a:latin typeface="Trend Sans One"/>
                <a:ea typeface="Trend Sans One"/>
                <a:cs typeface="Trend Sans One"/>
                <a:sym typeface="Trend Sans One"/>
              </a:rPr>
              <a:t>dapper</a:t>
            </a:r>
          </a:p>
        </p:txBody>
      </p:sp>
      <p:sp>
        <p:nvSpPr>
          <p:cNvPr id="36" name="TextBox 36"/>
          <p:cNvSpPr txBox="1"/>
          <p:nvPr/>
        </p:nvSpPr>
        <p:spPr>
          <a:xfrm>
            <a:off x="11660239" y="8509142"/>
            <a:ext cx="3057363" cy="419100"/>
          </a:xfrm>
          <a:prstGeom prst="rect">
            <a:avLst/>
          </a:prstGeom>
        </p:spPr>
        <p:txBody>
          <a:bodyPr lIns="0" tIns="0" rIns="0" bIns="0" rtlCol="0" anchor="t">
            <a:spAutoFit/>
          </a:bodyPr>
          <a:lstStyle/>
          <a:p>
            <a:pPr marL="0" lvl="0" indent="0" algn="ctr">
              <a:lnSpc>
                <a:spcPts val="3000"/>
              </a:lnSpc>
              <a:spcBef>
                <a:spcPct val="0"/>
              </a:spcBef>
            </a:pPr>
            <a:r>
              <a:rPr lang="en-US" sz="3000" spc="-225">
                <a:solidFill>
                  <a:srgbClr val="FFFFFF"/>
                </a:solidFill>
                <a:latin typeface="Trend Sans One"/>
                <a:ea typeface="Trend Sans One"/>
                <a:cs typeface="Trend Sans One"/>
                <a:sym typeface="Trend Sans One"/>
              </a:rPr>
              <a:t>fedrequest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a:off x="124128" y="6346132"/>
            <a:ext cx="8822156" cy="1438132"/>
            <a:chOff x="0" y="0"/>
            <a:chExt cx="7835748" cy="978935"/>
          </a:xfrm>
        </p:grpSpPr>
        <p:sp>
          <p:nvSpPr>
            <p:cNvPr id="4" name="Freeform 4"/>
            <p:cNvSpPr/>
            <p:nvPr/>
          </p:nvSpPr>
          <p:spPr>
            <a:xfrm>
              <a:off x="464" y="0"/>
              <a:ext cx="7834821" cy="978935"/>
            </a:xfrm>
            <a:custGeom>
              <a:avLst/>
              <a:gdLst/>
              <a:ahLst/>
              <a:cxnLst/>
              <a:rect l="l" t="t" r="r" b="b"/>
              <a:pathLst>
                <a:path w="7834821" h="978935">
                  <a:moveTo>
                    <a:pt x="7833995" y="492573"/>
                  </a:moveTo>
                  <a:lnTo>
                    <a:pt x="7633373" y="975829"/>
                  </a:lnTo>
                  <a:cubicBezTo>
                    <a:pt x="7632593" y="977710"/>
                    <a:pt x="7630757" y="978935"/>
                    <a:pt x="7628721" y="978935"/>
                  </a:cubicBezTo>
                  <a:lnTo>
                    <a:pt x="206099" y="978935"/>
                  </a:lnTo>
                  <a:cubicBezTo>
                    <a:pt x="204063" y="978935"/>
                    <a:pt x="202227" y="977710"/>
                    <a:pt x="201447" y="975829"/>
                  </a:cubicBezTo>
                  <a:lnTo>
                    <a:pt x="825" y="492573"/>
                  </a:lnTo>
                  <a:cubicBezTo>
                    <a:pt x="0" y="490585"/>
                    <a:pt x="0" y="488350"/>
                    <a:pt x="825" y="486362"/>
                  </a:cubicBezTo>
                  <a:lnTo>
                    <a:pt x="201447" y="3106"/>
                  </a:lnTo>
                  <a:cubicBezTo>
                    <a:pt x="202227" y="1226"/>
                    <a:pt x="204063" y="0"/>
                    <a:pt x="206099" y="0"/>
                  </a:cubicBezTo>
                  <a:lnTo>
                    <a:pt x="7628721" y="0"/>
                  </a:lnTo>
                  <a:cubicBezTo>
                    <a:pt x="7630757" y="0"/>
                    <a:pt x="7632593" y="1226"/>
                    <a:pt x="7633373" y="3106"/>
                  </a:cubicBezTo>
                  <a:lnTo>
                    <a:pt x="7833995" y="486362"/>
                  </a:lnTo>
                  <a:cubicBezTo>
                    <a:pt x="7834821" y="488350"/>
                    <a:pt x="7834821" y="490585"/>
                    <a:pt x="7833995" y="4925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7607148" cy="101703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a:off x="293131" y="8189298"/>
            <a:ext cx="10745291" cy="1803281"/>
            <a:chOff x="0" y="0"/>
            <a:chExt cx="5433094" cy="698500"/>
          </a:xfrm>
        </p:grpSpPr>
        <p:sp>
          <p:nvSpPr>
            <p:cNvPr id="7" name="Freeform 7"/>
            <p:cNvSpPr/>
            <p:nvPr/>
          </p:nvSpPr>
          <p:spPr>
            <a:xfrm>
              <a:off x="2120" y="0"/>
              <a:ext cx="5428854" cy="698500"/>
            </a:xfrm>
            <a:custGeom>
              <a:avLst/>
              <a:gdLst/>
              <a:ahLst/>
              <a:cxnLst/>
              <a:rect l="l" t="t" r="r" b="b"/>
              <a:pathLst>
                <a:path w="5428854" h="698500">
                  <a:moveTo>
                    <a:pt x="5425422" y="358792"/>
                  </a:moveTo>
                  <a:lnTo>
                    <a:pt x="5233325" y="688958"/>
                  </a:lnTo>
                  <a:cubicBezTo>
                    <a:pt x="5229888" y="694866"/>
                    <a:pt x="5223569" y="698500"/>
                    <a:pt x="5216734" y="698500"/>
                  </a:cubicBezTo>
                  <a:lnTo>
                    <a:pt x="212119" y="698500"/>
                  </a:lnTo>
                  <a:cubicBezTo>
                    <a:pt x="205285" y="698500"/>
                    <a:pt x="198966" y="694866"/>
                    <a:pt x="195528" y="688958"/>
                  </a:cubicBezTo>
                  <a:lnTo>
                    <a:pt x="3432" y="358792"/>
                  </a:lnTo>
                  <a:cubicBezTo>
                    <a:pt x="0" y="352893"/>
                    <a:pt x="0" y="345607"/>
                    <a:pt x="3432" y="339708"/>
                  </a:cubicBezTo>
                  <a:lnTo>
                    <a:pt x="195528" y="9542"/>
                  </a:lnTo>
                  <a:cubicBezTo>
                    <a:pt x="198966" y="3634"/>
                    <a:pt x="205285" y="0"/>
                    <a:pt x="212119" y="0"/>
                  </a:cubicBezTo>
                  <a:lnTo>
                    <a:pt x="5216734" y="0"/>
                  </a:lnTo>
                  <a:cubicBezTo>
                    <a:pt x="5223569" y="0"/>
                    <a:pt x="5229888" y="3634"/>
                    <a:pt x="5233325" y="9542"/>
                  </a:cubicBezTo>
                  <a:lnTo>
                    <a:pt x="5425422" y="339708"/>
                  </a:lnTo>
                  <a:cubicBezTo>
                    <a:pt x="5428854" y="345607"/>
                    <a:pt x="5428854" y="352893"/>
                    <a:pt x="5425422" y="35879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5204494"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rot="-7210721">
            <a:off x="9104218" y="5282192"/>
            <a:ext cx="8287908" cy="2614134"/>
            <a:chOff x="0" y="0"/>
            <a:chExt cx="2214539" cy="698500"/>
          </a:xfrm>
        </p:grpSpPr>
        <p:sp>
          <p:nvSpPr>
            <p:cNvPr id="10" name="Freeform 10"/>
            <p:cNvSpPr/>
            <p:nvPr/>
          </p:nvSpPr>
          <p:spPr>
            <a:xfrm>
              <a:off x="1286" y="0"/>
              <a:ext cx="2211968" cy="698500"/>
            </a:xfrm>
            <a:custGeom>
              <a:avLst/>
              <a:gdLst/>
              <a:ahLst/>
              <a:cxnLst/>
              <a:rect l="l" t="t" r="r" b="b"/>
              <a:pathLst>
                <a:path w="2211968" h="698500">
                  <a:moveTo>
                    <a:pt x="2209887" y="355036"/>
                  </a:moveTo>
                  <a:lnTo>
                    <a:pt x="2013420" y="692714"/>
                  </a:lnTo>
                  <a:cubicBezTo>
                    <a:pt x="2011336" y="696296"/>
                    <a:pt x="2007504" y="698500"/>
                    <a:pt x="2003359" y="698500"/>
                  </a:cubicBezTo>
                  <a:lnTo>
                    <a:pt x="208609" y="698500"/>
                  </a:lnTo>
                  <a:cubicBezTo>
                    <a:pt x="204464" y="698500"/>
                    <a:pt x="200632" y="696296"/>
                    <a:pt x="198547" y="692714"/>
                  </a:cubicBezTo>
                  <a:lnTo>
                    <a:pt x="2081" y="355036"/>
                  </a:lnTo>
                  <a:cubicBezTo>
                    <a:pt x="0" y="351459"/>
                    <a:pt x="0" y="347041"/>
                    <a:pt x="2081" y="343464"/>
                  </a:cubicBezTo>
                  <a:lnTo>
                    <a:pt x="198547" y="5786"/>
                  </a:lnTo>
                  <a:cubicBezTo>
                    <a:pt x="200632" y="2204"/>
                    <a:pt x="204464" y="0"/>
                    <a:pt x="208609" y="0"/>
                  </a:cubicBezTo>
                  <a:lnTo>
                    <a:pt x="2003359" y="0"/>
                  </a:lnTo>
                  <a:cubicBezTo>
                    <a:pt x="2007504" y="0"/>
                    <a:pt x="2011336" y="2204"/>
                    <a:pt x="2013420" y="5786"/>
                  </a:cubicBezTo>
                  <a:lnTo>
                    <a:pt x="2209887" y="343464"/>
                  </a:lnTo>
                  <a:cubicBezTo>
                    <a:pt x="2211968" y="347041"/>
                    <a:pt x="2211968" y="351459"/>
                    <a:pt x="2209887" y="35503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198593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rot="-7210721">
            <a:off x="11454677" y="1678604"/>
            <a:ext cx="7117576" cy="2784707"/>
            <a:chOff x="0" y="0"/>
            <a:chExt cx="1785332" cy="698500"/>
          </a:xfrm>
        </p:grpSpPr>
        <p:sp>
          <p:nvSpPr>
            <p:cNvPr id="13" name="Freeform 13"/>
            <p:cNvSpPr/>
            <p:nvPr/>
          </p:nvSpPr>
          <p:spPr>
            <a:xfrm>
              <a:off x="1467" y="0"/>
              <a:ext cx="1782397" cy="698500"/>
            </a:xfrm>
            <a:custGeom>
              <a:avLst/>
              <a:gdLst/>
              <a:ahLst/>
              <a:cxnLst/>
              <a:rect l="l" t="t" r="r" b="b"/>
              <a:pathLst>
                <a:path w="1782397" h="698500">
                  <a:moveTo>
                    <a:pt x="1780022" y="355856"/>
                  </a:moveTo>
                  <a:lnTo>
                    <a:pt x="1584508" y="691894"/>
                  </a:lnTo>
                  <a:cubicBezTo>
                    <a:pt x="1582129" y="695984"/>
                    <a:pt x="1577754" y="698500"/>
                    <a:pt x="1573023" y="698500"/>
                  </a:cubicBezTo>
                  <a:lnTo>
                    <a:pt x="209375" y="698500"/>
                  </a:lnTo>
                  <a:cubicBezTo>
                    <a:pt x="204644" y="698500"/>
                    <a:pt x="200269" y="695984"/>
                    <a:pt x="197890" y="691894"/>
                  </a:cubicBezTo>
                  <a:lnTo>
                    <a:pt x="2376" y="355856"/>
                  </a:lnTo>
                  <a:cubicBezTo>
                    <a:pt x="0" y="351772"/>
                    <a:pt x="0" y="346728"/>
                    <a:pt x="2376" y="342644"/>
                  </a:cubicBezTo>
                  <a:lnTo>
                    <a:pt x="197890" y="6606"/>
                  </a:lnTo>
                  <a:cubicBezTo>
                    <a:pt x="200269" y="2516"/>
                    <a:pt x="204644" y="0"/>
                    <a:pt x="209375" y="0"/>
                  </a:cubicBezTo>
                  <a:lnTo>
                    <a:pt x="1573023" y="0"/>
                  </a:lnTo>
                  <a:cubicBezTo>
                    <a:pt x="1577754" y="0"/>
                    <a:pt x="1582129" y="2516"/>
                    <a:pt x="1584508" y="6606"/>
                  </a:cubicBezTo>
                  <a:lnTo>
                    <a:pt x="1780022" y="342644"/>
                  </a:lnTo>
                  <a:cubicBezTo>
                    <a:pt x="1782397" y="346728"/>
                    <a:pt x="1782397" y="351772"/>
                    <a:pt x="1780022" y="355856"/>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1556732"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5" name="Group 15"/>
          <p:cNvGrpSpPr/>
          <p:nvPr/>
        </p:nvGrpSpPr>
        <p:grpSpPr>
          <a:xfrm rot="-7210721">
            <a:off x="7919540" y="2782614"/>
            <a:ext cx="8446833" cy="1887265"/>
            <a:chOff x="0" y="0"/>
            <a:chExt cx="3126277" cy="698500"/>
          </a:xfrm>
        </p:grpSpPr>
        <p:sp>
          <p:nvSpPr>
            <p:cNvPr id="16" name="Freeform 16"/>
            <p:cNvSpPr/>
            <p:nvPr/>
          </p:nvSpPr>
          <p:spPr>
            <a:xfrm>
              <a:off x="1760" y="0"/>
              <a:ext cx="3122756" cy="698500"/>
            </a:xfrm>
            <a:custGeom>
              <a:avLst/>
              <a:gdLst/>
              <a:ahLst/>
              <a:cxnLst/>
              <a:rect l="l" t="t" r="r" b="b"/>
              <a:pathLst>
                <a:path w="3122756" h="698500">
                  <a:moveTo>
                    <a:pt x="3119907" y="357172"/>
                  </a:moveTo>
                  <a:lnTo>
                    <a:pt x="2925926" y="690578"/>
                  </a:lnTo>
                  <a:cubicBezTo>
                    <a:pt x="2923072" y="695483"/>
                    <a:pt x="2917826" y="698500"/>
                    <a:pt x="2912151" y="698500"/>
                  </a:cubicBezTo>
                  <a:lnTo>
                    <a:pt x="210605" y="698500"/>
                  </a:lnTo>
                  <a:cubicBezTo>
                    <a:pt x="204931" y="698500"/>
                    <a:pt x="199684" y="695483"/>
                    <a:pt x="196831" y="690578"/>
                  </a:cubicBezTo>
                  <a:lnTo>
                    <a:pt x="2849" y="357172"/>
                  </a:lnTo>
                  <a:cubicBezTo>
                    <a:pt x="0" y="352275"/>
                    <a:pt x="0" y="346225"/>
                    <a:pt x="2849" y="341328"/>
                  </a:cubicBezTo>
                  <a:lnTo>
                    <a:pt x="196831" y="7922"/>
                  </a:lnTo>
                  <a:cubicBezTo>
                    <a:pt x="199684" y="3017"/>
                    <a:pt x="204931" y="0"/>
                    <a:pt x="210605" y="0"/>
                  </a:cubicBezTo>
                  <a:lnTo>
                    <a:pt x="2912151" y="0"/>
                  </a:lnTo>
                  <a:cubicBezTo>
                    <a:pt x="2917826" y="0"/>
                    <a:pt x="2923072" y="3017"/>
                    <a:pt x="2925926" y="7922"/>
                  </a:cubicBezTo>
                  <a:lnTo>
                    <a:pt x="3119907" y="341328"/>
                  </a:lnTo>
                  <a:cubicBezTo>
                    <a:pt x="3122756" y="346225"/>
                    <a:pt x="3122756" y="352275"/>
                    <a:pt x="3119907" y="35717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7" name="TextBox 17"/>
            <p:cNvSpPr txBox="1"/>
            <p:nvPr/>
          </p:nvSpPr>
          <p:spPr>
            <a:xfrm>
              <a:off x="114300" y="-38100"/>
              <a:ext cx="2897677"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8" name="Group 18"/>
          <p:cNvGrpSpPr/>
          <p:nvPr/>
        </p:nvGrpSpPr>
        <p:grpSpPr>
          <a:xfrm>
            <a:off x="12118425" y="2628900"/>
            <a:ext cx="6182830" cy="5313370"/>
            <a:chOff x="0" y="0"/>
            <a:chExt cx="812800" cy="698500"/>
          </a:xfrm>
        </p:grpSpPr>
        <p:sp>
          <p:nvSpPr>
            <p:cNvPr id="19" name="Freeform 19"/>
            <p:cNvSpPr/>
            <p:nvPr/>
          </p:nvSpPr>
          <p:spPr>
            <a:xfrm>
              <a:off x="4139"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1" name="Group 21"/>
          <p:cNvGrpSpPr/>
          <p:nvPr/>
        </p:nvGrpSpPr>
        <p:grpSpPr>
          <a:xfrm>
            <a:off x="12205004" y="2778171"/>
            <a:ext cx="5781644" cy="4968600"/>
            <a:chOff x="0" y="0"/>
            <a:chExt cx="812800" cy="698500"/>
          </a:xfrm>
        </p:grpSpPr>
        <p:sp>
          <p:nvSpPr>
            <p:cNvPr id="22" name="Freeform 22"/>
            <p:cNvSpPr/>
            <p:nvPr/>
          </p:nvSpPr>
          <p:spPr>
            <a:xfrm>
              <a:off x="4427" y="0"/>
              <a:ext cx="803947" cy="698500"/>
            </a:xfrm>
            <a:custGeom>
              <a:avLst/>
              <a:gdLst/>
              <a:ahLst/>
              <a:cxnLst/>
              <a:rect l="l" t="t" r="r" b="b"/>
              <a:pathLst>
                <a:path w="803947" h="698500">
                  <a:moveTo>
                    <a:pt x="796780" y="369175"/>
                  </a:moveTo>
                  <a:lnTo>
                    <a:pt x="616766" y="678575"/>
                  </a:lnTo>
                  <a:cubicBezTo>
                    <a:pt x="609588" y="690911"/>
                    <a:pt x="596393" y="698500"/>
                    <a:pt x="582121" y="698500"/>
                  </a:cubicBezTo>
                  <a:lnTo>
                    <a:pt x="221825" y="698500"/>
                  </a:lnTo>
                  <a:cubicBezTo>
                    <a:pt x="207553" y="698500"/>
                    <a:pt x="194358" y="690911"/>
                    <a:pt x="187180" y="678575"/>
                  </a:cubicBezTo>
                  <a:lnTo>
                    <a:pt x="7166" y="369175"/>
                  </a:lnTo>
                  <a:cubicBezTo>
                    <a:pt x="0" y="356858"/>
                    <a:pt x="0" y="341642"/>
                    <a:pt x="7166" y="329325"/>
                  </a:cubicBezTo>
                  <a:lnTo>
                    <a:pt x="187180" y="19925"/>
                  </a:lnTo>
                  <a:cubicBezTo>
                    <a:pt x="194358" y="7589"/>
                    <a:pt x="207553" y="0"/>
                    <a:pt x="221825" y="0"/>
                  </a:cubicBezTo>
                  <a:lnTo>
                    <a:pt x="582121" y="0"/>
                  </a:lnTo>
                  <a:cubicBezTo>
                    <a:pt x="596393" y="0"/>
                    <a:pt x="609588" y="7589"/>
                    <a:pt x="616766" y="19925"/>
                  </a:cubicBezTo>
                  <a:lnTo>
                    <a:pt x="796780" y="329325"/>
                  </a:lnTo>
                  <a:cubicBezTo>
                    <a:pt x="803946" y="341642"/>
                    <a:pt x="803946" y="356858"/>
                    <a:pt x="796780" y="369175"/>
                  </a:cubicBezTo>
                  <a:close/>
                </a:path>
              </a:pathLst>
            </a:custGeom>
            <a:blipFill>
              <a:blip r:embed="rId3"/>
              <a:stretch>
                <a:fillRect l="-27575" r="-27575"/>
              </a:stretch>
            </a:blipFill>
            <a:ln w="161925"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grpSp>
        <p:nvGrpSpPr>
          <p:cNvPr id="23" name="Group 23"/>
          <p:cNvGrpSpPr/>
          <p:nvPr/>
        </p:nvGrpSpPr>
        <p:grpSpPr>
          <a:xfrm>
            <a:off x="9731513" y="2591634"/>
            <a:ext cx="5938889" cy="5103733"/>
            <a:chOff x="0" y="0"/>
            <a:chExt cx="812800" cy="698500"/>
          </a:xfrm>
        </p:grpSpPr>
        <p:sp>
          <p:nvSpPr>
            <p:cNvPr id="24" name="Freeform 24"/>
            <p:cNvSpPr/>
            <p:nvPr/>
          </p:nvSpPr>
          <p:spPr>
            <a:xfrm>
              <a:off x="6759" y="0"/>
              <a:ext cx="799283" cy="698500"/>
            </a:xfrm>
            <a:custGeom>
              <a:avLst/>
              <a:gdLst/>
              <a:ahLst/>
              <a:cxnLst/>
              <a:rect l="l" t="t" r="r" b="b"/>
              <a:pathLst>
                <a:path w="799283" h="698500">
                  <a:moveTo>
                    <a:pt x="788341" y="379673"/>
                  </a:moveTo>
                  <a:lnTo>
                    <a:pt x="620541" y="668077"/>
                  </a:lnTo>
                  <a:cubicBezTo>
                    <a:pt x="609583" y="686913"/>
                    <a:pt x="589435" y="698500"/>
                    <a:pt x="567644" y="698500"/>
                  </a:cubicBezTo>
                  <a:lnTo>
                    <a:pt x="231638" y="698500"/>
                  </a:lnTo>
                  <a:cubicBezTo>
                    <a:pt x="209847" y="698500"/>
                    <a:pt x="189699" y="686913"/>
                    <a:pt x="178741" y="668077"/>
                  </a:cubicBezTo>
                  <a:lnTo>
                    <a:pt x="10941" y="379673"/>
                  </a:lnTo>
                  <a:cubicBezTo>
                    <a:pt x="0" y="360867"/>
                    <a:pt x="0" y="337633"/>
                    <a:pt x="10941" y="318827"/>
                  </a:cubicBezTo>
                  <a:lnTo>
                    <a:pt x="178741" y="30423"/>
                  </a:lnTo>
                  <a:cubicBezTo>
                    <a:pt x="189699" y="11587"/>
                    <a:pt x="209847" y="0"/>
                    <a:pt x="231638" y="0"/>
                  </a:cubicBezTo>
                  <a:lnTo>
                    <a:pt x="567644" y="0"/>
                  </a:lnTo>
                  <a:cubicBezTo>
                    <a:pt x="589435" y="0"/>
                    <a:pt x="609583" y="11587"/>
                    <a:pt x="620541" y="30423"/>
                  </a:cubicBezTo>
                  <a:lnTo>
                    <a:pt x="788341" y="318827"/>
                  </a:lnTo>
                  <a:cubicBezTo>
                    <a:pt x="799282" y="337633"/>
                    <a:pt x="799282" y="360867"/>
                    <a:pt x="788341" y="37967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28" name="Freeform 28"/>
          <p:cNvSpPr/>
          <p:nvPr/>
        </p:nvSpPr>
        <p:spPr>
          <a:xfrm>
            <a:off x="6147409" y="1028700"/>
            <a:ext cx="1332000" cy="747585"/>
          </a:xfrm>
          <a:custGeom>
            <a:avLst/>
            <a:gdLst/>
            <a:ahLst/>
            <a:cxnLst/>
            <a:rect l="l" t="t" r="r" b="b"/>
            <a:pathLst>
              <a:path w="1332000" h="747585">
                <a:moveTo>
                  <a:pt x="0" y="0"/>
                </a:moveTo>
                <a:lnTo>
                  <a:pt x="1332000" y="0"/>
                </a:lnTo>
                <a:lnTo>
                  <a:pt x="1332000" y="747585"/>
                </a:lnTo>
                <a:lnTo>
                  <a:pt x="0" y="747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latin typeface="Calibri" panose="020F0502020204030204" pitchFamily="34" charset="0"/>
            </a:endParaRPr>
          </a:p>
        </p:txBody>
      </p:sp>
      <p:grpSp>
        <p:nvGrpSpPr>
          <p:cNvPr id="29" name="Group 29"/>
          <p:cNvGrpSpPr/>
          <p:nvPr/>
        </p:nvGrpSpPr>
        <p:grpSpPr>
          <a:xfrm rot="-7210721">
            <a:off x="7689076" y="1522513"/>
            <a:ext cx="4425277" cy="910023"/>
            <a:chOff x="0" y="0"/>
            <a:chExt cx="3396680" cy="698500"/>
          </a:xfrm>
        </p:grpSpPr>
        <p:sp>
          <p:nvSpPr>
            <p:cNvPr id="30" name="Freeform 30"/>
            <p:cNvSpPr/>
            <p:nvPr/>
          </p:nvSpPr>
          <p:spPr>
            <a:xfrm>
              <a:off x="3695" y="0"/>
              <a:ext cx="3389289" cy="698500"/>
            </a:xfrm>
            <a:custGeom>
              <a:avLst/>
              <a:gdLst/>
              <a:ahLst/>
              <a:cxnLst/>
              <a:rect l="l" t="t" r="r" b="b"/>
              <a:pathLst>
                <a:path w="3389289" h="698500">
                  <a:moveTo>
                    <a:pt x="3383307" y="365884"/>
                  </a:moveTo>
                  <a:lnTo>
                    <a:pt x="3199463" y="681866"/>
                  </a:lnTo>
                  <a:cubicBezTo>
                    <a:pt x="3193471" y="692165"/>
                    <a:pt x="3182455" y="698500"/>
                    <a:pt x="3170541" y="698500"/>
                  </a:cubicBezTo>
                  <a:lnTo>
                    <a:pt x="218749" y="698500"/>
                  </a:lnTo>
                  <a:cubicBezTo>
                    <a:pt x="206835" y="698500"/>
                    <a:pt x="195819" y="692165"/>
                    <a:pt x="189827" y="681866"/>
                  </a:cubicBezTo>
                  <a:lnTo>
                    <a:pt x="5983" y="365884"/>
                  </a:lnTo>
                  <a:cubicBezTo>
                    <a:pt x="0" y="355601"/>
                    <a:pt x="0" y="342899"/>
                    <a:pt x="5983" y="332616"/>
                  </a:cubicBezTo>
                  <a:lnTo>
                    <a:pt x="189827" y="16634"/>
                  </a:lnTo>
                  <a:cubicBezTo>
                    <a:pt x="195819" y="6335"/>
                    <a:pt x="206835" y="0"/>
                    <a:pt x="218749" y="0"/>
                  </a:cubicBezTo>
                  <a:lnTo>
                    <a:pt x="3170541" y="0"/>
                  </a:lnTo>
                  <a:cubicBezTo>
                    <a:pt x="3182455" y="0"/>
                    <a:pt x="3193471" y="6335"/>
                    <a:pt x="3199463" y="16634"/>
                  </a:cubicBezTo>
                  <a:lnTo>
                    <a:pt x="3383307" y="332616"/>
                  </a:lnTo>
                  <a:cubicBezTo>
                    <a:pt x="3389289" y="342899"/>
                    <a:pt x="3389289" y="355601"/>
                    <a:pt x="3383307" y="36588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1" name="TextBox 31"/>
            <p:cNvSpPr txBox="1"/>
            <p:nvPr/>
          </p:nvSpPr>
          <p:spPr>
            <a:xfrm>
              <a:off x="114300" y="-38100"/>
              <a:ext cx="316808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2" name="Group 32"/>
          <p:cNvGrpSpPr/>
          <p:nvPr/>
        </p:nvGrpSpPr>
        <p:grpSpPr>
          <a:xfrm rot="-7210721">
            <a:off x="10803600" y="7793697"/>
            <a:ext cx="3447019" cy="1854722"/>
            <a:chOff x="0" y="0"/>
            <a:chExt cx="1298169" cy="698500"/>
          </a:xfrm>
        </p:grpSpPr>
        <p:sp>
          <p:nvSpPr>
            <p:cNvPr id="33" name="Freeform 33"/>
            <p:cNvSpPr/>
            <p:nvPr/>
          </p:nvSpPr>
          <p:spPr>
            <a:xfrm>
              <a:off x="4744" y="0"/>
              <a:ext cx="1288681" cy="698500"/>
            </a:xfrm>
            <a:custGeom>
              <a:avLst/>
              <a:gdLst/>
              <a:ahLst/>
              <a:cxnLst/>
              <a:rect l="l" t="t" r="r" b="b"/>
              <a:pathLst>
                <a:path w="1288681" h="698500">
                  <a:moveTo>
                    <a:pt x="1281001" y="370604"/>
                  </a:moveTo>
                  <a:lnTo>
                    <a:pt x="1102650" y="677146"/>
                  </a:lnTo>
                  <a:cubicBezTo>
                    <a:pt x="1094957" y="690367"/>
                    <a:pt x="1080815" y="698500"/>
                    <a:pt x="1065520" y="698500"/>
                  </a:cubicBezTo>
                  <a:lnTo>
                    <a:pt x="223162" y="698500"/>
                  </a:lnTo>
                  <a:cubicBezTo>
                    <a:pt x="207866" y="698500"/>
                    <a:pt x="193724" y="690367"/>
                    <a:pt x="186032" y="677146"/>
                  </a:cubicBezTo>
                  <a:lnTo>
                    <a:pt x="7680" y="370604"/>
                  </a:lnTo>
                  <a:cubicBezTo>
                    <a:pt x="0" y="357404"/>
                    <a:pt x="0" y="341096"/>
                    <a:pt x="7680" y="327896"/>
                  </a:cubicBezTo>
                  <a:lnTo>
                    <a:pt x="186032" y="21354"/>
                  </a:lnTo>
                  <a:cubicBezTo>
                    <a:pt x="193724" y="8133"/>
                    <a:pt x="207866" y="0"/>
                    <a:pt x="223162" y="0"/>
                  </a:cubicBezTo>
                  <a:lnTo>
                    <a:pt x="1065520" y="0"/>
                  </a:lnTo>
                  <a:cubicBezTo>
                    <a:pt x="1080815" y="0"/>
                    <a:pt x="1094957" y="8133"/>
                    <a:pt x="1102650" y="21354"/>
                  </a:cubicBezTo>
                  <a:lnTo>
                    <a:pt x="1281001" y="327896"/>
                  </a:lnTo>
                  <a:cubicBezTo>
                    <a:pt x="1288681" y="341096"/>
                    <a:pt x="1288681" y="357404"/>
                    <a:pt x="1281001" y="37060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4" name="TextBox 34"/>
            <p:cNvSpPr txBox="1"/>
            <p:nvPr/>
          </p:nvSpPr>
          <p:spPr>
            <a:xfrm>
              <a:off x="114300" y="-38100"/>
              <a:ext cx="106956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35" name="TextBox 35"/>
          <p:cNvSpPr txBox="1"/>
          <p:nvPr/>
        </p:nvSpPr>
        <p:spPr>
          <a:xfrm>
            <a:off x="1028701" y="2946933"/>
            <a:ext cx="6531836" cy="1811458"/>
          </a:xfrm>
          <a:prstGeom prst="rect">
            <a:avLst/>
          </a:prstGeom>
        </p:spPr>
        <p:txBody>
          <a:bodyPr wrap="square" lIns="0" tIns="0" rIns="0" bIns="0" rtlCol="0" anchor="t">
            <a:spAutoFit/>
          </a:bodyPr>
          <a:lstStyle/>
          <a:p>
            <a:pPr algn="l">
              <a:lnSpc>
                <a:spcPts val="16287"/>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REPRESENTATIVE</a:t>
            </a:r>
          </a:p>
        </p:txBody>
      </p:sp>
      <p:sp>
        <p:nvSpPr>
          <p:cNvPr id="36" name="TextBox 36"/>
          <p:cNvSpPr txBox="1"/>
          <p:nvPr/>
        </p:nvSpPr>
        <p:spPr>
          <a:xfrm>
            <a:off x="1028701" y="4681871"/>
            <a:ext cx="4000500" cy="1250128"/>
          </a:xfrm>
          <a:prstGeom prst="rect">
            <a:avLst/>
          </a:prstGeom>
        </p:spPr>
        <p:txBody>
          <a:bodyPr wrap="square" lIns="0" tIns="0" rIns="0" bIns="0" rtlCol="0" anchor="t">
            <a:spAutoFit/>
          </a:bodyPr>
          <a:lstStyle/>
          <a:p>
            <a:pPr algn="l">
              <a:lnSpc>
                <a:spcPts val="10202"/>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PROJECTS</a:t>
            </a:r>
          </a:p>
        </p:txBody>
      </p:sp>
      <p:sp>
        <p:nvSpPr>
          <p:cNvPr id="37" name="TextBox 37"/>
          <p:cNvSpPr txBox="1"/>
          <p:nvPr/>
        </p:nvSpPr>
        <p:spPr>
          <a:xfrm>
            <a:off x="1028700" y="6789410"/>
            <a:ext cx="9362173" cy="503343"/>
          </a:xfrm>
          <a:prstGeom prst="rect">
            <a:avLst/>
          </a:prstGeom>
        </p:spPr>
        <p:txBody>
          <a:bodyPr lIns="0" tIns="0" rIns="0" bIns="0" rtlCol="0" anchor="t">
            <a:spAutoFit/>
          </a:bodyPr>
          <a:lstStyle/>
          <a:p>
            <a:pPr algn="l">
              <a:lnSpc>
                <a:spcPts val="4304"/>
              </a:lnSpc>
              <a:spcBef>
                <a:spcPct val="0"/>
              </a:spcBef>
            </a:pPr>
            <a:r>
              <a:rPr lang="en-US" sz="3074" b="1" spc="215" dirty="0">
                <a:solidFill>
                  <a:srgbClr val="FFFFFF"/>
                </a:solidFill>
                <a:latin typeface="Arial" panose="020B0604020202020204" pitchFamily="34" charset="0"/>
                <a:ea typeface="Open Sauce Bold"/>
                <a:cs typeface="Arial" panose="020B0604020202020204" pitchFamily="34" charset="0"/>
                <a:sym typeface="Open Sauce Bold"/>
              </a:rPr>
              <a:t>TRANSFORM YOUR FUTURE TODAY</a:t>
            </a:r>
          </a:p>
        </p:txBody>
      </p:sp>
      <p:grpSp>
        <p:nvGrpSpPr>
          <p:cNvPr id="26" name="Group 26"/>
          <p:cNvGrpSpPr/>
          <p:nvPr/>
        </p:nvGrpSpPr>
        <p:grpSpPr>
          <a:xfrm>
            <a:off x="10012253" y="2832895"/>
            <a:ext cx="5377409" cy="4621210"/>
            <a:chOff x="0" y="0"/>
            <a:chExt cx="812800" cy="698500"/>
          </a:xfrm>
        </p:grpSpPr>
        <p:sp>
          <p:nvSpPr>
            <p:cNvPr id="27" name="Freeform 27"/>
            <p:cNvSpPr/>
            <p:nvPr/>
          </p:nvSpPr>
          <p:spPr>
            <a:xfrm>
              <a:off x="7464" y="0"/>
              <a:ext cx="797871" cy="698500"/>
            </a:xfrm>
            <a:custGeom>
              <a:avLst/>
              <a:gdLst/>
              <a:ahLst/>
              <a:cxnLst/>
              <a:rect l="l" t="t" r="r" b="b"/>
              <a:pathLst>
                <a:path w="797871" h="698500">
                  <a:moveTo>
                    <a:pt x="785787" y="382849"/>
                  </a:moveTo>
                  <a:lnTo>
                    <a:pt x="621685" y="664901"/>
                  </a:lnTo>
                  <a:cubicBezTo>
                    <a:pt x="609582" y="685703"/>
                    <a:pt x="587330" y="698500"/>
                    <a:pt x="563264" y="698500"/>
                  </a:cubicBezTo>
                  <a:lnTo>
                    <a:pt x="234608" y="698500"/>
                  </a:lnTo>
                  <a:cubicBezTo>
                    <a:pt x="210542" y="698500"/>
                    <a:pt x="188290" y="685703"/>
                    <a:pt x="176187" y="664901"/>
                  </a:cubicBezTo>
                  <a:lnTo>
                    <a:pt x="12085" y="382849"/>
                  </a:lnTo>
                  <a:cubicBezTo>
                    <a:pt x="0" y="362080"/>
                    <a:pt x="0" y="336420"/>
                    <a:pt x="12085" y="315651"/>
                  </a:cubicBezTo>
                  <a:lnTo>
                    <a:pt x="176187" y="33599"/>
                  </a:lnTo>
                  <a:cubicBezTo>
                    <a:pt x="188290" y="12797"/>
                    <a:pt x="210542" y="0"/>
                    <a:pt x="234608" y="0"/>
                  </a:cubicBezTo>
                  <a:lnTo>
                    <a:pt x="563264" y="0"/>
                  </a:lnTo>
                  <a:cubicBezTo>
                    <a:pt x="587330" y="0"/>
                    <a:pt x="609582" y="12797"/>
                    <a:pt x="621685" y="33599"/>
                  </a:cubicBezTo>
                  <a:lnTo>
                    <a:pt x="785787" y="315651"/>
                  </a:lnTo>
                  <a:cubicBezTo>
                    <a:pt x="797872" y="336420"/>
                    <a:pt x="797872" y="362080"/>
                    <a:pt x="785787" y="382849"/>
                  </a:cubicBezTo>
                  <a:close/>
                </a:path>
              </a:pathLst>
            </a:custGeom>
            <a:blipFill>
              <a:blip r:embed="rId6"/>
              <a:stretch>
                <a:fillRect l="-16160" r="-16160"/>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545446" y="820168"/>
          <a:ext cx="10198542" cy="8834938"/>
        </p:xfrm>
        <a:graphic>
          <a:graphicData uri="http://schemas.openxmlformats.org/drawingml/2006/table">
            <a:tbl>
              <a:tblPr/>
              <a:tblGrid>
                <a:gridCol w="10198542">
                  <a:extLst>
                    <a:ext uri="{9D8B030D-6E8A-4147-A177-3AD203B41FA5}">
                      <a16:colId xmlns:a16="http://schemas.microsoft.com/office/drawing/2014/main" val="20000"/>
                    </a:ext>
                  </a:extLst>
                </a:gridCol>
              </a:tblGrid>
              <a:tr h="745361">
                <a:tc>
                  <a:txBody>
                    <a:bodyPr/>
                    <a:lstStyle/>
                    <a:p>
                      <a:pPr algn="l">
                        <a:lnSpc>
                          <a:spcPts val="2519"/>
                        </a:lnSpc>
                        <a:defRPr/>
                      </a:pPr>
                      <a:r>
                        <a:rPr lang="en-US" sz="1799" dirty="0">
                          <a:solidFill>
                            <a:srgbClr val="FFFFFF"/>
                          </a:solidFill>
                          <a:latin typeface="Arial"/>
                          <a:ea typeface="Arial"/>
                          <a:cs typeface="Arial"/>
                          <a:sym typeface="Arial"/>
                        </a:rPr>
                        <a:t>PRIME / $195M / 2020-2025</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745361">
                <a:tc>
                  <a:txBody>
                    <a:bodyPr/>
                    <a:lstStyle/>
                    <a:p>
                      <a:pPr algn="l">
                        <a:lnSpc>
                          <a:spcPts val="2519"/>
                        </a:lnSpc>
                        <a:defRPr/>
                      </a:pPr>
                      <a:r>
                        <a:rPr lang="en-US" sz="1799" dirty="0">
                          <a:solidFill>
                            <a:srgbClr val="FFFFFF"/>
                          </a:solidFill>
                          <a:latin typeface="Arial"/>
                          <a:ea typeface="Arial"/>
                          <a:cs typeface="Arial"/>
                          <a:sym typeface="Arial"/>
                        </a:rPr>
                        <a:t>IT and cybersecurity enterprise support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745361">
                <a:tc>
                  <a:txBody>
                    <a:bodyPr/>
                    <a:lstStyle/>
                    <a:p>
                      <a:pPr algn="l">
                        <a:lnSpc>
                          <a:spcPts val="2519"/>
                        </a:lnSpc>
                        <a:defRPr/>
                      </a:pPr>
                      <a:r>
                        <a:rPr lang="en-US" sz="1799" dirty="0">
                          <a:solidFill>
                            <a:srgbClr val="FFFFFF"/>
                          </a:solidFill>
                          <a:latin typeface="Arial"/>
                          <a:ea typeface="Arial"/>
                          <a:cs typeface="Arial"/>
                          <a:sym typeface="Arial"/>
                        </a:rPr>
                        <a:t>API development and management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745361">
                <a:tc>
                  <a:txBody>
                    <a:bodyPr/>
                    <a:lstStyle/>
                    <a:p>
                      <a:pPr algn="l">
                        <a:lnSpc>
                          <a:spcPts val="2519"/>
                        </a:lnSpc>
                        <a:defRPr/>
                      </a:pPr>
                      <a:r>
                        <a:rPr lang="en-US" sz="1799" dirty="0">
                          <a:solidFill>
                            <a:srgbClr val="FFFFFF"/>
                          </a:solidFill>
                          <a:latin typeface="Arial"/>
                          <a:ea typeface="Arial"/>
                          <a:cs typeface="Arial"/>
                          <a:sym typeface="Arial"/>
                        </a:rPr>
                        <a:t>Information assurance</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745361">
                <a:tc>
                  <a:txBody>
                    <a:bodyPr/>
                    <a:lstStyle/>
                    <a:p>
                      <a:pPr algn="l">
                        <a:lnSpc>
                          <a:spcPts val="2519"/>
                        </a:lnSpc>
                        <a:defRPr/>
                      </a:pPr>
                      <a:r>
                        <a:rPr lang="en-US" sz="1799" dirty="0">
                          <a:solidFill>
                            <a:srgbClr val="FFFFFF"/>
                          </a:solidFill>
                          <a:latin typeface="Arial"/>
                          <a:ea typeface="Arial"/>
                          <a:cs typeface="Arial"/>
                          <a:sym typeface="Arial"/>
                        </a:rPr>
                        <a:t>Configuration management and control</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750638">
                <a:tc>
                  <a:txBody>
                    <a:bodyPr/>
                    <a:lstStyle/>
                    <a:p>
                      <a:pPr algn="l">
                        <a:lnSpc>
                          <a:spcPts val="2519"/>
                        </a:lnSpc>
                        <a:defRPr/>
                      </a:pPr>
                      <a:r>
                        <a:rPr lang="en-US" sz="1799" dirty="0">
                          <a:solidFill>
                            <a:srgbClr val="FFFFFF"/>
                          </a:solidFill>
                          <a:latin typeface="Arial"/>
                          <a:ea typeface="Arial"/>
                          <a:cs typeface="Arial"/>
                          <a:sym typeface="Arial"/>
                        </a:rPr>
                        <a:t>Agile IT website and network architecture and administration support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745361">
                <a:tc>
                  <a:txBody>
                    <a:bodyPr/>
                    <a:lstStyle/>
                    <a:p>
                      <a:pPr algn="l">
                        <a:lnSpc>
                          <a:spcPts val="2519"/>
                        </a:lnSpc>
                        <a:defRPr/>
                      </a:pPr>
                      <a:r>
                        <a:rPr lang="en-US" sz="1799" dirty="0">
                          <a:solidFill>
                            <a:srgbClr val="FFFFFF"/>
                          </a:solidFill>
                          <a:latin typeface="Arial"/>
                          <a:ea typeface="Arial"/>
                          <a:cs typeface="Arial"/>
                          <a:sym typeface="Arial"/>
                        </a:rPr>
                        <a:t>Digital strategies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745361">
                <a:tc>
                  <a:txBody>
                    <a:bodyPr/>
                    <a:lstStyle/>
                    <a:p>
                      <a:pPr algn="l">
                        <a:lnSpc>
                          <a:spcPts val="2519"/>
                        </a:lnSpc>
                        <a:defRPr/>
                      </a:pPr>
                      <a:r>
                        <a:rPr lang="en-US" sz="1799" dirty="0">
                          <a:solidFill>
                            <a:srgbClr val="FFFFFF"/>
                          </a:solidFill>
                          <a:latin typeface="Arial"/>
                          <a:ea typeface="Arial"/>
                          <a:cs typeface="Arial"/>
                          <a:sym typeface="Arial"/>
                        </a:rPr>
                        <a:t>Stakeholder affairs, strategic communications and analysis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1060706">
                <a:tc>
                  <a:txBody>
                    <a:bodyPr/>
                    <a:lstStyle/>
                    <a:p>
                      <a:pPr algn="l">
                        <a:lnSpc>
                          <a:spcPts val="2519"/>
                        </a:lnSpc>
                        <a:defRPr/>
                      </a:pPr>
                      <a:r>
                        <a:rPr lang="en-US" sz="1799" dirty="0">
                          <a:solidFill>
                            <a:srgbClr val="FFFFFF"/>
                          </a:solidFill>
                          <a:latin typeface="Arial"/>
                          <a:ea typeface="Arial"/>
                          <a:cs typeface="Arial"/>
                          <a:sym typeface="Arial"/>
                        </a:rPr>
                        <a:t>Program management, outreach, engagement, innovations, solutions and enhancements for Military Community and Family Policy</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r h="1060706">
                <a:tc>
                  <a:txBody>
                    <a:bodyPr/>
                    <a:lstStyle/>
                    <a:p>
                      <a:pPr algn="l">
                        <a:lnSpc>
                          <a:spcPts val="2519"/>
                        </a:lnSpc>
                        <a:defRPr/>
                      </a:pPr>
                      <a:r>
                        <a:rPr lang="en-US" sz="1799" dirty="0">
                          <a:solidFill>
                            <a:srgbClr val="FFFFFF"/>
                          </a:solidFill>
                          <a:latin typeface="Arial"/>
                          <a:ea typeface="Arial"/>
                          <a:cs typeface="Arial"/>
                          <a:sym typeface="Arial"/>
                        </a:rPr>
                        <a:t>Policy and program support ensuring military community quality of life programs are designed and executed to support the needs of the post-drawdown force and DOD mission.</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9"/>
                  </a:ext>
                </a:extLst>
              </a:tr>
              <a:tr h="745361">
                <a:tc>
                  <a:txBody>
                    <a:bodyPr/>
                    <a:lstStyle/>
                    <a:p>
                      <a:pPr algn="l">
                        <a:lnSpc>
                          <a:spcPts val="2519"/>
                        </a:lnSpc>
                        <a:defRPr/>
                      </a:pPr>
                      <a:r>
                        <a:rPr lang="en-US" sz="1799" dirty="0">
                          <a:solidFill>
                            <a:srgbClr val="FFFFFF"/>
                          </a:solidFill>
                          <a:latin typeface="Arial"/>
                          <a:ea typeface="Arial"/>
                          <a:cs typeface="Arial"/>
                          <a:sym typeface="Arial"/>
                        </a:rPr>
                        <a:t>Military OneSource, Military Life Counseling, and Spouse Education and Career Opportunities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TextBox 3"/>
          <p:cNvSpPr txBox="1"/>
          <p:nvPr/>
        </p:nvSpPr>
        <p:spPr>
          <a:xfrm>
            <a:off x="381000" y="6713602"/>
            <a:ext cx="5383459" cy="2849498"/>
          </a:xfrm>
          <a:prstGeom prst="rect">
            <a:avLst/>
          </a:prstGeom>
        </p:spPr>
        <p:txBody>
          <a:bodyPr wrap="square" lIns="0" tIns="0" rIns="0" bIns="0" rtlCol="0" anchor="t">
            <a:spAutoFit/>
          </a:bodyPr>
          <a:lstStyle/>
          <a:p>
            <a:pPr algn="l">
              <a:lnSpc>
                <a:spcPts val="5740"/>
              </a:lnSpc>
              <a:spcBef>
                <a:spcPct val="0"/>
              </a:spcBef>
            </a:pP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t>DOD Military Community and Family Policy (MC&amp;FP) Outreach and Digital Enterprise Services (MODES) </a:t>
            </a:r>
          </a:p>
        </p:txBody>
      </p:sp>
      <p:sp>
        <p:nvSpPr>
          <p:cNvPr id="4" name="TextBox 4"/>
          <p:cNvSpPr txBox="1"/>
          <p:nvPr/>
        </p:nvSpPr>
        <p:spPr>
          <a:xfrm>
            <a:off x="636341" y="667768"/>
            <a:ext cx="4926259" cy="1320939"/>
          </a:xfrm>
          <a:prstGeom prst="rect">
            <a:avLst/>
          </a:prstGeom>
        </p:spPr>
        <p:txBody>
          <a:bodyPr wrap="square" lIns="0" tIns="0" rIns="0" bIns="0" rtlCol="0" anchor="t">
            <a:spAutoFit/>
          </a:bodyPr>
          <a:lstStyle/>
          <a:p>
            <a:pPr algn="l">
              <a:lnSpc>
                <a:spcPts val="11199"/>
              </a:lnSpc>
              <a:spcBef>
                <a:spcPct val="0"/>
              </a:spcBef>
            </a:pPr>
            <a:r>
              <a:rPr lang="en-US" sz="7200"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a:rPr>
              <a:t>DOD MODES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046181" y="671512"/>
          <a:ext cx="11629820" cy="8943972"/>
        </p:xfrm>
        <a:graphic>
          <a:graphicData uri="http://schemas.openxmlformats.org/drawingml/2006/table">
            <a:tbl>
              <a:tblPr/>
              <a:tblGrid>
                <a:gridCol w="11629820">
                  <a:extLst>
                    <a:ext uri="{9D8B030D-6E8A-4147-A177-3AD203B41FA5}">
                      <a16:colId xmlns:a16="http://schemas.microsoft.com/office/drawing/2014/main" val="20000"/>
                    </a:ext>
                  </a:extLst>
                </a:gridCol>
              </a:tblGrid>
              <a:tr h="745331">
                <a:tc>
                  <a:txBody>
                    <a:bodyPr/>
                    <a:lstStyle/>
                    <a:p>
                      <a:pPr algn="l">
                        <a:lnSpc>
                          <a:spcPts val="2520"/>
                        </a:lnSpc>
                        <a:defRPr/>
                      </a:pPr>
                      <a:r>
                        <a:rPr lang="en-US" sz="1800" dirty="0">
                          <a:solidFill>
                            <a:srgbClr val="FFFFFF"/>
                          </a:solidFill>
                          <a:latin typeface="Open Sauce"/>
                          <a:ea typeface="Open Sauce"/>
                          <a:cs typeface="Open Sauce"/>
                          <a:sym typeface="Open Sauce"/>
                        </a:rPr>
                        <a:t>PRIME / $271M / 2021-2026</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Full range of program management services to support CSD’s and CB’s cybersecurity mission areas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Cybersecurity guidance and policy development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Information management and accessibility monitoring</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Strategic communications and associated knowledge management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Information Management and Accessibility Monitoring</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Development of shared services models to promote/enhance cybersecurity initiatives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Education/Training Program Buildout in developing cybersecurity workforce</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Providing acquisition support on behalf of CB Mission Lines ($700M Budget)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Business operations information sharing, collaboration and coordination process improvements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9"/>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Cybersecurity needs assessment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0"/>
                  </a:ext>
                </a:extLst>
              </a:tr>
              <a:tr h="745331">
                <a:tc>
                  <a:txBody>
                    <a:bodyPr/>
                    <a:lstStyle/>
                    <a:p>
                      <a:pPr algn="l">
                        <a:lnSpc>
                          <a:spcPts val="2520"/>
                        </a:lnSpc>
                        <a:defRPr/>
                      </a:pPr>
                      <a:r>
                        <a:rPr lang="en-US" sz="1800" dirty="0">
                          <a:solidFill>
                            <a:srgbClr val="FFFFFF"/>
                          </a:solidFill>
                          <a:latin typeface="Open Sauce"/>
                          <a:ea typeface="Open Sauce"/>
                          <a:cs typeface="Open Sauce"/>
                          <a:sym typeface="Open Sauce"/>
                        </a:rPr>
                        <a:t>Operationalizing technology solutions with agencies on thread reduction capabilities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TextBox 3"/>
          <p:cNvSpPr txBox="1"/>
          <p:nvPr/>
        </p:nvSpPr>
        <p:spPr>
          <a:xfrm>
            <a:off x="278419" y="4152900"/>
            <a:ext cx="5131781" cy="5773375"/>
          </a:xfrm>
          <a:prstGeom prst="rect">
            <a:avLst/>
          </a:prstGeom>
        </p:spPr>
        <p:txBody>
          <a:bodyPr wrap="square" lIns="0" tIns="0" rIns="0" bIns="0" rtlCol="0" anchor="t">
            <a:spAutoFit/>
          </a:bodyPr>
          <a:lstStyle/>
          <a:p>
            <a:pPr algn="l">
              <a:lnSpc>
                <a:spcPts val="5740"/>
              </a:lnSpc>
              <a:spcBef>
                <a:spcPct val="0"/>
              </a:spcBef>
            </a:pP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t>The Department of Homeland Security (DHS) Cybersecurity and Infrastructure Security Agency (CISA) Cybersecurity Division (CSD) Capacity Building (CB), Threat Hunting (TH), and Joint Cyber Defense Collaborative (JCDC)​</a:t>
            </a:r>
          </a:p>
        </p:txBody>
      </p:sp>
      <p:sp>
        <p:nvSpPr>
          <p:cNvPr id="4" name="TextBox 4"/>
          <p:cNvSpPr txBox="1"/>
          <p:nvPr/>
        </p:nvSpPr>
        <p:spPr>
          <a:xfrm>
            <a:off x="636341" y="667768"/>
            <a:ext cx="4621459" cy="1368469"/>
          </a:xfrm>
          <a:prstGeom prst="rect">
            <a:avLst/>
          </a:prstGeom>
        </p:spPr>
        <p:txBody>
          <a:bodyPr wrap="square" lIns="0" tIns="0" rIns="0" bIns="0" rtlCol="0" anchor="t">
            <a:spAutoFit/>
          </a:bodyPr>
          <a:lstStyle/>
          <a:p>
            <a:pPr algn="l">
              <a:lnSpc>
                <a:spcPts val="11199"/>
              </a:lnSpc>
              <a:spcBef>
                <a:spcPct val="0"/>
              </a:spcBef>
            </a:pPr>
            <a:r>
              <a:rPr lang="en-US" sz="7200"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a:rPr>
              <a:t>DHS CISA CB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144471" y="609600"/>
          <a:ext cx="10610786" cy="9067800"/>
        </p:xfrm>
        <a:graphic>
          <a:graphicData uri="http://schemas.openxmlformats.org/drawingml/2006/table">
            <a:tbl>
              <a:tblPr/>
              <a:tblGrid>
                <a:gridCol w="10610786">
                  <a:extLst>
                    <a:ext uri="{9D8B030D-6E8A-4147-A177-3AD203B41FA5}">
                      <a16:colId xmlns:a16="http://schemas.microsoft.com/office/drawing/2014/main" val="20000"/>
                    </a:ext>
                  </a:extLst>
                </a:gridCol>
              </a:tblGrid>
              <a:tr h="717389">
                <a:tc>
                  <a:txBody>
                    <a:bodyPr/>
                    <a:lstStyle/>
                    <a:p>
                      <a:pPr algn="l">
                        <a:lnSpc>
                          <a:spcPts val="2240"/>
                        </a:lnSpc>
                        <a:defRPr/>
                      </a:pPr>
                      <a:r>
                        <a:rPr lang="en-US" sz="1600" dirty="0">
                          <a:solidFill>
                            <a:srgbClr val="FFFFFF"/>
                          </a:solidFill>
                          <a:latin typeface="Open Sauce"/>
                          <a:ea typeface="Open Sauce"/>
                          <a:cs typeface="Open Sauce"/>
                          <a:sym typeface="Open Sauce"/>
                        </a:rPr>
                        <a:t>PRIME / $ 120M / 2017-2023</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549561">
                <a:tc>
                  <a:txBody>
                    <a:bodyPr/>
                    <a:lstStyle/>
                    <a:p>
                      <a:pPr algn="l">
                        <a:lnSpc>
                          <a:spcPts val="2240"/>
                        </a:lnSpc>
                        <a:defRPr/>
                      </a:pPr>
                      <a:r>
                        <a:rPr lang="en-US" sz="1600" dirty="0">
                          <a:solidFill>
                            <a:srgbClr val="FFFFFF"/>
                          </a:solidFill>
                          <a:latin typeface="Open Sauce"/>
                          <a:ea typeface="Open Sauce"/>
                          <a:cs typeface="Open Sauce"/>
                          <a:sym typeface="Open Sauce"/>
                        </a:rPr>
                        <a:t>Provided 10+ years of software design, architecture, development, and digital transformation support for congress.gov public website, which is the definitive source for information on members of Congress, committees of Congress, bills, amendments, laws, nominations, hearings and more. Support 41 million unique users a year requiring a highly scalable and secure infrastructure.</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826951">
                <a:tc>
                  <a:txBody>
                    <a:bodyPr/>
                    <a:lstStyle/>
                    <a:p>
                      <a:pPr algn="l">
                        <a:lnSpc>
                          <a:spcPts val="2240"/>
                        </a:lnSpc>
                        <a:defRPr/>
                      </a:pPr>
                      <a:r>
                        <a:rPr lang="en-US" sz="1600" dirty="0">
                          <a:solidFill>
                            <a:srgbClr val="FFFFFF"/>
                          </a:solidFill>
                          <a:latin typeface="Open Sauce"/>
                          <a:ea typeface="Open Sauce"/>
                          <a:cs typeface="Open Sauce"/>
                          <a:sym typeface="Open Sauce"/>
                        </a:rPr>
                        <a:t>Provided digital transformation, data intelligence, &amp; cloud enablement for the US Copyright Office’s Enterprise Copyright System 5+ year digital modernization. The US Copyright Office oversees the Govt.’s copyright issuance and transfers for a $1 Trillion annual creative intellectual property economy, through the systems we have built and continue to modernize, for the book, movie, song, cable TV, satellite, and publications industry.</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94780">
                <a:tc>
                  <a:txBody>
                    <a:bodyPr/>
                    <a:lstStyle/>
                    <a:p>
                      <a:pPr algn="l">
                        <a:lnSpc>
                          <a:spcPts val="2240"/>
                        </a:lnSpc>
                        <a:defRPr/>
                      </a:pPr>
                      <a:r>
                        <a:rPr lang="en-US" sz="1600" dirty="0">
                          <a:solidFill>
                            <a:srgbClr val="FFFFFF"/>
                          </a:solidFill>
                          <a:latin typeface="Open Sauce"/>
                          <a:ea typeface="Open Sauce"/>
                          <a:cs typeface="Open Sauce"/>
                          <a:sym typeface="Open Sauce"/>
                        </a:rPr>
                        <a:t>Provide User Experience expertise for multiple projects including congress.gov, Library Collections Access Platform, and Enterprise Copyright System</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717389">
                <a:tc>
                  <a:txBody>
                    <a:bodyPr/>
                    <a:lstStyle/>
                    <a:p>
                      <a:pPr algn="l">
                        <a:lnSpc>
                          <a:spcPts val="2240"/>
                        </a:lnSpc>
                        <a:defRPr/>
                      </a:pPr>
                      <a:r>
                        <a:rPr lang="en-US" sz="1600" dirty="0">
                          <a:solidFill>
                            <a:srgbClr val="FFFFFF"/>
                          </a:solidFill>
                          <a:latin typeface="Open Sauce"/>
                          <a:ea typeface="Open Sauce"/>
                          <a:cs typeface="Open Sauce"/>
                          <a:sym typeface="Open Sauce"/>
                        </a:rPr>
                        <a:t>Provide software development of loc.gov – the agency’s primary flagship web presence</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94780">
                <a:tc>
                  <a:txBody>
                    <a:bodyPr/>
                    <a:lstStyle/>
                    <a:p>
                      <a:pPr algn="l">
                        <a:lnSpc>
                          <a:spcPts val="2240"/>
                        </a:lnSpc>
                        <a:defRPr/>
                      </a:pPr>
                      <a:r>
                        <a:rPr lang="en-US" sz="1600" dirty="0">
                          <a:solidFill>
                            <a:srgbClr val="FFFFFF"/>
                          </a:solidFill>
                          <a:latin typeface="Open Sauce"/>
                          <a:ea typeface="Open Sauce"/>
                          <a:cs typeface="Open Sauce"/>
                          <a:sym typeface="Open Sauce"/>
                        </a:rPr>
                        <a:t>Provide IT infrastructure monitoring support for the entire on-premise set of data centers, including monitoring and alerting for servers, network devices, and web services.</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1272170">
                <a:tc>
                  <a:txBody>
                    <a:bodyPr/>
                    <a:lstStyle/>
                    <a:p>
                      <a:pPr algn="l">
                        <a:lnSpc>
                          <a:spcPts val="2240"/>
                        </a:lnSpc>
                        <a:defRPr/>
                      </a:pPr>
                      <a:r>
                        <a:rPr lang="en-US" sz="1600" dirty="0">
                          <a:solidFill>
                            <a:srgbClr val="FFFFFF"/>
                          </a:solidFill>
                          <a:latin typeface="Open Sauce"/>
                          <a:ea typeface="Open Sauce"/>
                          <a:cs typeface="Open Sauce"/>
                          <a:sym typeface="Open Sauce"/>
                        </a:rPr>
                        <a:t>Integrated with Government systems like login.gov for universal IDs, pay.gov for credit card/bank payments to the Government, and api.data.gov for publishing APIs. All these are Government provided SaaS services for agencies to use.</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994780">
                <a:tc>
                  <a:txBody>
                    <a:bodyPr/>
                    <a:lstStyle/>
                    <a:p>
                      <a:pPr algn="l">
                        <a:lnSpc>
                          <a:spcPts val="2240"/>
                        </a:lnSpc>
                        <a:defRPr/>
                      </a:pPr>
                      <a:r>
                        <a:rPr lang="en-US" sz="1600" dirty="0">
                          <a:solidFill>
                            <a:srgbClr val="FFFFFF"/>
                          </a:solidFill>
                          <a:latin typeface="Open Sauce"/>
                          <a:ea typeface="Open Sauce"/>
                          <a:cs typeface="Open Sauce"/>
                          <a:sym typeface="Open Sauce"/>
                        </a:rPr>
                        <a:t>Provided enterprise-wide DBA support services for databases like Oracle, Postgres, MySQL and SQL Server</a:t>
                      </a:r>
                      <a:endParaRPr lang="en-US" sz="1100" dirty="0">
                        <a:latin typeface="Calibri" panose="020F0502020204030204" pitchFamily="34"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a:off x="152401" y="4673094"/>
            <a:ext cx="6019800" cy="5042406"/>
          </a:xfrm>
          <a:prstGeom prst="rect">
            <a:avLst/>
          </a:prstGeom>
        </p:spPr>
        <p:txBody>
          <a:bodyPr wrap="square" lIns="0" tIns="0" rIns="0" bIns="0" rtlCol="0" anchor="t">
            <a:spAutoFit/>
          </a:bodyPr>
          <a:lstStyle/>
          <a:p>
            <a:pPr algn="l">
              <a:lnSpc>
                <a:spcPts val="5740"/>
              </a:lnSpc>
              <a:spcBef>
                <a:spcPct val="0"/>
              </a:spcBef>
            </a:pP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t>Through multiple IDIQs for Digital Transformation,</a:t>
            </a:r>
            <a:b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b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t> Agile Software Development, and IT Lifecycle </a:t>
            </a:r>
            <a:b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b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t>Services – we support all aspects of the agency’s IT and Program Management needs.</a:t>
            </a:r>
          </a:p>
        </p:txBody>
      </p:sp>
      <p:sp>
        <p:nvSpPr>
          <p:cNvPr id="4" name="TextBox 4"/>
          <p:cNvSpPr txBox="1"/>
          <p:nvPr/>
        </p:nvSpPr>
        <p:spPr>
          <a:xfrm>
            <a:off x="394915" y="457200"/>
            <a:ext cx="4100886" cy="2784288"/>
          </a:xfrm>
          <a:prstGeom prst="rect">
            <a:avLst/>
          </a:prstGeom>
        </p:spPr>
        <p:txBody>
          <a:bodyPr wrap="square" lIns="0" tIns="0" rIns="0" bIns="0" rtlCol="0" anchor="t">
            <a:spAutoFit/>
          </a:bodyPr>
          <a:lstStyle/>
          <a:p>
            <a:pPr algn="l">
              <a:lnSpc>
                <a:spcPts val="11199"/>
              </a:lnSpc>
              <a:spcBef>
                <a:spcPct val="0"/>
              </a:spcBef>
            </a:pPr>
            <a:r>
              <a:rPr lang="en-US" sz="7200"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a:rPr>
              <a:t>Library of Congress​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8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102102" y="147637"/>
          <a:ext cx="11010886" cy="9991728"/>
        </p:xfrm>
        <a:graphic>
          <a:graphicData uri="http://schemas.openxmlformats.org/drawingml/2006/table">
            <a:tbl>
              <a:tblPr/>
              <a:tblGrid>
                <a:gridCol w="11010886">
                  <a:extLst>
                    <a:ext uri="{9D8B030D-6E8A-4147-A177-3AD203B41FA5}">
                      <a16:colId xmlns:a16="http://schemas.microsoft.com/office/drawing/2014/main" val="20000"/>
                    </a:ext>
                  </a:extLst>
                </a:gridCol>
              </a:tblGrid>
              <a:tr h="706872">
                <a:tc>
                  <a:txBody>
                    <a:bodyPr/>
                    <a:lstStyle/>
                    <a:p>
                      <a:pPr algn="l">
                        <a:lnSpc>
                          <a:spcPts val="2240"/>
                        </a:lnSpc>
                        <a:defRPr/>
                      </a:pPr>
                      <a:r>
                        <a:rPr lang="en-US" sz="1600" dirty="0">
                          <a:solidFill>
                            <a:srgbClr val="FFFFFF"/>
                          </a:solidFill>
                          <a:latin typeface="Open Sauce"/>
                          <a:ea typeface="Open Sauce"/>
                          <a:cs typeface="Open Sauce"/>
                          <a:sym typeface="Open Sauce"/>
                        </a:rPr>
                        <a:t>PRIME / $173M / 2017-2023</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260906">
                <a:tc>
                  <a:txBody>
                    <a:bodyPr/>
                    <a:lstStyle/>
                    <a:p>
                      <a:pPr algn="l">
                        <a:lnSpc>
                          <a:spcPts val="2240"/>
                        </a:lnSpc>
                        <a:defRPr/>
                      </a:pPr>
                      <a:r>
                        <a:rPr lang="en-US" sz="1600" dirty="0">
                          <a:solidFill>
                            <a:srgbClr val="FFFFFF"/>
                          </a:solidFill>
                          <a:latin typeface="Open Sauce"/>
                          <a:ea typeface="Open Sauce"/>
                          <a:cs typeface="Open Sauce"/>
                          <a:sym typeface="Open Sauce"/>
                        </a:rPr>
                        <a:t>Counterterrorism/law enforcement support services operating in more than 35 at risk partner nations implementing critical program elements to meet the strategic goals and objectives of the high-velocity global ATA program.</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83889">
                <a:tc>
                  <a:txBody>
                    <a:bodyPr/>
                    <a:lstStyle/>
                    <a:p>
                      <a:pPr algn="l">
                        <a:lnSpc>
                          <a:spcPts val="2240"/>
                        </a:lnSpc>
                        <a:defRPr/>
                      </a:pPr>
                      <a:r>
                        <a:rPr lang="en-US" sz="1600" dirty="0">
                          <a:solidFill>
                            <a:srgbClr val="FFFFFF"/>
                          </a:solidFill>
                          <a:latin typeface="Open Sauce"/>
                          <a:ea typeface="Open Sauce"/>
                          <a:cs typeface="Open Sauce"/>
                          <a:sym typeface="Open Sauce"/>
                        </a:rPr>
                        <a:t>Planned, coordinated, and executed delivery of critical ATA program elements within the unique challenges of supporting field teams performing in dynamic and often unstable environments.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83889">
                <a:tc>
                  <a:txBody>
                    <a:bodyPr/>
                    <a:lstStyle/>
                    <a:p>
                      <a:pPr algn="l">
                        <a:lnSpc>
                          <a:spcPts val="2240"/>
                        </a:lnSpc>
                        <a:defRPr/>
                      </a:pPr>
                      <a:r>
                        <a:rPr lang="en-US" sz="1600" dirty="0">
                          <a:solidFill>
                            <a:srgbClr val="FFFFFF"/>
                          </a:solidFill>
                          <a:latin typeface="Open Sauce"/>
                          <a:ea typeface="Open Sauce"/>
                          <a:cs typeface="Open Sauce"/>
                          <a:sym typeface="Open Sauce"/>
                        </a:rPr>
                        <a:t>Full-time and short-term surge in-country ATA liaison with the Regional Security Officer, Embassy, partner nation officials, representation of ATA interests in country, along with monitoring ATA personnel in country.</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537923">
                <a:tc>
                  <a:txBody>
                    <a:bodyPr/>
                    <a:lstStyle/>
                    <a:p>
                      <a:pPr algn="l">
                        <a:lnSpc>
                          <a:spcPts val="2240"/>
                        </a:lnSpc>
                        <a:defRPr/>
                      </a:pPr>
                      <a:r>
                        <a:rPr lang="en-US" sz="1600" dirty="0">
                          <a:solidFill>
                            <a:srgbClr val="FFFFFF"/>
                          </a:solidFill>
                          <a:latin typeface="Open Sauce"/>
                          <a:ea typeface="Open Sauce"/>
                          <a:cs typeface="Open Sauce"/>
                          <a:sym typeface="Open Sauce"/>
                        </a:rPr>
                        <a:t>Exercise planning, development, implementation and after-action evaluation: Chemical, Biological, Radiological, and Nuclear &amp; Mass Casualty; Investigative &amp; Crisis Management; Cyber; Explosives; Firearm Training; Homeland Security; Maritime; Law Enforcement Management; Protection of National Leaders; Police Tactical; Infrastructure Security; Terrorism; and Major Event Security Management.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983889">
                <a:tc>
                  <a:txBody>
                    <a:bodyPr/>
                    <a:lstStyle/>
                    <a:p>
                      <a:pPr algn="l">
                        <a:lnSpc>
                          <a:spcPts val="2240"/>
                        </a:lnSpc>
                        <a:defRPr/>
                      </a:pPr>
                      <a:r>
                        <a:rPr lang="en-US" sz="1600" dirty="0">
                          <a:solidFill>
                            <a:srgbClr val="FFFFFF"/>
                          </a:solidFill>
                          <a:latin typeface="Open Sauce"/>
                          <a:ea typeface="Open Sauce"/>
                          <a:cs typeface="Open Sauce"/>
                          <a:sym typeface="Open Sauce"/>
                        </a:rPr>
                        <a:t>ATA Program Management Support: administration, program management, human resources, communications, financial, acquisition, and logistics.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706872">
                <a:tc>
                  <a:txBody>
                    <a:bodyPr/>
                    <a:lstStyle/>
                    <a:p>
                      <a:pPr algn="l">
                        <a:lnSpc>
                          <a:spcPts val="2240"/>
                        </a:lnSpc>
                        <a:defRPr/>
                      </a:pPr>
                      <a:r>
                        <a:rPr lang="en-US" sz="1600" dirty="0">
                          <a:solidFill>
                            <a:srgbClr val="FFFFFF"/>
                          </a:solidFill>
                          <a:latin typeface="Open Sauce"/>
                          <a:ea typeface="Open Sauce"/>
                          <a:cs typeface="Open Sauce"/>
                          <a:sym typeface="Open Sauce"/>
                        </a:rPr>
                        <a:t>International Traffic of Arms Regulations (ITAR) Support</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706872">
                <a:tc>
                  <a:txBody>
                    <a:bodyPr/>
                    <a:lstStyle/>
                    <a:p>
                      <a:pPr algn="l">
                        <a:lnSpc>
                          <a:spcPts val="2240"/>
                        </a:lnSpc>
                        <a:defRPr/>
                      </a:pPr>
                      <a:r>
                        <a:rPr lang="en-US" sz="1600" dirty="0">
                          <a:solidFill>
                            <a:srgbClr val="FFFFFF"/>
                          </a:solidFill>
                          <a:latin typeface="Open Sauce"/>
                          <a:ea typeface="Open Sauce"/>
                          <a:cs typeface="Open Sauce"/>
                          <a:sym typeface="Open Sauce"/>
                        </a:rPr>
                        <a:t>In-Country Training Assessment, Development, and Evaluation</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706872">
                <a:tc>
                  <a:txBody>
                    <a:bodyPr/>
                    <a:lstStyle/>
                    <a:p>
                      <a:pPr algn="l">
                        <a:lnSpc>
                          <a:spcPts val="2240"/>
                        </a:lnSpc>
                        <a:defRPr/>
                      </a:pPr>
                      <a:r>
                        <a:rPr lang="en-US" sz="1600" dirty="0">
                          <a:solidFill>
                            <a:srgbClr val="FFFFFF"/>
                          </a:solidFill>
                          <a:latin typeface="Open Sauce"/>
                          <a:ea typeface="Open Sauce"/>
                          <a:cs typeface="Open Sauce"/>
                          <a:sym typeface="Open Sauce"/>
                        </a:rPr>
                        <a:t>Assessment Monitoring Unit (AMU): prioritizing counterterrorism capability/training needs</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r h="706872">
                <a:tc>
                  <a:txBody>
                    <a:bodyPr/>
                    <a:lstStyle/>
                    <a:p>
                      <a:pPr algn="l">
                        <a:lnSpc>
                          <a:spcPts val="2240"/>
                        </a:lnSpc>
                        <a:defRPr/>
                      </a:pPr>
                      <a:r>
                        <a:rPr lang="en-US" sz="1600" dirty="0">
                          <a:solidFill>
                            <a:srgbClr val="FFFFFF"/>
                          </a:solidFill>
                          <a:latin typeface="Open Sauce"/>
                          <a:ea typeface="Open Sauce"/>
                          <a:cs typeface="Open Sauce"/>
                          <a:sym typeface="Open Sauce"/>
                        </a:rPr>
                        <a:t>Special Program for Embassy Augmentation and Response (SPEAR): Foreign law enforcement training</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9"/>
                  </a:ext>
                </a:extLst>
              </a:tr>
              <a:tr h="706872">
                <a:tc>
                  <a:txBody>
                    <a:bodyPr/>
                    <a:lstStyle/>
                    <a:p>
                      <a:pPr algn="l">
                        <a:lnSpc>
                          <a:spcPts val="2240"/>
                        </a:lnSpc>
                        <a:defRPr/>
                      </a:pPr>
                      <a:r>
                        <a:rPr lang="en-US" sz="1600" dirty="0">
                          <a:solidFill>
                            <a:srgbClr val="FFFFFF"/>
                          </a:solidFill>
                          <a:latin typeface="Open Sauce"/>
                          <a:ea typeface="Open Sauce"/>
                          <a:cs typeface="Open Sauce"/>
                          <a:sym typeface="Open Sauce"/>
                        </a:rPr>
                        <a:t>Threat Investigations and Analysis: Behavioral analysis and threat mitigation</a:t>
                      </a:r>
                      <a:endParaRPr lang="en-US" sz="1100" dirty="0">
                        <a:latin typeface="Calibri" panose="020F0502020204030204" pitchFamily="34" charset="0"/>
                      </a:endParaRPr>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TextBox 3"/>
          <p:cNvSpPr txBox="1"/>
          <p:nvPr/>
        </p:nvSpPr>
        <p:spPr>
          <a:xfrm>
            <a:off x="283487" y="6134100"/>
            <a:ext cx="5507713" cy="3580467"/>
          </a:xfrm>
          <a:prstGeom prst="rect">
            <a:avLst/>
          </a:prstGeom>
        </p:spPr>
        <p:txBody>
          <a:bodyPr wrap="square" lIns="0" tIns="0" rIns="0" bIns="0" rtlCol="0" anchor="t">
            <a:spAutoFit/>
          </a:bodyPr>
          <a:lstStyle/>
          <a:p>
            <a:pPr algn="l">
              <a:lnSpc>
                <a:spcPts val="5740"/>
              </a:lnSpc>
              <a:spcBef>
                <a:spcPct val="0"/>
              </a:spcBef>
            </a:pPr>
            <a:r>
              <a:rPr lang="en-US"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a:rPr>
              <a:t>Department of State, Bureau of Diplomatic Security (DS) Training Directorate Office of Antiterrorism Assistance (DS/T/ATA)​</a:t>
            </a:r>
          </a:p>
        </p:txBody>
      </p:sp>
      <p:sp>
        <p:nvSpPr>
          <p:cNvPr id="4" name="TextBox 4"/>
          <p:cNvSpPr txBox="1"/>
          <p:nvPr/>
        </p:nvSpPr>
        <p:spPr>
          <a:xfrm>
            <a:off x="394915" y="457200"/>
            <a:ext cx="6082086" cy="4193520"/>
          </a:xfrm>
          <a:prstGeom prst="rect">
            <a:avLst/>
          </a:prstGeom>
        </p:spPr>
        <p:txBody>
          <a:bodyPr wrap="square" lIns="0" tIns="0" rIns="0" bIns="0" rtlCol="0" anchor="t">
            <a:spAutoFit/>
          </a:bodyPr>
          <a:lstStyle/>
          <a:p>
            <a:pPr algn="l">
              <a:lnSpc>
                <a:spcPts val="11199"/>
              </a:lnSpc>
              <a:spcBef>
                <a:spcPct val="0"/>
              </a:spcBef>
            </a:pPr>
            <a:r>
              <a:rPr lang="en-US" sz="7200"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a:rPr>
              <a:t>DOS ATA Technical Staffing Services​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rot="-7210721">
            <a:off x="14171956" y="1249272"/>
            <a:ext cx="4585549" cy="1702648"/>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rot="7211999">
            <a:off x="-531954" y="1532300"/>
            <a:ext cx="4167326" cy="1547359"/>
            <a:chOff x="0" y="0"/>
            <a:chExt cx="1881191" cy="698500"/>
          </a:xfrm>
        </p:grpSpPr>
        <p:sp>
          <p:nvSpPr>
            <p:cNvPr id="7" name="Freeform 7"/>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rot="-7210721">
            <a:off x="13327612" y="1868109"/>
            <a:ext cx="3675689" cy="884486"/>
            <a:chOff x="0" y="0"/>
            <a:chExt cx="2902779" cy="698500"/>
          </a:xfrm>
        </p:grpSpPr>
        <p:sp>
          <p:nvSpPr>
            <p:cNvPr id="10" name="Freeform 10"/>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rot="7211999">
            <a:off x="870483" y="2076912"/>
            <a:ext cx="3414696" cy="821683"/>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5" name="Freeform 15"/>
          <p:cNvSpPr/>
          <p:nvPr/>
        </p:nvSpPr>
        <p:spPr>
          <a:xfrm>
            <a:off x="14863104" y="1629784"/>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6" name="Freeform 16"/>
          <p:cNvSpPr/>
          <p:nvPr/>
        </p:nvSpPr>
        <p:spPr>
          <a:xfrm flipH="1">
            <a:off x="2158886" y="1629784"/>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7" name="TextBox 17"/>
          <p:cNvSpPr txBox="1"/>
          <p:nvPr/>
        </p:nvSpPr>
        <p:spPr>
          <a:xfrm>
            <a:off x="3910498" y="847725"/>
            <a:ext cx="5004902"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CONTRACT</a:t>
            </a:r>
          </a:p>
        </p:txBody>
      </p:sp>
      <p:sp>
        <p:nvSpPr>
          <p:cNvPr id="18" name="TextBox 18"/>
          <p:cNvSpPr txBox="1"/>
          <p:nvPr/>
        </p:nvSpPr>
        <p:spPr>
          <a:xfrm>
            <a:off x="8426921" y="878127"/>
            <a:ext cx="4298479"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VEHICLES</a:t>
            </a:r>
          </a:p>
        </p:txBody>
      </p:sp>
      <p:sp>
        <p:nvSpPr>
          <p:cNvPr id="19" name="TextBox 19"/>
          <p:cNvSpPr txBox="1"/>
          <p:nvPr/>
        </p:nvSpPr>
        <p:spPr>
          <a:xfrm>
            <a:off x="3950428" y="3489562"/>
            <a:ext cx="4205079" cy="381681"/>
          </a:xfrm>
          <a:prstGeom prst="rect">
            <a:avLst/>
          </a:prstGeom>
        </p:spPr>
        <p:txBody>
          <a:bodyPr lIns="0" tIns="0" rIns="0" bIns="0" rtlCol="0" anchor="t">
            <a:spAutoFit/>
          </a:bodyPr>
          <a:lstStyle/>
          <a:p>
            <a:pPr marL="0" lvl="0" indent="0" algn="l">
              <a:lnSpc>
                <a:spcPts val="2806"/>
              </a:lnSpc>
            </a:pPr>
            <a:r>
              <a:rPr lang="en-US" sz="3017" spc="-45">
                <a:solidFill>
                  <a:srgbClr val="FFFFFF"/>
                </a:solidFill>
                <a:latin typeface="Bicubik"/>
                <a:ea typeface="Bicubik"/>
                <a:cs typeface="Bicubik"/>
                <a:sym typeface="Bicubik"/>
              </a:rPr>
              <a:t>gwac</a:t>
            </a:r>
          </a:p>
        </p:txBody>
      </p:sp>
      <p:sp>
        <p:nvSpPr>
          <p:cNvPr id="20" name="TextBox 20"/>
          <p:cNvSpPr txBox="1"/>
          <p:nvPr/>
        </p:nvSpPr>
        <p:spPr>
          <a:xfrm>
            <a:off x="4177467" y="3913632"/>
            <a:ext cx="3959052" cy="2357359"/>
          </a:xfrm>
          <a:prstGeom prst="rect">
            <a:avLst/>
          </a:prstGeom>
        </p:spPr>
        <p:txBody>
          <a:bodyPr lIns="0" tIns="0" rIns="0" bIns="0" rtlCol="0" anchor="t">
            <a:spAutoFit/>
          </a:bodyPr>
          <a:lstStyle/>
          <a:p>
            <a:pPr marL="325729" lvl="1" indent="-162865" algn="l">
              <a:lnSpc>
                <a:spcPts val="2112"/>
              </a:lnSpc>
              <a:buFont typeface="Arial"/>
              <a:buChar char="•"/>
            </a:pPr>
            <a:r>
              <a:rPr lang="en-US" sz="1508">
                <a:solidFill>
                  <a:srgbClr val="FFFFFF"/>
                </a:solidFill>
                <a:latin typeface="Arial"/>
                <a:ea typeface="Arial"/>
                <a:cs typeface="Arial"/>
                <a:sym typeface="Arial"/>
              </a:rPr>
              <a:t> GSA OASIS Pool 1 and SB Pool 1 (8a and WOSB), Pool 2 and Pool 3​</a:t>
            </a:r>
          </a:p>
          <a:p>
            <a:pPr marL="325729" lvl="1" indent="-162865" algn="l">
              <a:lnSpc>
                <a:spcPts val="2112"/>
              </a:lnSpc>
              <a:buFont typeface="Arial"/>
              <a:buChar char="•"/>
            </a:pPr>
            <a:r>
              <a:rPr lang="en-US" sz="1508">
                <a:solidFill>
                  <a:srgbClr val="FFFFFF"/>
                </a:solidFill>
                <a:latin typeface="Arial"/>
                <a:ea typeface="Arial"/>
                <a:cs typeface="Arial"/>
                <a:sym typeface="Arial"/>
              </a:rPr>
              <a:t> HCATS 8(a) Pool 1 and Pool 2​</a:t>
            </a:r>
          </a:p>
          <a:p>
            <a:pPr marL="325729" lvl="1" indent="-162865" algn="l">
              <a:lnSpc>
                <a:spcPts val="2112"/>
              </a:lnSpc>
              <a:buFont typeface="Arial"/>
              <a:buChar char="•"/>
            </a:pPr>
            <a:r>
              <a:rPr lang="en-US" sz="1508">
                <a:solidFill>
                  <a:srgbClr val="FFFFFF"/>
                </a:solidFill>
                <a:latin typeface="Arial"/>
                <a:ea typeface="Arial"/>
                <a:cs typeface="Arial"/>
                <a:sym typeface="Arial"/>
              </a:rPr>
              <a:t> GSA PSS Schedule (Full and Open)​</a:t>
            </a:r>
          </a:p>
          <a:p>
            <a:pPr marL="325729" lvl="1" indent="-162865" algn="l">
              <a:lnSpc>
                <a:spcPts val="2112"/>
              </a:lnSpc>
              <a:buFont typeface="Arial"/>
              <a:buChar char="•"/>
            </a:pPr>
            <a:r>
              <a:rPr lang="en-US" sz="1508">
                <a:solidFill>
                  <a:srgbClr val="FFFFFF"/>
                </a:solidFill>
                <a:latin typeface="Arial"/>
                <a:ea typeface="Arial"/>
                <a:cs typeface="Arial"/>
                <a:sym typeface="Arial"/>
              </a:rPr>
              <a:t> GSA IT 70​</a:t>
            </a:r>
          </a:p>
          <a:p>
            <a:pPr marL="325729" lvl="1" indent="-162865" algn="l">
              <a:lnSpc>
                <a:spcPts val="2112"/>
              </a:lnSpc>
              <a:buFont typeface="Arial"/>
              <a:buChar char="•"/>
            </a:pPr>
            <a:r>
              <a:rPr lang="en-US" sz="1508">
                <a:solidFill>
                  <a:srgbClr val="FFFFFF"/>
                </a:solidFill>
                <a:latin typeface="Arial"/>
                <a:ea typeface="Arial"/>
                <a:cs typeface="Arial"/>
                <a:sym typeface="Arial"/>
              </a:rPr>
              <a:t> JE-RDAP SB​</a:t>
            </a:r>
          </a:p>
          <a:p>
            <a:pPr marL="325729" lvl="1" indent="-162865" algn="l">
              <a:lnSpc>
                <a:spcPts val="2112"/>
              </a:lnSpc>
              <a:buFont typeface="Arial"/>
              <a:buChar char="•"/>
            </a:pPr>
            <a:r>
              <a:rPr lang="en-US" sz="1508">
                <a:solidFill>
                  <a:srgbClr val="FFFFFF"/>
                </a:solidFill>
                <a:latin typeface="Arial"/>
                <a:ea typeface="Arial"/>
                <a:cs typeface="Arial"/>
                <a:sym typeface="Arial"/>
              </a:rPr>
              <a:t> GSA MAS​</a:t>
            </a:r>
          </a:p>
          <a:p>
            <a:pPr marL="325729" lvl="1" indent="-162865" algn="l">
              <a:lnSpc>
                <a:spcPts val="2112"/>
              </a:lnSpc>
              <a:buFont typeface="Arial"/>
              <a:buChar char="•"/>
            </a:pPr>
            <a:r>
              <a:rPr lang="en-US" sz="1508">
                <a:solidFill>
                  <a:srgbClr val="FFFFFF"/>
                </a:solidFill>
                <a:latin typeface="Arial"/>
                <a:ea typeface="Arial"/>
                <a:cs typeface="Arial"/>
                <a:sym typeface="Arial"/>
              </a:rPr>
              <a:t> OASIS+ UNR (M&amp;A) and (T&amp;E)1​</a:t>
            </a:r>
          </a:p>
          <a:p>
            <a:pPr marL="325729" lvl="1" indent="-162865" algn="l">
              <a:lnSpc>
                <a:spcPts val="2112"/>
              </a:lnSpc>
              <a:buFont typeface="Arial"/>
              <a:buChar char="•"/>
            </a:pPr>
            <a:r>
              <a:rPr lang="en-US" sz="1508">
                <a:solidFill>
                  <a:srgbClr val="FFFFFF"/>
                </a:solidFill>
                <a:latin typeface="Arial"/>
                <a:ea typeface="Arial"/>
                <a:cs typeface="Arial"/>
                <a:sym typeface="Arial"/>
              </a:rPr>
              <a:t> GSA Polaris SB</a:t>
            </a:r>
          </a:p>
        </p:txBody>
      </p:sp>
      <p:sp>
        <p:nvSpPr>
          <p:cNvPr id="21" name="TextBox 21"/>
          <p:cNvSpPr txBox="1"/>
          <p:nvPr/>
        </p:nvSpPr>
        <p:spPr>
          <a:xfrm>
            <a:off x="9585125" y="3404161"/>
            <a:ext cx="4205079" cy="381737"/>
          </a:xfrm>
          <a:prstGeom prst="rect">
            <a:avLst/>
          </a:prstGeom>
        </p:spPr>
        <p:txBody>
          <a:bodyPr lIns="0" tIns="0" rIns="0" bIns="0" rtlCol="0" anchor="t">
            <a:spAutoFit/>
          </a:bodyPr>
          <a:lstStyle/>
          <a:p>
            <a:pPr marL="0" lvl="0" indent="0" algn="l">
              <a:lnSpc>
                <a:spcPts val="2806"/>
              </a:lnSpc>
            </a:pPr>
            <a:r>
              <a:rPr lang="en-US" sz="3017" spc="-45">
                <a:solidFill>
                  <a:srgbClr val="FFFFFF"/>
                </a:solidFill>
                <a:latin typeface="Bicubik"/>
                <a:ea typeface="Bicubik"/>
                <a:cs typeface="Bicubik"/>
                <a:sym typeface="Bicubik"/>
              </a:rPr>
              <a:t>BPA</a:t>
            </a:r>
          </a:p>
        </p:txBody>
      </p:sp>
      <p:sp>
        <p:nvSpPr>
          <p:cNvPr id="22" name="TextBox 22"/>
          <p:cNvSpPr txBox="1"/>
          <p:nvPr/>
        </p:nvSpPr>
        <p:spPr>
          <a:xfrm>
            <a:off x="9726520" y="3877241"/>
            <a:ext cx="5833874" cy="2616137"/>
          </a:xfrm>
          <a:prstGeom prst="rect">
            <a:avLst/>
          </a:prstGeom>
        </p:spPr>
        <p:txBody>
          <a:bodyPr lIns="0" tIns="0" rIns="0" bIns="0" rtlCol="0" anchor="t">
            <a:spAutoFit/>
          </a:bodyPr>
          <a:lstStyle/>
          <a:p>
            <a:pPr marL="325732" lvl="1" indent="-162866" algn="l">
              <a:lnSpc>
                <a:spcPts val="2112"/>
              </a:lnSpc>
              <a:buFont typeface="Arial"/>
              <a:buChar char="•"/>
            </a:pPr>
            <a:r>
              <a:rPr lang="en-US" sz="1508">
                <a:solidFill>
                  <a:srgbClr val="FFFFFF"/>
                </a:solidFill>
                <a:latin typeface="Arial"/>
                <a:ea typeface="Arial"/>
                <a:cs typeface="Arial"/>
                <a:sym typeface="Arial"/>
              </a:rPr>
              <a:t> USDA Facilitated Learning, Leadership Education &amp; Marketing Support ​</a:t>
            </a:r>
          </a:p>
          <a:p>
            <a:pPr marL="325732" lvl="1" indent="-162866" algn="l">
              <a:lnSpc>
                <a:spcPts val="2112"/>
              </a:lnSpc>
              <a:buFont typeface="Arial"/>
              <a:buChar char="•"/>
            </a:pPr>
            <a:r>
              <a:rPr lang="en-US" sz="1508">
                <a:solidFill>
                  <a:srgbClr val="FFFFFF"/>
                </a:solidFill>
                <a:latin typeface="Arial"/>
                <a:ea typeface="Arial"/>
                <a:cs typeface="Arial"/>
                <a:sym typeface="Arial"/>
              </a:rPr>
              <a:t> HUD Acquisition Support Services​</a:t>
            </a:r>
          </a:p>
          <a:p>
            <a:pPr marL="325732" lvl="1" indent="-162866" algn="l">
              <a:lnSpc>
                <a:spcPts val="2112"/>
              </a:lnSpc>
              <a:buFont typeface="Arial"/>
              <a:buChar char="•"/>
            </a:pPr>
            <a:r>
              <a:rPr lang="en-US" sz="1508">
                <a:solidFill>
                  <a:srgbClr val="FFFFFF"/>
                </a:solidFill>
                <a:latin typeface="Arial"/>
                <a:ea typeface="Arial"/>
                <a:cs typeface="Arial"/>
                <a:sym typeface="Arial"/>
              </a:rPr>
              <a:t> USDA Food &amp; Nutrition Service’s Supplemental Nutrition Assistance Program (SNAP) Technical Assistance Support ​</a:t>
            </a:r>
          </a:p>
          <a:p>
            <a:pPr marL="325732" lvl="1" indent="-162866" algn="l">
              <a:lnSpc>
                <a:spcPts val="2112"/>
              </a:lnSpc>
              <a:buFont typeface="Arial"/>
              <a:buChar char="•"/>
            </a:pPr>
            <a:r>
              <a:rPr lang="en-US" sz="1508">
                <a:solidFill>
                  <a:srgbClr val="FFFFFF"/>
                </a:solidFill>
                <a:latin typeface="Arial"/>
                <a:ea typeface="Arial"/>
                <a:cs typeface="Arial"/>
                <a:sym typeface="Arial"/>
              </a:rPr>
              <a:t> FEMA Quantitative Analysis, Evaluations and Data Management Support Contract (Single Award)​</a:t>
            </a:r>
          </a:p>
          <a:p>
            <a:pPr marL="325732" lvl="1" indent="-162866" algn="l">
              <a:lnSpc>
                <a:spcPts val="2112"/>
              </a:lnSpc>
              <a:buFont typeface="Arial"/>
              <a:buChar char="•"/>
            </a:pPr>
            <a:r>
              <a:rPr lang="en-US" sz="1508">
                <a:solidFill>
                  <a:srgbClr val="FFFFFF"/>
                </a:solidFill>
                <a:latin typeface="Arial"/>
                <a:ea typeface="Arial"/>
                <a:cs typeface="Arial"/>
                <a:sym typeface="Arial"/>
              </a:rPr>
              <a:t> DOS A/EX Professional and Administrative Support Services BPA (Single Award)</a:t>
            </a:r>
          </a:p>
          <a:p>
            <a:pPr algn="l">
              <a:lnSpc>
                <a:spcPts val="2112"/>
              </a:lnSpc>
            </a:pPr>
            <a:endParaRPr lang="en-US" sz="1508">
              <a:solidFill>
                <a:srgbClr val="FFFFFF"/>
              </a:solidFill>
              <a:latin typeface="Arial"/>
              <a:ea typeface="Arial"/>
              <a:cs typeface="Arial"/>
              <a:sym typeface="Arial"/>
            </a:endParaRPr>
          </a:p>
        </p:txBody>
      </p:sp>
      <p:sp>
        <p:nvSpPr>
          <p:cNvPr id="23" name="TextBox 23"/>
          <p:cNvSpPr txBox="1"/>
          <p:nvPr/>
        </p:nvSpPr>
        <p:spPr>
          <a:xfrm>
            <a:off x="5240745" y="3518651"/>
            <a:ext cx="4088911" cy="324517"/>
          </a:xfrm>
          <a:prstGeom prst="rect">
            <a:avLst/>
          </a:prstGeom>
        </p:spPr>
        <p:txBody>
          <a:bodyPr lIns="0" tIns="0" rIns="0" bIns="0" rtlCol="0" anchor="t">
            <a:spAutoFit/>
          </a:bodyPr>
          <a:lstStyle/>
          <a:p>
            <a:pPr marL="0" lvl="0" indent="0" algn="l">
              <a:lnSpc>
                <a:spcPts val="2335"/>
              </a:lnSpc>
            </a:pPr>
            <a:r>
              <a:rPr lang="en-US" sz="2510" spc="-37">
                <a:solidFill>
                  <a:srgbClr val="FFFFFF"/>
                </a:solidFill>
                <a:latin typeface="Bicubik"/>
                <a:ea typeface="Bicubik"/>
                <a:cs typeface="Bicubik"/>
                <a:sym typeface="Bicubik"/>
              </a:rPr>
              <a:t>s</a:t>
            </a:r>
          </a:p>
        </p:txBody>
      </p:sp>
      <p:sp>
        <p:nvSpPr>
          <p:cNvPr id="24" name="TextBox 24"/>
          <p:cNvSpPr txBox="1"/>
          <p:nvPr/>
        </p:nvSpPr>
        <p:spPr>
          <a:xfrm>
            <a:off x="9585125" y="6992645"/>
            <a:ext cx="8462947" cy="381737"/>
          </a:xfrm>
          <a:prstGeom prst="rect">
            <a:avLst/>
          </a:prstGeom>
        </p:spPr>
        <p:txBody>
          <a:bodyPr lIns="0" tIns="0" rIns="0" bIns="0" rtlCol="0" anchor="t">
            <a:spAutoFit/>
          </a:bodyPr>
          <a:lstStyle/>
          <a:p>
            <a:pPr marL="0" lvl="0" indent="0" algn="l">
              <a:lnSpc>
                <a:spcPts val="2806"/>
              </a:lnSpc>
            </a:pPr>
            <a:r>
              <a:rPr lang="en-US" sz="3017" spc="-45">
                <a:solidFill>
                  <a:srgbClr val="FFFFFF"/>
                </a:solidFill>
                <a:latin typeface="Bicubik"/>
                <a:ea typeface="Bicubik"/>
                <a:cs typeface="Bicubik"/>
                <a:sym typeface="Bicubik"/>
              </a:rPr>
              <a:t>OTHER VEHICLES &amp; AGREEMENTS​</a:t>
            </a:r>
          </a:p>
        </p:txBody>
      </p:sp>
      <p:sp>
        <p:nvSpPr>
          <p:cNvPr id="25" name="TextBox 25"/>
          <p:cNvSpPr txBox="1"/>
          <p:nvPr/>
        </p:nvSpPr>
        <p:spPr>
          <a:xfrm>
            <a:off x="9942127" y="7592862"/>
            <a:ext cx="5833874" cy="1839802"/>
          </a:xfrm>
          <a:prstGeom prst="rect">
            <a:avLst/>
          </a:prstGeom>
        </p:spPr>
        <p:txBody>
          <a:bodyPr lIns="0" tIns="0" rIns="0" bIns="0" rtlCol="0" anchor="t">
            <a:spAutoFit/>
          </a:bodyPr>
          <a:lstStyle/>
          <a:p>
            <a:pPr marL="325732" lvl="1" indent="-162866" algn="l">
              <a:lnSpc>
                <a:spcPts val="2112"/>
              </a:lnSpc>
              <a:buFont typeface="Arial"/>
              <a:buChar char="•"/>
            </a:pPr>
            <a:r>
              <a:rPr lang="en-US" sz="1508">
                <a:solidFill>
                  <a:srgbClr val="FFFFFF"/>
                </a:solidFill>
                <a:latin typeface="Arial"/>
                <a:ea typeface="Arial"/>
                <a:cs typeface="Arial"/>
                <a:sym typeface="Arial"/>
              </a:rPr>
              <a:t> DOD RS3​</a:t>
            </a:r>
          </a:p>
          <a:p>
            <a:pPr marL="325732" lvl="1" indent="-162866" algn="l">
              <a:lnSpc>
                <a:spcPts val="2112"/>
              </a:lnSpc>
              <a:buFont typeface="Arial"/>
              <a:buChar char="•"/>
            </a:pPr>
            <a:r>
              <a:rPr lang="en-US" sz="1508">
                <a:solidFill>
                  <a:srgbClr val="FFFFFF"/>
                </a:solidFill>
                <a:latin typeface="Arial"/>
                <a:ea typeface="Arial"/>
                <a:cs typeface="Arial"/>
                <a:sym typeface="Arial"/>
              </a:rPr>
              <a:t> DHS HCaTS Pool 1 and Pool 2 and Pool 1 SB​</a:t>
            </a:r>
          </a:p>
          <a:p>
            <a:pPr marL="325732" lvl="1" indent="-162866" algn="l">
              <a:lnSpc>
                <a:spcPts val="2112"/>
              </a:lnSpc>
              <a:buFont typeface="Arial"/>
              <a:buChar char="•"/>
            </a:pPr>
            <a:r>
              <a:rPr lang="en-US" sz="1508">
                <a:solidFill>
                  <a:srgbClr val="FFFFFF"/>
                </a:solidFill>
                <a:latin typeface="Arial"/>
                <a:ea typeface="Arial"/>
                <a:cs typeface="Arial"/>
                <a:sym typeface="Arial"/>
              </a:rPr>
              <a:t> U.S. Army EAGLE (BOA)​</a:t>
            </a:r>
          </a:p>
          <a:p>
            <a:pPr marL="325732" lvl="1" indent="-162866" algn="l">
              <a:lnSpc>
                <a:spcPts val="2112"/>
              </a:lnSpc>
              <a:buFont typeface="Arial"/>
              <a:buChar char="•"/>
            </a:pPr>
            <a:r>
              <a:rPr lang="en-US" sz="1508">
                <a:solidFill>
                  <a:srgbClr val="FFFFFF"/>
                </a:solidFill>
                <a:latin typeface="Arial"/>
                <a:ea typeface="Arial"/>
                <a:cs typeface="Arial"/>
                <a:sym typeface="Arial"/>
              </a:rPr>
              <a:t> Responsive Strategic Sourcing for Services (RS3)​</a:t>
            </a:r>
          </a:p>
          <a:p>
            <a:pPr marL="325732" lvl="1" indent="-162866" algn="l">
              <a:lnSpc>
                <a:spcPts val="2112"/>
              </a:lnSpc>
              <a:buFont typeface="Arial"/>
              <a:buChar char="•"/>
            </a:pPr>
            <a:r>
              <a:rPr lang="en-US" sz="1508">
                <a:solidFill>
                  <a:srgbClr val="FFFFFF"/>
                </a:solidFill>
                <a:latin typeface="Arial"/>
                <a:ea typeface="Arial"/>
                <a:cs typeface="Arial"/>
                <a:sym typeface="Arial"/>
              </a:rPr>
              <a:t> Seaport-NXG​</a:t>
            </a:r>
          </a:p>
          <a:p>
            <a:pPr marL="325732" lvl="1" indent="-162866" algn="l">
              <a:lnSpc>
                <a:spcPts val="2112"/>
              </a:lnSpc>
              <a:buFont typeface="Arial"/>
              <a:buChar char="•"/>
            </a:pPr>
            <a:r>
              <a:rPr lang="en-US" sz="1508">
                <a:solidFill>
                  <a:srgbClr val="FFFFFF"/>
                </a:solidFill>
                <a:latin typeface="Arial"/>
                <a:ea typeface="Arial"/>
                <a:cs typeface="Arial"/>
                <a:sym typeface="Arial"/>
              </a:rPr>
              <a:t> GMS DOJ FBI IT Supplies and Support Services (ITSSS)</a:t>
            </a:r>
          </a:p>
          <a:p>
            <a:pPr algn="l">
              <a:lnSpc>
                <a:spcPts val="2112"/>
              </a:lnSpc>
            </a:pPr>
            <a:endParaRPr lang="en-US" sz="1508">
              <a:solidFill>
                <a:srgbClr val="FFFFFF"/>
              </a:solidFill>
              <a:latin typeface="Arial"/>
              <a:ea typeface="Arial"/>
              <a:cs typeface="Arial"/>
              <a:sym typeface="Arial"/>
            </a:endParaRPr>
          </a:p>
        </p:txBody>
      </p:sp>
      <p:grpSp>
        <p:nvGrpSpPr>
          <p:cNvPr id="26" name="Group 26"/>
          <p:cNvGrpSpPr/>
          <p:nvPr/>
        </p:nvGrpSpPr>
        <p:grpSpPr>
          <a:xfrm>
            <a:off x="-37720" y="6971096"/>
            <a:ext cx="4625200" cy="3044376"/>
            <a:chOff x="0" y="0"/>
            <a:chExt cx="1061203" cy="698500"/>
          </a:xfrm>
        </p:grpSpPr>
        <p:sp>
          <p:nvSpPr>
            <p:cNvPr id="27" name="Freeform 27"/>
            <p:cNvSpPr/>
            <p:nvPr/>
          </p:nvSpPr>
          <p:spPr>
            <a:xfrm>
              <a:off x="3170" y="0"/>
              <a:ext cx="1054862" cy="698500"/>
            </a:xfrm>
            <a:custGeom>
              <a:avLst/>
              <a:gdLst/>
              <a:ahLst/>
              <a:cxnLst/>
              <a:rect l="l" t="t" r="r" b="b"/>
              <a:pathLst>
                <a:path w="1054862" h="698500">
                  <a:moveTo>
                    <a:pt x="1049730" y="363521"/>
                  </a:moveTo>
                  <a:lnTo>
                    <a:pt x="863136" y="684229"/>
                  </a:lnTo>
                  <a:cubicBezTo>
                    <a:pt x="857996" y="693065"/>
                    <a:pt x="848545" y="698500"/>
                    <a:pt x="838323" y="698500"/>
                  </a:cubicBezTo>
                  <a:lnTo>
                    <a:pt x="216540" y="698500"/>
                  </a:lnTo>
                  <a:cubicBezTo>
                    <a:pt x="206318" y="698500"/>
                    <a:pt x="196868" y="693065"/>
                    <a:pt x="191727" y="684229"/>
                  </a:cubicBezTo>
                  <a:lnTo>
                    <a:pt x="5133" y="363521"/>
                  </a:lnTo>
                  <a:cubicBezTo>
                    <a:pt x="0" y="354699"/>
                    <a:pt x="0" y="343801"/>
                    <a:pt x="5133" y="334979"/>
                  </a:cubicBezTo>
                  <a:lnTo>
                    <a:pt x="191727" y="14271"/>
                  </a:lnTo>
                  <a:cubicBezTo>
                    <a:pt x="196868" y="5435"/>
                    <a:pt x="206318" y="0"/>
                    <a:pt x="216540" y="0"/>
                  </a:cubicBezTo>
                  <a:lnTo>
                    <a:pt x="838323" y="0"/>
                  </a:lnTo>
                  <a:cubicBezTo>
                    <a:pt x="848545" y="0"/>
                    <a:pt x="857996" y="5435"/>
                    <a:pt x="863136" y="14271"/>
                  </a:cubicBezTo>
                  <a:lnTo>
                    <a:pt x="1049730" y="334979"/>
                  </a:lnTo>
                  <a:cubicBezTo>
                    <a:pt x="1054863" y="343801"/>
                    <a:pt x="1054863" y="354699"/>
                    <a:pt x="1049730" y="36352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8" name="TextBox 28"/>
            <p:cNvSpPr txBox="1"/>
            <p:nvPr/>
          </p:nvSpPr>
          <p:spPr>
            <a:xfrm>
              <a:off x="114300" y="-38100"/>
              <a:ext cx="832603"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9" name="Group 29"/>
          <p:cNvGrpSpPr/>
          <p:nvPr/>
        </p:nvGrpSpPr>
        <p:grpSpPr>
          <a:xfrm>
            <a:off x="312297" y="6964484"/>
            <a:ext cx="4325085" cy="2846836"/>
            <a:chOff x="0" y="0"/>
            <a:chExt cx="1061203" cy="698500"/>
          </a:xfrm>
        </p:grpSpPr>
        <p:sp>
          <p:nvSpPr>
            <p:cNvPr id="30" name="Freeform 30"/>
            <p:cNvSpPr/>
            <p:nvPr/>
          </p:nvSpPr>
          <p:spPr>
            <a:xfrm>
              <a:off x="3390" y="0"/>
              <a:ext cx="1054422" cy="698500"/>
            </a:xfrm>
            <a:custGeom>
              <a:avLst/>
              <a:gdLst/>
              <a:ahLst/>
              <a:cxnLst/>
              <a:rect l="l" t="t" r="r" b="b"/>
              <a:pathLst>
                <a:path w="1054422" h="698500">
                  <a:moveTo>
                    <a:pt x="1048934" y="364511"/>
                  </a:moveTo>
                  <a:lnTo>
                    <a:pt x="863492" y="683239"/>
                  </a:lnTo>
                  <a:cubicBezTo>
                    <a:pt x="857995" y="692687"/>
                    <a:pt x="847888" y="698500"/>
                    <a:pt x="836957" y="698500"/>
                  </a:cubicBezTo>
                  <a:lnTo>
                    <a:pt x="217466" y="698500"/>
                  </a:lnTo>
                  <a:cubicBezTo>
                    <a:pt x="206535" y="698500"/>
                    <a:pt x="196428" y="692687"/>
                    <a:pt x="190931" y="683239"/>
                  </a:cubicBezTo>
                  <a:lnTo>
                    <a:pt x="5489" y="364511"/>
                  </a:lnTo>
                  <a:cubicBezTo>
                    <a:pt x="0" y="355077"/>
                    <a:pt x="0" y="343423"/>
                    <a:pt x="5489" y="333989"/>
                  </a:cubicBezTo>
                  <a:lnTo>
                    <a:pt x="190931" y="15261"/>
                  </a:lnTo>
                  <a:cubicBezTo>
                    <a:pt x="196428" y="5813"/>
                    <a:pt x="206535" y="0"/>
                    <a:pt x="217466" y="0"/>
                  </a:cubicBezTo>
                  <a:lnTo>
                    <a:pt x="836957" y="0"/>
                  </a:lnTo>
                  <a:cubicBezTo>
                    <a:pt x="847888" y="0"/>
                    <a:pt x="857995" y="5813"/>
                    <a:pt x="863492" y="15261"/>
                  </a:cubicBezTo>
                  <a:lnTo>
                    <a:pt x="1048934" y="333989"/>
                  </a:lnTo>
                  <a:cubicBezTo>
                    <a:pt x="1054423" y="343423"/>
                    <a:pt x="1054423" y="355077"/>
                    <a:pt x="1048934" y="364511"/>
                  </a:cubicBezTo>
                  <a:close/>
                </a:path>
              </a:pathLst>
            </a:custGeom>
            <a:blipFill>
              <a:blip r:embed="rId5"/>
              <a:stretch>
                <a:fillRect l="-9037" r="-9037"/>
              </a:stretch>
            </a:blipFill>
            <a:ln w="161925"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96" b="-9296"/>
            </a:stretch>
          </a:blipFill>
        </p:spPr>
        <p:txBody>
          <a:bodyPr/>
          <a:lstStyle/>
          <a:p>
            <a:endParaRPr lang="en-US" dirty="0">
              <a:latin typeface="Calibri" panose="020F0502020204030204" pitchFamily="34" charset="0"/>
            </a:endParaRPr>
          </a:p>
        </p:txBody>
      </p:sp>
      <p:grpSp>
        <p:nvGrpSpPr>
          <p:cNvPr id="3" name="Group 3"/>
          <p:cNvGrpSpPr/>
          <p:nvPr/>
        </p:nvGrpSpPr>
        <p:grpSpPr>
          <a:xfrm>
            <a:off x="1028700" y="5057775"/>
            <a:ext cx="7600636" cy="731217"/>
            <a:chOff x="0" y="0"/>
            <a:chExt cx="7260558" cy="698500"/>
          </a:xfrm>
        </p:grpSpPr>
        <p:sp>
          <p:nvSpPr>
            <p:cNvPr id="4" name="Freeform 4"/>
            <p:cNvSpPr/>
            <p:nvPr/>
          </p:nvSpPr>
          <p:spPr>
            <a:xfrm>
              <a:off x="978" y="0"/>
              <a:ext cx="7258601" cy="698500"/>
            </a:xfrm>
            <a:custGeom>
              <a:avLst/>
              <a:gdLst/>
              <a:ahLst/>
              <a:cxnLst/>
              <a:rect l="l" t="t" r="r" b="b"/>
              <a:pathLst>
                <a:path w="7258601" h="698500">
                  <a:moveTo>
                    <a:pt x="7257019" y="353652"/>
                  </a:moveTo>
                  <a:lnTo>
                    <a:pt x="7058941" y="694098"/>
                  </a:lnTo>
                  <a:cubicBezTo>
                    <a:pt x="7057355" y="696823"/>
                    <a:pt x="7054440" y="698500"/>
                    <a:pt x="7051287" y="698500"/>
                  </a:cubicBezTo>
                  <a:lnTo>
                    <a:pt x="207315" y="698500"/>
                  </a:lnTo>
                  <a:cubicBezTo>
                    <a:pt x="204162" y="698500"/>
                    <a:pt x="201246" y="696823"/>
                    <a:pt x="199661" y="694098"/>
                  </a:cubicBezTo>
                  <a:lnTo>
                    <a:pt x="1583" y="353652"/>
                  </a:lnTo>
                  <a:cubicBezTo>
                    <a:pt x="0" y="350931"/>
                    <a:pt x="0" y="347569"/>
                    <a:pt x="1583" y="344848"/>
                  </a:cubicBezTo>
                  <a:lnTo>
                    <a:pt x="199661" y="4402"/>
                  </a:lnTo>
                  <a:cubicBezTo>
                    <a:pt x="201246" y="1677"/>
                    <a:pt x="204162" y="0"/>
                    <a:pt x="207315" y="0"/>
                  </a:cubicBezTo>
                  <a:lnTo>
                    <a:pt x="7051287" y="0"/>
                  </a:lnTo>
                  <a:cubicBezTo>
                    <a:pt x="7054440" y="0"/>
                    <a:pt x="7057355" y="1677"/>
                    <a:pt x="7058941" y="4402"/>
                  </a:cubicBezTo>
                  <a:lnTo>
                    <a:pt x="7257019" y="344848"/>
                  </a:lnTo>
                  <a:cubicBezTo>
                    <a:pt x="7258601" y="347569"/>
                    <a:pt x="7258601" y="350931"/>
                    <a:pt x="7257019" y="35365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7031958" cy="736600"/>
            </a:xfrm>
            <a:prstGeom prst="rect">
              <a:avLst/>
            </a:prstGeom>
          </p:spPr>
          <p:txBody>
            <a:bodyPr lIns="50800" tIns="50800" rIns="50800" bIns="50800" rtlCol="0" anchor="ctr"/>
            <a:lstStyle/>
            <a:p>
              <a:pPr algn="l">
                <a:lnSpc>
                  <a:spcPts val="2659"/>
                </a:lnSpc>
                <a:spcBef>
                  <a:spcPct val="0"/>
                </a:spcBef>
              </a:pPr>
              <a:endParaRPr dirty="0">
                <a:latin typeface="Calibri" panose="020F0502020204030204" pitchFamily="34" charset="0"/>
              </a:endParaRPr>
            </a:p>
          </p:txBody>
        </p:sp>
      </p:grpSp>
      <p:grpSp>
        <p:nvGrpSpPr>
          <p:cNvPr id="6" name="Group 6"/>
          <p:cNvGrpSpPr/>
          <p:nvPr/>
        </p:nvGrpSpPr>
        <p:grpSpPr>
          <a:xfrm>
            <a:off x="1028700" y="5935351"/>
            <a:ext cx="7600636" cy="731217"/>
            <a:chOff x="0" y="0"/>
            <a:chExt cx="7260558" cy="698500"/>
          </a:xfrm>
        </p:grpSpPr>
        <p:sp>
          <p:nvSpPr>
            <p:cNvPr id="7" name="Freeform 7"/>
            <p:cNvSpPr/>
            <p:nvPr/>
          </p:nvSpPr>
          <p:spPr>
            <a:xfrm>
              <a:off x="978" y="0"/>
              <a:ext cx="7258601" cy="698500"/>
            </a:xfrm>
            <a:custGeom>
              <a:avLst/>
              <a:gdLst/>
              <a:ahLst/>
              <a:cxnLst/>
              <a:rect l="l" t="t" r="r" b="b"/>
              <a:pathLst>
                <a:path w="7258601" h="698500">
                  <a:moveTo>
                    <a:pt x="7257019" y="353652"/>
                  </a:moveTo>
                  <a:lnTo>
                    <a:pt x="7058941" y="694098"/>
                  </a:lnTo>
                  <a:cubicBezTo>
                    <a:pt x="7057355" y="696823"/>
                    <a:pt x="7054440" y="698500"/>
                    <a:pt x="7051287" y="698500"/>
                  </a:cubicBezTo>
                  <a:lnTo>
                    <a:pt x="207315" y="698500"/>
                  </a:lnTo>
                  <a:cubicBezTo>
                    <a:pt x="204162" y="698500"/>
                    <a:pt x="201246" y="696823"/>
                    <a:pt x="199661" y="694098"/>
                  </a:cubicBezTo>
                  <a:lnTo>
                    <a:pt x="1583" y="353652"/>
                  </a:lnTo>
                  <a:cubicBezTo>
                    <a:pt x="0" y="350931"/>
                    <a:pt x="0" y="347569"/>
                    <a:pt x="1583" y="344848"/>
                  </a:cubicBezTo>
                  <a:lnTo>
                    <a:pt x="199661" y="4402"/>
                  </a:lnTo>
                  <a:cubicBezTo>
                    <a:pt x="201246" y="1677"/>
                    <a:pt x="204162" y="0"/>
                    <a:pt x="207315" y="0"/>
                  </a:cubicBezTo>
                  <a:lnTo>
                    <a:pt x="7051287" y="0"/>
                  </a:lnTo>
                  <a:cubicBezTo>
                    <a:pt x="7054440" y="0"/>
                    <a:pt x="7057355" y="1677"/>
                    <a:pt x="7058941" y="4402"/>
                  </a:cubicBezTo>
                  <a:lnTo>
                    <a:pt x="7257019" y="344848"/>
                  </a:lnTo>
                  <a:cubicBezTo>
                    <a:pt x="7258601" y="347569"/>
                    <a:pt x="7258601" y="350931"/>
                    <a:pt x="7257019" y="35365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7031958" cy="736600"/>
            </a:xfrm>
            <a:prstGeom prst="rect">
              <a:avLst/>
            </a:prstGeom>
          </p:spPr>
          <p:txBody>
            <a:bodyPr lIns="50800" tIns="50800" rIns="50800" bIns="50800" rtlCol="0" anchor="ctr"/>
            <a:lstStyle/>
            <a:p>
              <a:pPr algn="l">
                <a:lnSpc>
                  <a:spcPts val="2659"/>
                </a:lnSpc>
                <a:spcBef>
                  <a:spcPct val="0"/>
                </a:spcBef>
              </a:pPr>
              <a:endParaRPr dirty="0">
                <a:latin typeface="Calibri" panose="020F0502020204030204" pitchFamily="34" charset="0"/>
              </a:endParaRPr>
            </a:p>
          </p:txBody>
        </p:sp>
      </p:grpSp>
      <p:grpSp>
        <p:nvGrpSpPr>
          <p:cNvPr id="9" name="Group 9"/>
          <p:cNvGrpSpPr/>
          <p:nvPr/>
        </p:nvGrpSpPr>
        <p:grpSpPr>
          <a:xfrm>
            <a:off x="1028700" y="6809443"/>
            <a:ext cx="7600636" cy="731217"/>
            <a:chOff x="0" y="0"/>
            <a:chExt cx="7260558" cy="698500"/>
          </a:xfrm>
        </p:grpSpPr>
        <p:sp>
          <p:nvSpPr>
            <p:cNvPr id="10" name="Freeform 10"/>
            <p:cNvSpPr/>
            <p:nvPr/>
          </p:nvSpPr>
          <p:spPr>
            <a:xfrm>
              <a:off x="978" y="0"/>
              <a:ext cx="7258601" cy="698500"/>
            </a:xfrm>
            <a:custGeom>
              <a:avLst/>
              <a:gdLst/>
              <a:ahLst/>
              <a:cxnLst/>
              <a:rect l="l" t="t" r="r" b="b"/>
              <a:pathLst>
                <a:path w="7258601" h="698500">
                  <a:moveTo>
                    <a:pt x="7257019" y="353652"/>
                  </a:moveTo>
                  <a:lnTo>
                    <a:pt x="7058941" y="694098"/>
                  </a:lnTo>
                  <a:cubicBezTo>
                    <a:pt x="7057355" y="696823"/>
                    <a:pt x="7054440" y="698500"/>
                    <a:pt x="7051287" y="698500"/>
                  </a:cubicBezTo>
                  <a:lnTo>
                    <a:pt x="207315" y="698500"/>
                  </a:lnTo>
                  <a:cubicBezTo>
                    <a:pt x="204162" y="698500"/>
                    <a:pt x="201246" y="696823"/>
                    <a:pt x="199661" y="694098"/>
                  </a:cubicBezTo>
                  <a:lnTo>
                    <a:pt x="1583" y="353652"/>
                  </a:lnTo>
                  <a:cubicBezTo>
                    <a:pt x="0" y="350931"/>
                    <a:pt x="0" y="347569"/>
                    <a:pt x="1583" y="344848"/>
                  </a:cubicBezTo>
                  <a:lnTo>
                    <a:pt x="199661" y="4402"/>
                  </a:lnTo>
                  <a:cubicBezTo>
                    <a:pt x="201246" y="1677"/>
                    <a:pt x="204162" y="0"/>
                    <a:pt x="207315" y="0"/>
                  </a:cubicBezTo>
                  <a:lnTo>
                    <a:pt x="7051287" y="0"/>
                  </a:lnTo>
                  <a:cubicBezTo>
                    <a:pt x="7054440" y="0"/>
                    <a:pt x="7057355" y="1677"/>
                    <a:pt x="7058941" y="4402"/>
                  </a:cubicBezTo>
                  <a:lnTo>
                    <a:pt x="7257019" y="344848"/>
                  </a:lnTo>
                  <a:cubicBezTo>
                    <a:pt x="7258601" y="347569"/>
                    <a:pt x="7258601" y="350931"/>
                    <a:pt x="7257019" y="35365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7031958" cy="736600"/>
            </a:xfrm>
            <a:prstGeom prst="rect">
              <a:avLst/>
            </a:prstGeom>
          </p:spPr>
          <p:txBody>
            <a:bodyPr lIns="50800" tIns="50800" rIns="50800" bIns="50800" rtlCol="0" anchor="ctr"/>
            <a:lstStyle/>
            <a:p>
              <a:pPr algn="l">
                <a:lnSpc>
                  <a:spcPts val="2659"/>
                </a:lnSpc>
                <a:spcBef>
                  <a:spcPct val="0"/>
                </a:spcBef>
              </a:pPr>
              <a:endParaRPr dirty="0">
                <a:latin typeface="Calibri" panose="020F0502020204030204" pitchFamily="34" charset="0"/>
              </a:endParaRPr>
            </a:p>
          </p:txBody>
        </p:sp>
      </p:grpSp>
      <p:grpSp>
        <p:nvGrpSpPr>
          <p:cNvPr id="12" name="Group 12"/>
          <p:cNvGrpSpPr/>
          <p:nvPr/>
        </p:nvGrpSpPr>
        <p:grpSpPr>
          <a:xfrm>
            <a:off x="1028700" y="7687019"/>
            <a:ext cx="7600636" cy="731217"/>
            <a:chOff x="0" y="0"/>
            <a:chExt cx="7260558" cy="698500"/>
          </a:xfrm>
        </p:grpSpPr>
        <p:sp>
          <p:nvSpPr>
            <p:cNvPr id="13" name="Freeform 13"/>
            <p:cNvSpPr/>
            <p:nvPr/>
          </p:nvSpPr>
          <p:spPr>
            <a:xfrm>
              <a:off x="978" y="0"/>
              <a:ext cx="7258601" cy="698500"/>
            </a:xfrm>
            <a:custGeom>
              <a:avLst/>
              <a:gdLst/>
              <a:ahLst/>
              <a:cxnLst/>
              <a:rect l="l" t="t" r="r" b="b"/>
              <a:pathLst>
                <a:path w="7258601" h="698500">
                  <a:moveTo>
                    <a:pt x="7257019" y="353652"/>
                  </a:moveTo>
                  <a:lnTo>
                    <a:pt x="7058941" y="694098"/>
                  </a:lnTo>
                  <a:cubicBezTo>
                    <a:pt x="7057355" y="696823"/>
                    <a:pt x="7054440" y="698500"/>
                    <a:pt x="7051287" y="698500"/>
                  </a:cubicBezTo>
                  <a:lnTo>
                    <a:pt x="207315" y="698500"/>
                  </a:lnTo>
                  <a:cubicBezTo>
                    <a:pt x="204162" y="698500"/>
                    <a:pt x="201246" y="696823"/>
                    <a:pt x="199661" y="694098"/>
                  </a:cubicBezTo>
                  <a:lnTo>
                    <a:pt x="1583" y="353652"/>
                  </a:lnTo>
                  <a:cubicBezTo>
                    <a:pt x="0" y="350931"/>
                    <a:pt x="0" y="347569"/>
                    <a:pt x="1583" y="344848"/>
                  </a:cubicBezTo>
                  <a:lnTo>
                    <a:pt x="199661" y="4402"/>
                  </a:lnTo>
                  <a:cubicBezTo>
                    <a:pt x="201246" y="1677"/>
                    <a:pt x="204162" y="0"/>
                    <a:pt x="207315" y="0"/>
                  </a:cubicBezTo>
                  <a:lnTo>
                    <a:pt x="7051287" y="0"/>
                  </a:lnTo>
                  <a:cubicBezTo>
                    <a:pt x="7054440" y="0"/>
                    <a:pt x="7057355" y="1677"/>
                    <a:pt x="7058941" y="4402"/>
                  </a:cubicBezTo>
                  <a:lnTo>
                    <a:pt x="7257019" y="344848"/>
                  </a:lnTo>
                  <a:cubicBezTo>
                    <a:pt x="7258601" y="347569"/>
                    <a:pt x="7258601" y="350931"/>
                    <a:pt x="7257019" y="35365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7031958" cy="736600"/>
            </a:xfrm>
            <a:prstGeom prst="rect">
              <a:avLst/>
            </a:prstGeom>
          </p:spPr>
          <p:txBody>
            <a:bodyPr lIns="50800" tIns="50800" rIns="50800" bIns="50800" rtlCol="0" anchor="ctr"/>
            <a:lstStyle/>
            <a:p>
              <a:pPr algn="l">
                <a:lnSpc>
                  <a:spcPts val="2659"/>
                </a:lnSpc>
                <a:spcBef>
                  <a:spcPct val="0"/>
                </a:spcBef>
              </a:pPr>
              <a:endParaRPr dirty="0">
                <a:latin typeface="Calibri" panose="020F0502020204030204" pitchFamily="34" charset="0"/>
              </a:endParaRPr>
            </a:p>
          </p:txBody>
        </p:sp>
      </p:grpSp>
      <p:sp>
        <p:nvSpPr>
          <p:cNvPr id="15" name="Freeform 15"/>
          <p:cNvSpPr/>
          <p:nvPr/>
        </p:nvSpPr>
        <p:spPr>
          <a:xfrm>
            <a:off x="1263429" y="5144358"/>
            <a:ext cx="558050" cy="558050"/>
          </a:xfrm>
          <a:custGeom>
            <a:avLst/>
            <a:gdLst/>
            <a:ahLst/>
            <a:cxnLst/>
            <a:rect l="l" t="t" r="r" b="b"/>
            <a:pathLst>
              <a:path w="558050" h="558050">
                <a:moveTo>
                  <a:pt x="0" y="0"/>
                </a:moveTo>
                <a:lnTo>
                  <a:pt x="558050" y="0"/>
                </a:lnTo>
                <a:lnTo>
                  <a:pt x="558050" y="558051"/>
                </a:lnTo>
                <a:lnTo>
                  <a:pt x="0" y="5580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libri" panose="020F0502020204030204" pitchFamily="34" charset="0"/>
            </a:endParaRPr>
          </a:p>
        </p:txBody>
      </p:sp>
      <p:sp>
        <p:nvSpPr>
          <p:cNvPr id="16" name="Freeform 16"/>
          <p:cNvSpPr/>
          <p:nvPr/>
        </p:nvSpPr>
        <p:spPr>
          <a:xfrm>
            <a:off x="1263429" y="6021934"/>
            <a:ext cx="558050" cy="558050"/>
          </a:xfrm>
          <a:custGeom>
            <a:avLst/>
            <a:gdLst/>
            <a:ahLst/>
            <a:cxnLst/>
            <a:rect l="l" t="t" r="r" b="b"/>
            <a:pathLst>
              <a:path w="558050" h="558050">
                <a:moveTo>
                  <a:pt x="0" y="0"/>
                </a:moveTo>
                <a:lnTo>
                  <a:pt x="558050" y="0"/>
                </a:lnTo>
                <a:lnTo>
                  <a:pt x="558050" y="558050"/>
                </a:lnTo>
                <a:lnTo>
                  <a:pt x="0" y="558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sp>
        <p:nvSpPr>
          <p:cNvPr id="17" name="Freeform 17"/>
          <p:cNvSpPr/>
          <p:nvPr/>
        </p:nvSpPr>
        <p:spPr>
          <a:xfrm>
            <a:off x="1263429" y="6895258"/>
            <a:ext cx="558050" cy="558050"/>
          </a:xfrm>
          <a:custGeom>
            <a:avLst/>
            <a:gdLst/>
            <a:ahLst/>
            <a:cxnLst/>
            <a:rect l="l" t="t" r="r" b="b"/>
            <a:pathLst>
              <a:path w="558050" h="558050">
                <a:moveTo>
                  <a:pt x="0" y="0"/>
                </a:moveTo>
                <a:lnTo>
                  <a:pt x="558050" y="0"/>
                </a:lnTo>
                <a:lnTo>
                  <a:pt x="558050" y="558050"/>
                </a:lnTo>
                <a:lnTo>
                  <a:pt x="0" y="5580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sp>
        <p:nvSpPr>
          <p:cNvPr id="18" name="Freeform 18"/>
          <p:cNvSpPr/>
          <p:nvPr/>
        </p:nvSpPr>
        <p:spPr>
          <a:xfrm>
            <a:off x="1263429" y="7773602"/>
            <a:ext cx="558050" cy="558050"/>
          </a:xfrm>
          <a:custGeom>
            <a:avLst/>
            <a:gdLst/>
            <a:ahLst/>
            <a:cxnLst/>
            <a:rect l="l" t="t" r="r" b="b"/>
            <a:pathLst>
              <a:path w="558050" h="558050">
                <a:moveTo>
                  <a:pt x="0" y="0"/>
                </a:moveTo>
                <a:lnTo>
                  <a:pt x="558050" y="0"/>
                </a:lnTo>
                <a:lnTo>
                  <a:pt x="558050" y="558050"/>
                </a:lnTo>
                <a:lnTo>
                  <a:pt x="0" y="5580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Calibri" panose="020F0502020204030204" pitchFamily="34" charset="0"/>
            </a:endParaRPr>
          </a:p>
        </p:txBody>
      </p:sp>
      <p:grpSp>
        <p:nvGrpSpPr>
          <p:cNvPr id="19" name="Group 19"/>
          <p:cNvGrpSpPr/>
          <p:nvPr/>
        </p:nvGrpSpPr>
        <p:grpSpPr>
          <a:xfrm rot="-7210721">
            <a:off x="8332301" y="2584092"/>
            <a:ext cx="8106463" cy="2051506"/>
            <a:chOff x="0" y="0"/>
            <a:chExt cx="2065572" cy="522735"/>
          </a:xfrm>
        </p:grpSpPr>
        <p:sp>
          <p:nvSpPr>
            <p:cNvPr id="20" name="Freeform 20"/>
            <p:cNvSpPr/>
            <p:nvPr/>
          </p:nvSpPr>
          <p:spPr>
            <a:xfrm>
              <a:off x="2414" y="0"/>
              <a:ext cx="2060745" cy="522735"/>
            </a:xfrm>
            <a:custGeom>
              <a:avLst/>
              <a:gdLst/>
              <a:ahLst/>
              <a:cxnLst/>
              <a:rect l="l" t="t" r="r" b="b"/>
              <a:pathLst>
                <a:path w="2060745" h="522735">
                  <a:moveTo>
                    <a:pt x="2057296" y="268907"/>
                  </a:moveTo>
                  <a:lnTo>
                    <a:pt x="1865820" y="515195"/>
                  </a:lnTo>
                  <a:cubicBezTo>
                    <a:pt x="1862122" y="519953"/>
                    <a:pt x="1856434" y="522735"/>
                    <a:pt x="1850408" y="522735"/>
                  </a:cubicBezTo>
                  <a:lnTo>
                    <a:pt x="210336" y="522735"/>
                  </a:lnTo>
                  <a:cubicBezTo>
                    <a:pt x="204311" y="522735"/>
                    <a:pt x="198623" y="519953"/>
                    <a:pt x="194924" y="515195"/>
                  </a:cubicBezTo>
                  <a:lnTo>
                    <a:pt x="3448" y="268907"/>
                  </a:lnTo>
                  <a:cubicBezTo>
                    <a:pt x="0" y="264472"/>
                    <a:pt x="0" y="258263"/>
                    <a:pt x="3448" y="253828"/>
                  </a:cubicBezTo>
                  <a:lnTo>
                    <a:pt x="194924" y="7540"/>
                  </a:lnTo>
                  <a:cubicBezTo>
                    <a:pt x="198623" y="2783"/>
                    <a:pt x="204311" y="0"/>
                    <a:pt x="210336" y="0"/>
                  </a:cubicBezTo>
                  <a:lnTo>
                    <a:pt x="1850408" y="0"/>
                  </a:lnTo>
                  <a:cubicBezTo>
                    <a:pt x="1856434" y="0"/>
                    <a:pt x="1862122" y="2783"/>
                    <a:pt x="1865820" y="7540"/>
                  </a:cubicBezTo>
                  <a:lnTo>
                    <a:pt x="2057296" y="253828"/>
                  </a:lnTo>
                  <a:cubicBezTo>
                    <a:pt x="2060745" y="258263"/>
                    <a:pt x="2060745" y="264472"/>
                    <a:pt x="2057296" y="268907"/>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1" name="TextBox 21"/>
            <p:cNvSpPr txBox="1"/>
            <p:nvPr/>
          </p:nvSpPr>
          <p:spPr>
            <a:xfrm>
              <a:off x="114300" y="-38100"/>
              <a:ext cx="1836972" cy="56083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2" name="Group 22"/>
          <p:cNvGrpSpPr/>
          <p:nvPr/>
        </p:nvGrpSpPr>
        <p:grpSpPr>
          <a:xfrm rot="-7210721">
            <a:off x="10759275" y="2641736"/>
            <a:ext cx="8781343" cy="2254107"/>
            <a:chOff x="0" y="0"/>
            <a:chExt cx="2721152" cy="698500"/>
          </a:xfrm>
        </p:grpSpPr>
        <p:sp>
          <p:nvSpPr>
            <p:cNvPr id="23" name="Freeform 23"/>
            <p:cNvSpPr/>
            <p:nvPr/>
          </p:nvSpPr>
          <p:spPr>
            <a:xfrm>
              <a:off x="1392" y="0"/>
              <a:ext cx="2718368" cy="698500"/>
            </a:xfrm>
            <a:custGeom>
              <a:avLst/>
              <a:gdLst/>
              <a:ahLst/>
              <a:cxnLst/>
              <a:rect l="l" t="t" r="r" b="b"/>
              <a:pathLst>
                <a:path w="2718368" h="698500">
                  <a:moveTo>
                    <a:pt x="2716115" y="355516"/>
                  </a:moveTo>
                  <a:lnTo>
                    <a:pt x="2520206" y="692234"/>
                  </a:lnTo>
                  <a:cubicBezTo>
                    <a:pt x="2517949" y="696113"/>
                    <a:pt x="2513799" y="698500"/>
                    <a:pt x="2509311" y="698500"/>
                  </a:cubicBezTo>
                  <a:lnTo>
                    <a:pt x="209057" y="698500"/>
                  </a:lnTo>
                  <a:cubicBezTo>
                    <a:pt x="204569" y="698500"/>
                    <a:pt x="200419" y="696113"/>
                    <a:pt x="198162" y="692234"/>
                  </a:cubicBezTo>
                  <a:lnTo>
                    <a:pt x="2254" y="355516"/>
                  </a:lnTo>
                  <a:cubicBezTo>
                    <a:pt x="0" y="351643"/>
                    <a:pt x="0" y="346857"/>
                    <a:pt x="2254" y="342984"/>
                  </a:cubicBezTo>
                  <a:lnTo>
                    <a:pt x="198162" y="6266"/>
                  </a:lnTo>
                  <a:cubicBezTo>
                    <a:pt x="200419" y="2387"/>
                    <a:pt x="204569" y="0"/>
                    <a:pt x="209057" y="0"/>
                  </a:cubicBezTo>
                  <a:lnTo>
                    <a:pt x="2509311" y="0"/>
                  </a:lnTo>
                  <a:cubicBezTo>
                    <a:pt x="2513799" y="0"/>
                    <a:pt x="2517949" y="2387"/>
                    <a:pt x="2520206" y="6266"/>
                  </a:cubicBezTo>
                  <a:lnTo>
                    <a:pt x="2716115" y="342984"/>
                  </a:lnTo>
                  <a:cubicBezTo>
                    <a:pt x="2718368" y="346857"/>
                    <a:pt x="2718368" y="351643"/>
                    <a:pt x="2716115" y="355516"/>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4" name="TextBox 24"/>
            <p:cNvSpPr txBox="1"/>
            <p:nvPr/>
          </p:nvSpPr>
          <p:spPr>
            <a:xfrm>
              <a:off x="114300" y="-38100"/>
              <a:ext cx="2492552"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5" name="Group 25"/>
          <p:cNvGrpSpPr/>
          <p:nvPr/>
        </p:nvGrpSpPr>
        <p:grpSpPr>
          <a:xfrm>
            <a:off x="12557858" y="5132410"/>
            <a:ext cx="5700430" cy="4898807"/>
            <a:chOff x="0" y="0"/>
            <a:chExt cx="812800" cy="698500"/>
          </a:xfrm>
        </p:grpSpPr>
        <p:sp>
          <p:nvSpPr>
            <p:cNvPr id="26" name="Freeform 26"/>
            <p:cNvSpPr/>
            <p:nvPr/>
          </p:nvSpPr>
          <p:spPr>
            <a:xfrm>
              <a:off x="4139"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8" name="Group 28"/>
          <p:cNvGrpSpPr/>
          <p:nvPr/>
        </p:nvGrpSpPr>
        <p:grpSpPr>
          <a:xfrm>
            <a:off x="12613135" y="5179914"/>
            <a:ext cx="5330545" cy="4580937"/>
            <a:chOff x="0" y="0"/>
            <a:chExt cx="812800" cy="698500"/>
          </a:xfrm>
        </p:grpSpPr>
        <p:sp>
          <p:nvSpPr>
            <p:cNvPr id="29" name="Freeform 29"/>
            <p:cNvSpPr/>
            <p:nvPr/>
          </p:nvSpPr>
          <p:spPr>
            <a:xfrm>
              <a:off x="4427" y="0"/>
              <a:ext cx="803947" cy="698500"/>
            </a:xfrm>
            <a:custGeom>
              <a:avLst/>
              <a:gdLst/>
              <a:ahLst/>
              <a:cxnLst/>
              <a:rect l="l" t="t" r="r" b="b"/>
              <a:pathLst>
                <a:path w="803947" h="698500">
                  <a:moveTo>
                    <a:pt x="796780" y="369175"/>
                  </a:moveTo>
                  <a:lnTo>
                    <a:pt x="616766" y="678575"/>
                  </a:lnTo>
                  <a:cubicBezTo>
                    <a:pt x="609588" y="690911"/>
                    <a:pt x="596393" y="698500"/>
                    <a:pt x="582121" y="698500"/>
                  </a:cubicBezTo>
                  <a:lnTo>
                    <a:pt x="221825" y="698500"/>
                  </a:lnTo>
                  <a:cubicBezTo>
                    <a:pt x="207553" y="698500"/>
                    <a:pt x="194358" y="690911"/>
                    <a:pt x="187180" y="678575"/>
                  </a:cubicBezTo>
                  <a:lnTo>
                    <a:pt x="7166" y="369175"/>
                  </a:lnTo>
                  <a:cubicBezTo>
                    <a:pt x="0" y="356858"/>
                    <a:pt x="0" y="341642"/>
                    <a:pt x="7166" y="329325"/>
                  </a:cubicBezTo>
                  <a:lnTo>
                    <a:pt x="187180" y="19925"/>
                  </a:lnTo>
                  <a:cubicBezTo>
                    <a:pt x="194358" y="7589"/>
                    <a:pt x="207553" y="0"/>
                    <a:pt x="221825" y="0"/>
                  </a:cubicBezTo>
                  <a:lnTo>
                    <a:pt x="582121" y="0"/>
                  </a:lnTo>
                  <a:cubicBezTo>
                    <a:pt x="596393" y="0"/>
                    <a:pt x="609588" y="7589"/>
                    <a:pt x="616766" y="19925"/>
                  </a:cubicBezTo>
                  <a:lnTo>
                    <a:pt x="796780" y="329325"/>
                  </a:lnTo>
                  <a:cubicBezTo>
                    <a:pt x="803946" y="341642"/>
                    <a:pt x="803946" y="356858"/>
                    <a:pt x="796780" y="369175"/>
                  </a:cubicBezTo>
                  <a:close/>
                </a:path>
              </a:pathLst>
            </a:custGeom>
            <a:blipFill>
              <a:blip r:embed="rId11"/>
              <a:stretch>
                <a:fillRect l="-15495" r="-15495"/>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grpSp>
        <p:nvGrpSpPr>
          <p:cNvPr id="30" name="Group 30"/>
          <p:cNvGrpSpPr/>
          <p:nvPr/>
        </p:nvGrpSpPr>
        <p:grpSpPr>
          <a:xfrm>
            <a:off x="9144000" y="1028700"/>
            <a:ext cx="6376937" cy="5480181"/>
            <a:chOff x="0" y="0"/>
            <a:chExt cx="812800" cy="698500"/>
          </a:xfrm>
        </p:grpSpPr>
        <p:sp>
          <p:nvSpPr>
            <p:cNvPr id="31" name="Freeform 31"/>
            <p:cNvSpPr/>
            <p:nvPr/>
          </p:nvSpPr>
          <p:spPr>
            <a:xfrm>
              <a:off x="6294" y="0"/>
              <a:ext cx="800211" cy="698500"/>
            </a:xfrm>
            <a:custGeom>
              <a:avLst/>
              <a:gdLst/>
              <a:ahLst/>
              <a:cxnLst/>
              <a:rect l="l" t="t" r="r" b="b"/>
              <a:pathLst>
                <a:path w="800211" h="698500">
                  <a:moveTo>
                    <a:pt x="790021" y="377583"/>
                  </a:moveTo>
                  <a:lnTo>
                    <a:pt x="619791" y="670167"/>
                  </a:lnTo>
                  <a:cubicBezTo>
                    <a:pt x="609585" y="687709"/>
                    <a:pt x="590821" y="698500"/>
                    <a:pt x="570527" y="698500"/>
                  </a:cubicBezTo>
                  <a:lnTo>
                    <a:pt x="229685" y="698500"/>
                  </a:lnTo>
                  <a:cubicBezTo>
                    <a:pt x="209391" y="698500"/>
                    <a:pt x="190627" y="687709"/>
                    <a:pt x="180421" y="670167"/>
                  </a:cubicBezTo>
                  <a:lnTo>
                    <a:pt x="10191" y="377583"/>
                  </a:lnTo>
                  <a:cubicBezTo>
                    <a:pt x="0" y="360069"/>
                    <a:pt x="0" y="338431"/>
                    <a:pt x="10191" y="320917"/>
                  </a:cubicBezTo>
                  <a:lnTo>
                    <a:pt x="180421" y="28333"/>
                  </a:lnTo>
                  <a:cubicBezTo>
                    <a:pt x="190627" y="10791"/>
                    <a:pt x="209391" y="0"/>
                    <a:pt x="229685" y="0"/>
                  </a:cubicBezTo>
                  <a:lnTo>
                    <a:pt x="570527" y="0"/>
                  </a:lnTo>
                  <a:cubicBezTo>
                    <a:pt x="590821" y="0"/>
                    <a:pt x="609585" y="10791"/>
                    <a:pt x="619791" y="28333"/>
                  </a:cubicBezTo>
                  <a:lnTo>
                    <a:pt x="790021" y="320917"/>
                  </a:lnTo>
                  <a:cubicBezTo>
                    <a:pt x="800212" y="338431"/>
                    <a:pt x="800212" y="360069"/>
                    <a:pt x="790021" y="377583"/>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2" name="TextBox 3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3" name="Group 33"/>
          <p:cNvGrpSpPr/>
          <p:nvPr/>
        </p:nvGrpSpPr>
        <p:grpSpPr>
          <a:xfrm>
            <a:off x="9377295" y="1229188"/>
            <a:ext cx="5910347" cy="5079204"/>
            <a:chOff x="0" y="0"/>
            <a:chExt cx="812800" cy="698500"/>
          </a:xfrm>
        </p:grpSpPr>
        <p:sp>
          <p:nvSpPr>
            <p:cNvPr id="34" name="Freeform 34"/>
            <p:cNvSpPr/>
            <p:nvPr/>
          </p:nvSpPr>
          <p:spPr>
            <a:xfrm>
              <a:off x="6791" y="0"/>
              <a:ext cx="799217" cy="698500"/>
            </a:xfrm>
            <a:custGeom>
              <a:avLst/>
              <a:gdLst/>
              <a:ahLst/>
              <a:cxnLst/>
              <a:rect l="l" t="t" r="r" b="b"/>
              <a:pathLst>
                <a:path w="799217" h="698500">
                  <a:moveTo>
                    <a:pt x="788223" y="379820"/>
                  </a:moveTo>
                  <a:lnTo>
                    <a:pt x="620595" y="667930"/>
                  </a:lnTo>
                  <a:cubicBezTo>
                    <a:pt x="609583" y="686857"/>
                    <a:pt x="589338" y="698500"/>
                    <a:pt x="567442" y="698500"/>
                  </a:cubicBezTo>
                  <a:lnTo>
                    <a:pt x="231776" y="698500"/>
                  </a:lnTo>
                  <a:cubicBezTo>
                    <a:pt x="209880" y="698500"/>
                    <a:pt x="189635" y="686857"/>
                    <a:pt x="178623" y="667930"/>
                  </a:cubicBezTo>
                  <a:lnTo>
                    <a:pt x="10995" y="379820"/>
                  </a:lnTo>
                  <a:cubicBezTo>
                    <a:pt x="0" y="360923"/>
                    <a:pt x="0" y="337577"/>
                    <a:pt x="10995" y="318680"/>
                  </a:cubicBezTo>
                  <a:lnTo>
                    <a:pt x="178623" y="30569"/>
                  </a:lnTo>
                  <a:cubicBezTo>
                    <a:pt x="189635" y="11643"/>
                    <a:pt x="209880" y="0"/>
                    <a:pt x="231776" y="0"/>
                  </a:cubicBezTo>
                  <a:lnTo>
                    <a:pt x="567442" y="0"/>
                  </a:lnTo>
                  <a:cubicBezTo>
                    <a:pt x="589338" y="0"/>
                    <a:pt x="609583" y="11643"/>
                    <a:pt x="620595" y="30569"/>
                  </a:cubicBezTo>
                  <a:lnTo>
                    <a:pt x="788223" y="318680"/>
                  </a:lnTo>
                  <a:cubicBezTo>
                    <a:pt x="799218" y="337577"/>
                    <a:pt x="799218" y="360923"/>
                    <a:pt x="788223" y="379820"/>
                  </a:cubicBezTo>
                  <a:close/>
                </a:path>
              </a:pathLst>
            </a:custGeom>
            <a:blipFill>
              <a:blip r:embed="rId12"/>
              <a:stretch>
                <a:fillRect l="-16043" r="-16043"/>
              </a:stretch>
            </a:blipFill>
            <a:ln w="123825"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grpSp>
        <p:nvGrpSpPr>
          <p:cNvPr id="35" name="Group 35"/>
          <p:cNvGrpSpPr/>
          <p:nvPr/>
        </p:nvGrpSpPr>
        <p:grpSpPr>
          <a:xfrm rot="-7210721">
            <a:off x="13381820" y="1736313"/>
            <a:ext cx="4962193" cy="884486"/>
            <a:chOff x="0" y="0"/>
            <a:chExt cx="3918763" cy="698500"/>
          </a:xfrm>
        </p:grpSpPr>
        <p:sp>
          <p:nvSpPr>
            <p:cNvPr id="36" name="Freeform 36"/>
            <p:cNvSpPr/>
            <p:nvPr/>
          </p:nvSpPr>
          <p:spPr>
            <a:xfrm>
              <a:off x="2996" y="0"/>
              <a:ext cx="3912771" cy="698500"/>
            </a:xfrm>
            <a:custGeom>
              <a:avLst/>
              <a:gdLst/>
              <a:ahLst/>
              <a:cxnLst/>
              <a:rect l="l" t="t" r="r" b="b"/>
              <a:pathLst>
                <a:path w="3912771" h="698500">
                  <a:moveTo>
                    <a:pt x="3907921" y="362735"/>
                  </a:moveTo>
                  <a:lnTo>
                    <a:pt x="3720413" y="685015"/>
                  </a:lnTo>
                  <a:cubicBezTo>
                    <a:pt x="3715555" y="693364"/>
                    <a:pt x="3706624" y="698500"/>
                    <a:pt x="3696965" y="698500"/>
                  </a:cubicBezTo>
                  <a:lnTo>
                    <a:pt x="215806" y="698500"/>
                  </a:lnTo>
                  <a:cubicBezTo>
                    <a:pt x="206146" y="698500"/>
                    <a:pt x="197216" y="693364"/>
                    <a:pt x="192358" y="685015"/>
                  </a:cubicBezTo>
                  <a:lnTo>
                    <a:pt x="4850" y="362735"/>
                  </a:lnTo>
                  <a:cubicBezTo>
                    <a:pt x="0" y="354399"/>
                    <a:pt x="0" y="344101"/>
                    <a:pt x="4850" y="335765"/>
                  </a:cubicBezTo>
                  <a:lnTo>
                    <a:pt x="192358" y="13485"/>
                  </a:lnTo>
                  <a:cubicBezTo>
                    <a:pt x="197216" y="5136"/>
                    <a:pt x="206146" y="0"/>
                    <a:pt x="215806" y="0"/>
                  </a:cubicBezTo>
                  <a:lnTo>
                    <a:pt x="3696965" y="0"/>
                  </a:lnTo>
                  <a:cubicBezTo>
                    <a:pt x="3706624" y="0"/>
                    <a:pt x="3715555" y="5136"/>
                    <a:pt x="3720413" y="13485"/>
                  </a:cubicBezTo>
                  <a:lnTo>
                    <a:pt x="3907921" y="335765"/>
                  </a:lnTo>
                  <a:cubicBezTo>
                    <a:pt x="3912771" y="344101"/>
                    <a:pt x="3912771" y="354399"/>
                    <a:pt x="3907921" y="362735"/>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7" name="TextBox 37"/>
            <p:cNvSpPr txBox="1"/>
            <p:nvPr/>
          </p:nvSpPr>
          <p:spPr>
            <a:xfrm>
              <a:off x="114300" y="-38100"/>
              <a:ext cx="3690163"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38" name="TextBox 38"/>
          <p:cNvSpPr txBox="1"/>
          <p:nvPr/>
        </p:nvSpPr>
        <p:spPr>
          <a:xfrm>
            <a:off x="1028700" y="1772714"/>
            <a:ext cx="7066791" cy="1343580"/>
          </a:xfrm>
          <a:prstGeom prst="rect">
            <a:avLst/>
          </a:prstGeom>
        </p:spPr>
        <p:txBody>
          <a:bodyPr lIns="0" tIns="0" rIns="0" bIns="0" rtlCol="0" anchor="t">
            <a:spAutoFit/>
          </a:bodyPr>
          <a:lstStyle/>
          <a:p>
            <a:pPr algn="l">
              <a:lnSpc>
                <a:spcPts val="10992"/>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CONTACT US</a:t>
            </a:r>
          </a:p>
        </p:txBody>
      </p:sp>
      <p:sp>
        <p:nvSpPr>
          <p:cNvPr id="39" name="TextBox 39"/>
          <p:cNvSpPr txBox="1"/>
          <p:nvPr/>
        </p:nvSpPr>
        <p:spPr>
          <a:xfrm>
            <a:off x="1028700" y="3297269"/>
            <a:ext cx="6216598" cy="1104677"/>
          </a:xfrm>
          <a:prstGeom prst="rect">
            <a:avLst/>
          </a:prstGeom>
        </p:spPr>
        <p:txBody>
          <a:bodyPr lIns="0" tIns="0" rIns="0" bIns="0" rtlCol="0" anchor="t">
            <a:spAutoFit/>
          </a:bodyPr>
          <a:lstStyle/>
          <a:p>
            <a:pPr algn="just">
              <a:lnSpc>
                <a:spcPts val="2783"/>
              </a:lnSpc>
            </a:pPr>
            <a:r>
              <a:rPr lang="en-US" sz="2319" spc="-23">
                <a:solidFill>
                  <a:srgbClr val="FFFFFF"/>
                </a:solidFill>
                <a:latin typeface="Arial"/>
                <a:ea typeface="Arial"/>
                <a:cs typeface="Arial"/>
                <a:sym typeface="Arial"/>
              </a:rPr>
              <a:t>If you have any questions or would like to discuss our marketing objectives further, please feel free to reach out to us.</a:t>
            </a:r>
          </a:p>
        </p:txBody>
      </p:sp>
      <p:sp>
        <p:nvSpPr>
          <p:cNvPr id="40" name="TextBox 40"/>
          <p:cNvSpPr txBox="1"/>
          <p:nvPr/>
        </p:nvSpPr>
        <p:spPr>
          <a:xfrm>
            <a:off x="2099197" y="5163900"/>
            <a:ext cx="6233241" cy="457126"/>
          </a:xfrm>
          <a:prstGeom prst="rect">
            <a:avLst/>
          </a:prstGeom>
        </p:spPr>
        <p:txBody>
          <a:bodyPr lIns="0" tIns="0" rIns="0" bIns="0" rtlCol="0" anchor="t">
            <a:spAutoFit/>
          </a:bodyPr>
          <a:lstStyle/>
          <a:p>
            <a:pPr algn="l">
              <a:lnSpc>
                <a:spcPts val="3209"/>
              </a:lnSpc>
            </a:pPr>
            <a:r>
              <a:rPr lang="en-US" sz="2674" b="1" spc="-26">
                <a:solidFill>
                  <a:srgbClr val="FFFFFF"/>
                </a:solidFill>
                <a:latin typeface="Arial Bold"/>
                <a:ea typeface="Arial Bold"/>
                <a:cs typeface="Arial Bold"/>
                <a:sym typeface="Arial Bold"/>
              </a:rPr>
              <a:t>240-800-3001</a:t>
            </a:r>
          </a:p>
        </p:txBody>
      </p:sp>
      <p:sp>
        <p:nvSpPr>
          <p:cNvPr id="41" name="TextBox 41"/>
          <p:cNvSpPr txBox="1"/>
          <p:nvPr/>
        </p:nvSpPr>
        <p:spPr>
          <a:xfrm>
            <a:off x="2090402" y="6042080"/>
            <a:ext cx="6233241" cy="457126"/>
          </a:xfrm>
          <a:prstGeom prst="rect">
            <a:avLst/>
          </a:prstGeom>
        </p:spPr>
        <p:txBody>
          <a:bodyPr lIns="0" tIns="0" rIns="0" bIns="0" rtlCol="0" anchor="t">
            <a:spAutoFit/>
          </a:bodyPr>
          <a:lstStyle/>
          <a:p>
            <a:pPr algn="l">
              <a:lnSpc>
                <a:spcPts val="3209"/>
              </a:lnSpc>
            </a:pPr>
            <a:r>
              <a:rPr lang="en-US" sz="2674" b="1" spc="-26">
                <a:solidFill>
                  <a:srgbClr val="FFFFFF"/>
                </a:solidFill>
                <a:latin typeface="Arial Bold"/>
                <a:ea typeface="Arial Bold"/>
                <a:cs typeface="Arial Bold"/>
                <a:sym typeface="Arial Bold"/>
              </a:rPr>
              <a:t>bd@aretum.com</a:t>
            </a:r>
          </a:p>
        </p:txBody>
      </p:sp>
      <p:sp>
        <p:nvSpPr>
          <p:cNvPr id="42" name="TextBox 42"/>
          <p:cNvSpPr txBox="1"/>
          <p:nvPr/>
        </p:nvSpPr>
        <p:spPr>
          <a:xfrm>
            <a:off x="2090402" y="6996182"/>
            <a:ext cx="7176704" cy="857101"/>
          </a:xfrm>
          <a:prstGeom prst="rect">
            <a:avLst/>
          </a:prstGeom>
        </p:spPr>
        <p:txBody>
          <a:bodyPr lIns="0" tIns="0" rIns="0" bIns="0" rtlCol="0" anchor="t">
            <a:spAutoFit/>
          </a:bodyPr>
          <a:lstStyle/>
          <a:p>
            <a:pPr algn="l">
              <a:lnSpc>
                <a:spcPts val="3209"/>
              </a:lnSpc>
            </a:pPr>
            <a:r>
              <a:rPr lang="en-US" sz="2674" b="1" spc="-26">
                <a:solidFill>
                  <a:srgbClr val="FFFFFF"/>
                </a:solidFill>
                <a:latin typeface="Arial Bold"/>
                <a:ea typeface="Arial Bold"/>
                <a:cs typeface="Arial Bold"/>
                <a:sym typeface="Arial Bold"/>
              </a:rPr>
              <a:t>Bethesda MD </a:t>
            </a:r>
          </a:p>
          <a:p>
            <a:pPr algn="l">
              <a:lnSpc>
                <a:spcPts val="3209"/>
              </a:lnSpc>
            </a:pPr>
            <a:endParaRPr lang="en-US" sz="2674" b="1" spc="-26">
              <a:solidFill>
                <a:srgbClr val="FFFFFF"/>
              </a:solidFill>
              <a:latin typeface="Arial Bold"/>
              <a:ea typeface="Arial Bold"/>
              <a:cs typeface="Arial Bold"/>
              <a:sym typeface="Arial Bold"/>
            </a:endParaRPr>
          </a:p>
        </p:txBody>
      </p:sp>
      <p:sp>
        <p:nvSpPr>
          <p:cNvPr id="43" name="TextBox 43"/>
          <p:cNvSpPr txBox="1"/>
          <p:nvPr/>
        </p:nvSpPr>
        <p:spPr>
          <a:xfrm>
            <a:off x="2090402" y="7795490"/>
            <a:ext cx="6233241" cy="457126"/>
          </a:xfrm>
          <a:prstGeom prst="rect">
            <a:avLst/>
          </a:prstGeom>
        </p:spPr>
        <p:txBody>
          <a:bodyPr lIns="0" tIns="0" rIns="0" bIns="0" rtlCol="0" anchor="t">
            <a:spAutoFit/>
          </a:bodyPr>
          <a:lstStyle/>
          <a:p>
            <a:pPr algn="l">
              <a:lnSpc>
                <a:spcPts val="3209"/>
              </a:lnSpc>
            </a:pPr>
            <a:r>
              <a:rPr lang="en-US" sz="2674" b="1" spc="-26">
                <a:solidFill>
                  <a:srgbClr val="FFFFFF"/>
                </a:solidFill>
                <a:latin typeface="Arial Bold"/>
                <a:ea typeface="Arial Bold"/>
                <a:cs typeface="Arial Bold"/>
                <a:sym typeface="Arial Bold"/>
              </a:rPr>
              <a:t>www.aretum.com</a:t>
            </a:r>
          </a:p>
        </p:txBody>
      </p:sp>
      <p:sp>
        <p:nvSpPr>
          <p:cNvPr id="44" name="Freeform 44"/>
          <p:cNvSpPr/>
          <p:nvPr/>
        </p:nvSpPr>
        <p:spPr>
          <a:xfrm>
            <a:off x="6172200" y="2095500"/>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13">
              <a:extLst>
                <a:ext uri="{96DAC541-7B7A-43D3-8B79-37D633B846F1}">
                  <asvg:svgBlip xmlns:asvg="http://schemas.microsoft.com/office/drawing/2016/SVG/main" r:embed="rId14"/>
                </a:ext>
              </a:extLst>
            </a:blip>
            <a:stretch>
              <a:fillRect r="-47092"/>
            </a:stretch>
          </a:blipFill>
        </p:spPr>
        <p:txBody>
          <a:bodyPr/>
          <a:lstStyle/>
          <a:p>
            <a:endParaRPr lang="en-US" dirty="0">
              <a:latin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4" name="Group 4"/>
          <p:cNvGrpSpPr/>
          <p:nvPr/>
        </p:nvGrpSpPr>
        <p:grpSpPr>
          <a:xfrm>
            <a:off x="4025231" y="5262566"/>
            <a:ext cx="10237539" cy="1046958"/>
            <a:chOff x="0" y="0"/>
            <a:chExt cx="6830187" cy="698500"/>
          </a:xfrm>
        </p:grpSpPr>
        <p:sp>
          <p:nvSpPr>
            <p:cNvPr id="5" name="Freeform 5"/>
            <p:cNvSpPr/>
            <p:nvPr/>
          </p:nvSpPr>
          <p:spPr>
            <a:xfrm>
              <a:off x="726" y="0"/>
              <a:ext cx="6828735" cy="698500"/>
            </a:xfrm>
            <a:custGeom>
              <a:avLst/>
              <a:gdLst/>
              <a:ahLst/>
              <a:cxnLst/>
              <a:rect l="l" t="t" r="r" b="b"/>
              <a:pathLst>
                <a:path w="6828735" h="698500">
                  <a:moveTo>
                    <a:pt x="6827560" y="352518"/>
                  </a:moveTo>
                  <a:lnTo>
                    <a:pt x="6628162" y="695232"/>
                  </a:lnTo>
                  <a:cubicBezTo>
                    <a:pt x="6626985" y="697255"/>
                    <a:pt x="6624821" y="698500"/>
                    <a:pt x="6622480" y="698500"/>
                  </a:cubicBezTo>
                  <a:lnTo>
                    <a:pt x="206255" y="698500"/>
                  </a:lnTo>
                  <a:cubicBezTo>
                    <a:pt x="203914" y="698500"/>
                    <a:pt x="201750" y="697255"/>
                    <a:pt x="200572" y="695232"/>
                  </a:cubicBezTo>
                  <a:lnTo>
                    <a:pt x="1176" y="352518"/>
                  </a:lnTo>
                  <a:cubicBezTo>
                    <a:pt x="0" y="350498"/>
                    <a:pt x="0" y="348002"/>
                    <a:pt x="1176" y="345982"/>
                  </a:cubicBezTo>
                  <a:lnTo>
                    <a:pt x="200572" y="3268"/>
                  </a:lnTo>
                  <a:cubicBezTo>
                    <a:pt x="201750" y="1245"/>
                    <a:pt x="203914" y="0"/>
                    <a:pt x="206255" y="0"/>
                  </a:cubicBezTo>
                  <a:lnTo>
                    <a:pt x="6622480" y="0"/>
                  </a:lnTo>
                  <a:cubicBezTo>
                    <a:pt x="6624821" y="0"/>
                    <a:pt x="6626985" y="1245"/>
                    <a:pt x="6628162" y="3268"/>
                  </a:cubicBezTo>
                  <a:lnTo>
                    <a:pt x="6827560" y="345982"/>
                  </a:lnTo>
                  <a:cubicBezTo>
                    <a:pt x="6828735" y="348002"/>
                    <a:pt x="6828735" y="350498"/>
                    <a:pt x="6827560" y="352518"/>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6" name="TextBox 6"/>
            <p:cNvSpPr txBox="1"/>
            <p:nvPr/>
          </p:nvSpPr>
          <p:spPr>
            <a:xfrm>
              <a:off x="114300" y="-38100"/>
              <a:ext cx="6601587" cy="736600"/>
            </a:xfrm>
            <a:prstGeom prst="rect">
              <a:avLst/>
            </a:prstGeom>
          </p:spPr>
          <p:txBody>
            <a:bodyPr lIns="50800" tIns="50800" rIns="50800" bIns="50800" rtlCol="0" anchor="ctr"/>
            <a:lstStyle/>
            <a:p>
              <a:pPr algn="l">
                <a:lnSpc>
                  <a:spcPts val="2659"/>
                </a:lnSpc>
                <a:spcBef>
                  <a:spcPct val="0"/>
                </a:spcBef>
              </a:pPr>
              <a:endParaRPr dirty="0">
                <a:latin typeface="Calibri" panose="020F0502020204030204" pitchFamily="34" charset="0"/>
              </a:endParaRPr>
            </a:p>
          </p:txBody>
        </p:sp>
      </p:grpSp>
      <p:grpSp>
        <p:nvGrpSpPr>
          <p:cNvPr id="7" name="Group 7"/>
          <p:cNvGrpSpPr/>
          <p:nvPr/>
        </p:nvGrpSpPr>
        <p:grpSpPr>
          <a:xfrm rot="-7210721">
            <a:off x="14018426" y="1178809"/>
            <a:ext cx="4521202" cy="1678756"/>
            <a:chOff x="0" y="0"/>
            <a:chExt cx="1881191" cy="698500"/>
          </a:xfrm>
        </p:grpSpPr>
        <p:sp>
          <p:nvSpPr>
            <p:cNvPr id="8" name="Freeform 8"/>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9" name="TextBox 9"/>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0" name="Group 10"/>
          <p:cNvGrpSpPr/>
          <p:nvPr/>
        </p:nvGrpSpPr>
        <p:grpSpPr>
          <a:xfrm rot="-7210721">
            <a:off x="-224205" y="7111495"/>
            <a:ext cx="4507170" cy="1991869"/>
            <a:chOff x="0" y="0"/>
            <a:chExt cx="1881191" cy="698500"/>
          </a:xfrm>
        </p:grpSpPr>
        <p:sp>
          <p:nvSpPr>
            <p:cNvPr id="11" name="Freeform 11"/>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2" name="TextBox 12"/>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3" name="Group 13"/>
          <p:cNvGrpSpPr/>
          <p:nvPr/>
        </p:nvGrpSpPr>
        <p:grpSpPr>
          <a:xfrm rot="7211999">
            <a:off x="13836904" y="7491711"/>
            <a:ext cx="4525071" cy="1680192"/>
            <a:chOff x="0" y="0"/>
            <a:chExt cx="1881191" cy="698500"/>
          </a:xfrm>
        </p:grpSpPr>
        <p:sp>
          <p:nvSpPr>
            <p:cNvPr id="14" name="Freeform 14"/>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5" name="TextBox 1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6" name="Group 16"/>
          <p:cNvGrpSpPr/>
          <p:nvPr/>
        </p:nvGrpSpPr>
        <p:grpSpPr>
          <a:xfrm rot="-7210721">
            <a:off x="1970987" y="7724715"/>
            <a:ext cx="3458741" cy="1021409"/>
            <a:chOff x="0" y="0"/>
            <a:chExt cx="2365291" cy="698500"/>
          </a:xfrm>
        </p:grpSpPr>
        <p:sp>
          <p:nvSpPr>
            <p:cNvPr id="17" name="Freeform 17"/>
            <p:cNvSpPr/>
            <p:nvPr/>
          </p:nvSpPr>
          <p:spPr>
            <a:xfrm>
              <a:off x="2218" y="0"/>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8" name="TextBox 18"/>
            <p:cNvSpPr txBox="1"/>
            <p:nvPr/>
          </p:nvSpPr>
          <p:spPr>
            <a:xfrm>
              <a:off x="114300" y="-38100"/>
              <a:ext cx="21366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9" name="Group 19"/>
          <p:cNvGrpSpPr/>
          <p:nvPr/>
        </p:nvGrpSpPr>
        <p:grpSpPr>
          <a:xfrm rot="7211999">
            <a:off x="12986865" y="7913047"/>
            <a:ext cx="4091836" cy="1208370"/>
            <a:chOff x="0" y="0"/>
            <a:chExt cx="2365291" cy="698500"/>
          </a:xfrm>
        </p:grpSpPr>
        <p:sp>
          <p:nvSpPr>
            <p:cNvPr id="20" name="Freeform 20"/>
            <p:cNvSpPr/>
            <p:nvPr/>
          </p:nvSpPr>
          <p:spPr>
            <a:xfrm>
              <a:off x="2218" y="0"/>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1" name="TextBox 21"/>
            <p:cNvSpPr txBox="1"/>
            <p:nvPr/>
          </p:nvSpPr>
          <p:spPr>
            <a:xfrm>
              <a:off x="114300" y="-38100"/>
              <a:ext cx="21366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2" name="Group 22"/>
          <p:cNvGrpSpPr/>
          <p:nvPr/>
        </p:nvGrpSpPr>
        <p:grpSpPr>
          <a:xfrm rot="7211999">
            <a:off x="-754205" y="1479647"/>
            <a:ext cx="5444276" cy="2021500"/>
            <a:chOff x="0" y="0"/>
            <a:chExt cx="1881191" cy="698500"/>
          </a:xfrm>
        </p:grpSpPr>
        <p:sp>
          <p:nvSpPr>
            <p:cNvPr id="23" name="Freeform 23"/>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4" name="TextBox 24"/>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5" name="Group 25"/>
          <p:cNvGrpSpPr/>
          <p:nvPr/>
        </p:nvGrpSpPr>
        <p:grpSpPr>
          <a:xfrm rot="-7211999" flipV="1">
            <a:off x="12649829" y="1747519"/>
            <a:ext cx="4709085" cy="797306"/>
            <a:chOff x="0" y="0"/>
            <a:chExt cx="4125516" cy="698500"/>
          </a:xfrm>
        </p:grpSpPr>
        <p:sp>
          <p:nvSpPr>
            <p:cNvPr id="26" name="Freeform 26"/>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7" name="TextBox 27"/>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8" name="Group 28"/>
          <p:cNvGrpSpPr/>
          <p:nvPr/>
        </p:nvGrpSpPr>
        <p:grpSpPr>
          <a:xfrm rot="7211999">
            <a:off x="1843251" y="1845528"/>
            <a:ext cx="3632584" cy="615041"/>
            <a:chOff x="0" y="0"/>
            <a:chExt cx="4125516" cy="698500"/>
          </a:xfrm>
        </p:grpSpPr>
        <p:sp>
          <p:nvSpPr>
            <p:cNvPr id="29" name="Freeform 29"/>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0" name="TextBox 30"/>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1" name="Group 31"/>
          <p:cNvGrpSpPr/>
          <p:nvPr/>
        </p:nvGrpSpPr>
        <p:grpSpPr>
          <a:xfrm>
            <a:off x="6917985" y="0"/>
            <a:ext cx="4071728" cy="3119669"/>
            <a:chOff x="0" y="0"/>
            <a:chExt cx="911668" cy="698500"/>
          </a:xfrm>
        </p:grpSpPr>
        <p:sp>
          <p:nvSpPr>
            <p:cNvPr id="32" name="Freeform 32"/>
            <p:cNvSpPr/>
            <p:nvPr/>
          </p:nvSpPr>
          <p:spPr>
            <a:xfrm>
              <a:off x="2436" y="0"/>
              <a:ext cx="906795" cy="698500"/>
            </a:xfrm>
            <a:custGeom>
              <a:avLst/>
              <a:gdLst/>
              <a:ahLst/>
              <a:cxnLst/>
              <a:rect l="l" t="t" r="r" b="b"/>
              <a:pathLst>
                <a:path w="906795" h="698500">
                  <a:moveTo>
                    <a:pt x="902851" y="360217"/>
                  </a:moveTo>
                  <a:lnTo>
                    <a:pt x="712413" y="687533"/>
                  </a:lnTo>
                  <a:cubicBezTo>
                    <a:pt x="708462" y="694323"/>
                    <a:pt x="701200" y="698500"/>
                    <a:pt x="693344" y="698500"/>
                  </a:cubicBezTo>
                  <a:lnTo>
                    <a:pt x="213452" y="698500"/>
                  </a:lnTo>
                  <a:cubicBezTo>
                    <a:pt x="205596" y="698500"/>
                    <a:pt x="198334" y="694323"/>
                    <a:pt x="194383" y="687533"/>
                  </a:cubicBezTo>
                  <a:lnTo>
                    <a:pt x="3945" y="360217"/>
                  </a:lnTo>
                  <a:cubicBezTo>
                    <a:pt x="0" y="353437"/>
                    <a:pt x="0" y="345063"/>
                    <a:pt x="3945" y="338283"/>
                  </a:cubicBezTo>
                  <a:lnTo>
                    <a:pt x="194383" y="10967"/>
                  </a:lnTo>
                  <a:cubicBezTo>
                    <a:pt x="198334" y="4177"/>
                    <a:pt x="205596" y="0"/>
                    <a:pt x="213452" y="0"/>
                  </a:cubicBezTo>
                  <a:lnTo>
                    <a:pt x="693344" y="0"/>
                  </a:lnTo>
                  <a:cubicBezTo>
                    <a:pt x="701200" y="0"/>
                    <a:pt x="708462" y="4177"/>
                    <a:pt x="712413" y="10967"/>
                  </a:cubicBezTo>
                  <a:lnTo>
                    <a:pt x="902851" y="338283"/>
                  </a:lnTo>
                  <a:cubicBezTo>
                    <a:pt x="906796" y="345063"/>
                    <a:pt x="906796" y="353437"/>
                    <a:pt x="902851" y="360217"/>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3" name="TextBox 33"/>
            <p:cNvSpPr txBox="1"/>
            <p:nvPr/>
          </p:nvSpPr>
          <p:spPr>
            <a:xfrm>
              <a:off x="114300" y="-38100"/>
              <a:ext cx="683068"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34" name="Freeform 34"/>
          <p:cNvSpPr/>
          <p:nvPr/>
        </p:nvSpPr>
        <p:spPr>
          <a:xfrm>
            <a:off x="2357465" y="5345326"/>
            <a:ext cx="1067690" cy="881439"/>
          </a:xfrm>
          <a:custGeom>
            <a:avLst/>
            <a:gdLst/>
            <a:ahLst/>
            <a:cxnLst/>
            <a:rect l="l" t="t" r="r" b="b"/>
            <a:pathLst>
              <a:path w="1067690" h="881439">
                <a:moveTo>
                  <a:pt x="0" y="0"/>
                </a:moveTo>
                <a:lnTo>
                  <a:pt x="1067691" y="0"/>
                </a:lnTo>
                <a:lnTo>
                  <a:pt x="1067691"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35" name="Freeform 35"/>
          <p:cNvSpPr/>
          <p:nvPr/>
        </p:nvSpPr>
        <p:spPr>
          <a:xfrm flipH="1">
            <a:off x="14862844" y="5345326"/>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36" name="Freeform 36"/>
          <p:cNvSpPr/>
          <p:nvPr/>
        </p:nvSpPr>
        <p:spPr>
          <a:xfrm>
            <a:off x="7620000" y="1260414"/>
            <a:ext cx="2806180" cy="530286"/>
          </a:xfrm>
          <a:custGeom>
            <a:avLst/>
            <a:gdLst/>
            <a:ahLst/>
            <a:cxnLst/>
            <a:rect l="l" t="t" r="r" b="b"/>
            <a:pathLst>
              <a:path w="2806180" h="530286">
                <a:moveTo>
                  <a:pt x="0" y="0"/>
                </a:moveTo>
                <a:lnTo>
                  <a:pt x="2806180" y="0"/>
                </a:lnTo>
                <a:lnTo>
                  <a:pt x="2806180" y="530286"/>
                </a:lnTo>
                <a:lnTo>
                  <a:pt x="0" y="530286"/>
                </a:lnTo>
                <a:lnTo>
                  <a:pt x="0" y="0"/>
                </a:lnTo>
                <a:close/>
              </a:path>
            </a:pathLst>
          </a:custGeom>
          <a:blipFill>
            <a:blip r:embed="rId5"/>
            <a:stretch>
              <a:fillRect/>
            </a:stretch>
          </a:blipFill>
        </p:spPr>
        <p:txBody>
          <a:bodyPr/>
          <a:lstStyle/>
          <a:p>
            <a:endParaRPr lang="en-US" dirty="0">
              <a:latin typeface="Calibri" panose="020F0502020204030204" pitchFamily="34" charset="0"/>
            </a:endParaRPr>
          </a:p>
        </p:txBody>
      </p:sp>
      <p:sp>
        <p:nvSpPr>
          <p:cNvPr id="37" name="TextBox 37"/>
          <p:cNvSpPr txBox="1"/>
          <p:nvPr/>
        </p:nvSpPr>
        <p:spPr>
          <a:xfrm>
            <a:off x="4453027" y="5378986"/>
            <a:ext cx="9381945" cy="907514"/>
          </a:xfrm>
          <a:prstGeom prst="rect">
            <a:avLst/>
          </a:prstGeom>
        </p:spPr>
        <p:txBody>
          <a:bodyPr lIns="0" tIns="0" rIns="0" bIns="0" rtlCol="0" anchor="t">
            <a:spAutoFit/>
          </a:bodyPr>
          <a:lstStyle/>
          <a:p>
            <a:pPr algn="ctr">
              <a:lnSpc>
                <a:spcPts val="6681"/>
              </a:lnSpc>
              <a:spcBef>
                <a:spcPct val="0"/>
              </a:spcBef>
            </a:pPr>
            <a:r>
              <a:rPr lang="en-US" sz="4772" b="1" dirty="0">
                <a:solidFill>
                  <a:srgbClr val="FFFFFF"/>
                </a:solidFill>
                <a:latin typeface="Arial Bold"/>
                <a:ea typeface="Arial Bold"/>
                <a:cs typeface="Arial Bold"/>
                <a:sym typeface="Arial Bold"/>
              </a:rPr>
              <a:t>FOR YOUR ATTENTION</a:t>
            </a:r>
          </a:p>
        </p:txBody>
      </p:sp>
      <p:sp>
        <p:nvSpPr>
          <p:cNvPr id="38" name="TextBox 38"/>
          <p:cNvSpPr txBox="1"/>
          <p:nvPr/>
        </p:nvSpPr>
        <p:spPr>
          <a:xfrm>
            <a:off x="4453027" y="6580295"/>
            <a:ext cx="9381945" cy="819150"/>
          </a:xfrm>
          <a:prstGeom prst="rect">
            <a:avLst/>
          </a:prstGeom>
        </p:spPr>
        <p:txBody>
          <a:bodyPr lIns="0" tIns="0" rIns="0" bIns="0" rtlCol="0" anchor="t">
            <a:spAutoFit/>
          </a:bodyPr>
          <a:lstStyle/>
          <a:p>
            <a:pPr algn="ctr">
              <a:lnSpc>
                <a:spcPts val="3045"/>
              </a:lnSpc>
            </a:pPr>
            <a:r>
              <a:rPr lang="en-US" sz="2538" spc="-25">
                <a:solidFill>
                  <a:srgbClr val="FFFFFF"/>
                </a:solidFill>
                <a:latin typeface="Arial"/>
                <a:ea typeface="Arial"/>
                <a:cs typeface="Arial"/>
                <a:sym typeface="Arial"/>
              </a:rPr>
              <a:t>We appreciate your interest in our marketing objectives and look forward to any questions or discussions you may have.</a:t>
            </a:r>
          </a:p>
        </p:txBody>
      </p:sp>
      <p:sp>
        <p:nvSpPr>
          <p:cNvPr id="39" name="TextBox 39"/>
          <p:cNvSpPr txBox="1"/>
          <p:nvPr/>
        </p:nvSpPr>
        <p:spPr>
          <a:xfrm>
            <a:off x="6395942" y="8600300"/>
            <a:ext cx="5496116" cy="485775"/>
          </a:xfrm>
          <a:prstGeom prst="rect">
            <a:avLst/>
          </a:prstGeom>
        </p:spPr>
        <p:txBody>
          <a:bodyPr lIns="0" tIns="0" rIns="0" bIns="0" rtlCol="0" anchor="t">
            <a:spAutoFit/>
          </a:bodyPr>
          <a:lstStyle/>
          <a:p>
            <a:pPr algn="ctr">
              <a:lnSpc>
                <a:spcPts val="3383"/>
              </a:lnSpc>
            </a:pPr>
            <a:r>
              <a:rPr lang="en-US" sz="2819" b="1" spc="-28">
                <a:solidFill>
                  <a:srgbClr val="FFFFFF"/>
                </a:solidFill>
                <a:latin typeface="Arial Bold"/>
                <a:ea typeface="Arial Bold"/>
                <a:cs typeface="Arial Bold"/>
                <a:sym typeface="Arial Bold"/>
              </a:rPr>
              <a:t>www.aretum.com</a:t>
            </a:r>
          </a:p>
        </p:txBody>
      </p:sp>
      <p:sp>
        <p:nvSpPr>
          <p:cNvPr id="3" name="TextBox 3"/>
          <p:cNvSpPr txBox="1"/>
          <p:nvPr/>
        </p:nvSpPr>
        <p:spPr>
          <a:xfrm>
            <a:off x="3348362" y="2400380"/>
            <a:ext cx="11437689" cy="2642968"/>
          </a:xfrm>
          <a:prstGeom prst="rect">
            <a:avLst/>
          </a:prstGeom>
        </p:spPr>
        <p:txBody>
          <a:bodyPr lIns="0" tIns="0" rIns="0" bIns="0" rtlCol="0" anchor="t">
            <a:spAutoFit/>
          </a:bodyPr>
          <a:lstStyle/>
          <a:p>
            <a:pPr algn="ctr">
              <a:lnSpc>
                <a:spcPts val="24055"/>
              </a:lnSpc>
              <a:spcBef>
                <a:spcPct val="0"/>
              </a:spcBef>
            </a:pPr>
            <a:r>
              <a:rPr lang="en-US" sz="96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8" name="Group 8"/>
          <p:cNvGrpSpPr/>
          <p:nvPr/>
        </p:nvGrpSpPr>
        <p:grpSpPr>
          <a:xfrm>
            <a:off x="1028700" y="1975572"/>
            <a:ext cx="6547462" cy="1840640"/>
            <a:chOff x="0" y="0"/>
            <a:chExt cx="507175" cy="142578"/>
          </a:xfrm>
        </p:grpSpPr>
        <p:sp>
          <p:nvSpPr>
            <p:cNvPr id="9" name="Freeform 9"/>
            <p:cNvSpPr/>
            <p:nvPr/>
          </p:nvSpPr>
          <p:spPr>
            <a:xfrm>
              <a:off x="0" y="0"/>
              <a:ext cx="507175" cy="142578"/>
            </a:xfrm>
            <a:custGeom>
              <a:avLst/>
              <a:gdLst/>
              <a:ahLst/>
              <a:cxnLst/>
              <a:rect l="l" t="t" r="r" b="b"/>
              <a:pathLst>
                <a:path w="507175" h="142578">
                  <a:moveTo>
                    <a:pt x="33108" y="0"/>
                  </a:moveTo>
                  <a:lnTo>
                    <a:pt x="474067" y="0"/>
                  </a:lnTo>
                  <a:cubicBezTo>
                    <a:pt x="492352" y="0"/>
                    <a:pt x="507175" y="14823"/>
                    <a:pt x="507175" y="33108"/>
                  </a:cubicBezTo>
                  <a:lnTo>
                    <a:pt x="507175" y="109470"/>
                  </a:lnTo>
                  <a:cubicBezTo>
                    <a:pt x="507175" y="118251"/>
                    <a:pt x="503687" y="126672"/>
                    <a:pt x="497478" y="132881"/>
                  </a:cubicBezTo>
                  <a:cubicBezTo>
                    <a:pt x="491269" y="139090"/>
                    <a:pt x="482848" y="142578"/>
                    <a:pt x="474067" y="142578"/>
                  </a:cubicBezTo>
                  <a:lnTo>
                    <a:pt x="33108" y="142578"/>
                  </a:lnTo>
                  <a:cubicBezTo>
                    <a:pt x="24327" y="142578"/>
                    <a:pt x="15906" y="139090"/>
                    <a:pt x="9697" y="132881"/>
                  </a:cubicBezTo>
                  <a:cubicBezTo>
                    <a:pt x="3488" y="126672"/>
                    <a:pt x="0" y="118251"/>
                    <a:pt x="0" y="109470"/>
                  </a:cubicBezTo>
                  <a:lnTo>
                    <a:pt x="0" y="33108"/>
                  </a:lnTo>
                  <a:cubicBezTo>
                    <a:pt x="0" y="24327"/>
                    <a:pt x="3488" y="15906"/>
                    <a:pt x="9697" y="9697"/>
                  </a:cubicBezTo>
                  <a:cubicBezTo>
                    <a:pt x="15906" y="3488"/>
                    <a:pt x="24327" y="0"/>
                    <a:pt x="33108"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dirty="0">
                <a:latin typeface="Calibri" panose="020F0502020204030204" pitchFamily="34" charset="0"/>
              </a:endParaRPr>
            </a:p>
          </p:txBody>
        </p:sp>
        <p:sp>
          <p:nvSpPr>
            <p:cNvPr id="10" name="TextBox 10"/>
            <p:cNvSpPr txBox="1"/>
            <p:nvPr/>
          </p:nvSpPr>
          <p:spPr>
            <a:xfrm>
              <a:off x="0" y="-38100"/>
              <a:ext cx="507175" cy="18067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1" name="Group 11"/>
          <p:cNvGrpSpPr/>
          <p:nvPr/>
        </p:nvGrpSpPr>
        <p:grpSpPr>
          <a:xfrm>
            <a:off x="979011" y="8065116"/>
            <a:ext cx="6547462" cy="1840640"/>
            <a:chOff x="0" y="0"/>
            <a:chExt cx="507175" cy="142578"/>
          </a:xfrm>
        </p:grpSpPr>
        <p:sp>
          <p:nvSpPr>
            <p:cNvPr id="12" name="Freeform 12"/>
            <p:cNvSpPr/>
            <p:nvPr/>
          </p:nvSpPr>
          <p:spPr>
            <a:xfrm>
              <a:off x="0" y="0"/>
              <a:ext cx="507175" cy="142578"/>
            </a:xfrm>
            <a:custGeom>
              <a:avLst/>
              <a:gdLst/>
              <a:ahLst/>
              <a:cxnLst/>
              <a:rect l="l" t="t" r="r" b="b"/>
              <a:pathLst>
                <a:path w="507175" h="142578">
                  <a:moveTo>
                    <a:pt x="33108" y="0"/>
                  </a:moveTo>
                  <a:lnTo>
                    <a:pt x="474067" y="0"/>
                  </a:lnTo>
                  <a:cubicBezTo>
                    <a:pt x="492352" y="0"/>
                    <a:pt x="507175" y="14823"/>
                    <a:pt x="507175" y="33108"/>
                  </a:cubicBezTo>
                  <a:lnTo>
                    <a:pt x="507175" y="109470"/>
                  </a:lnTo>
                  <a:cubicBezTo>
                    <a:pt x="507175" y="118251"/>
                    <a:pt x="503687" y="126672"/>
                    <a:pt x="497478" y="132881"/>
                  </a:cubicBezTo>
                  <a:cubicBezTo>
                    <a:pt x="491269" y="139090"/>
                    <a:pt x="482848" y="142578"/>
                    <a:pt x="474067" y="142578"/>
                  </a:cubicBezTo>
                  <a:lnTo>
                    <a:pt x="33108" y="142578"/>
                  </a:lnTo>
                  <a:cubicBezTo>
                    <a:pt x="24327" y="142578"/>
                    <a:pt x="15906" y="139090"/>
                    <a:pt x="9697" y="132881"/>
                  </a:cubicBezTo>
                  <a:cubicBezTo>
                    <a:pt x="3488" y="126672"/>
                    <a:pt x="0" y="118251"/>
                    <a:pt x="0" y="109470"/>
                  </a:cubicBezTo>
                  <a:lnTo>
                    <a:pt x="0" y="33108"/>
                  </a:lnTo>
                  <a:cubicBezTo>
                    <a:pt x="0" y="24327"/>
                    <a:pt x="3488" y="15906"/>
                    <a:pt x="9697" y="9697"/>
                  </a:cubicBezTo>
                  <a:cubicBezTo>
                    <a:pt x="15906" y="3488"/>
                    <a:pt x="24327" y="0"/>
                    <a:pt x="33108"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dirty="0">
                <a:latin typeface="Calibri" panose="020F0502020204030204" pitchFamily="34" charset="0"/>
              </a:endParaRPr>
            </a:p>
          </p:txBody>
        </p:sp>
        <p:sp>
          <p:nvSpPr>
            <p:cNvPr id="13" name="TextBox 13"/>
            <p:cNvSpPr txBox="1"/>
            <p:nvPr/>
          </p:nvSpPr>
          <p:spPr>
            <a:xfrm>
              <a:off x="0" y="-38100"/>
              <a:ext cx="507175" cy="18067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4" name="Group 14"/>
          <p:cNvGrpSpPr/>
          <p:nvPr/>
        </p:nvGrpSpPr>
        <p:grpSpPr>
          <a:xfrm>
            <a:off x="1333078" y="2175063"/>
            <a:ext cx="5938706" cy="648069"/>
            <a:chOff x="0" y="0"/>
            <a:chExt cx="6400836" cy="698500"/>
          </a:xfrm>
        </p:grpSpPr>
        <p:sp>
          <p:nvSpPr>
            <p:cNvPr id="15" name="Freeform 15"/>
            <p:cNvSpPr/>
            <p:nvPr/>
          </p:nvSpPr>
          <p:spPr>
            <a:xfrm>
              <a:off x="1252" y="0"/>
              <a:ext cx="6398333" cy="698500"/>
            </a:xfrm>
            <a:custGeom>
              <a:avLst/>
              <a:gdLst/>
              <a:ahLst/>
              <a:cxnLst/>
              <a:rect l="l" t="t" r="r" b="b"/>
              <a:pathLst>
                <a:path w="6398333" h="698500">
                  <a:moveTo>
                    <a:pt x="6396306" y="354884"/>
                  </a:moveTo>
                  <a:lnTo>
                    <a:pt x="6199663" y="692866"/>
                  </a:lnTo>
                  <a:cubicBezTo>
                    <a:pt x="6197633" y="696354"/>
                    <a:pt x="6193902" y="698500"/>
                    <a:pt x="6189866" y="698500"/>
                  </a:cubicBezTo>
                  <a:lnTo>
                    <a:pt x="208466" y="698500"/>
                  </a:lnTo>
                  <a:cubicBezTo>
                    <a:pt x="204431" y="698500"/>
                    <a:pt x="200699" y="696354"/>
                    <a:pt x="198670" y="692866"/>
                  </a:cubicBezTo>
                  <a:lnTo>
                    <a:pt x="2026" y="354884"/>
                  </a:lnTo>
                  <a:cubicBezTo>
                    <a:pt x="0" y="351401"/>
                    <a:pt x="0" y="347099"/>
                    <a:pt x="2026" y="343616"/>
                  </a:cubicBezTo>
                  <a:lnTo>
                    <a:pt x="198670" y="5634"/>
                  </a:lnTo>
                  <a:cubicBezTo>
                    <a:pt x="200699" y="2146"/>
                    <a:pt x="204431" y="0"/>
                    <a:pt x="208466" y="0"/>
                  </a:cubicBezTo>
                  <a:lnTo>
                    <a:pt x="6189866" y="0"/>
                  </a:lnTo>
                  <a:cubicBezTo>
                    <a:pt x="6193902" y="0"/>
                    <a:pt x="6197633" y="2146"/>
                    <a:pt x="6199663" y="5634"/>
                  </a:cubicBezTo>
                  <a:lnTo>
                    <a:pt x="6396306" y="343616"/>
                  </a:lnTo>
                  <a:cubicBezTo>
                    <a:pt x="6398333" y="347099"/>
                    <a:pt x="6398333" y="351401"/>
                    <a:pt x="6396306" y="354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6" name="TextBox 16"/>
            <p:cNvSpPr txBox="1"/>
            <p:nvPr/>
          </p:nvSpPr>
          <p:spPr>
            <a:xfrm>
              <a:off x="114300" y="-38100"/>
              <a:ext cx="617223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7" name="Group 17"/>
          <p:cNvGrpSpPr/>
          <p:nvPr/>
        </p:nvGrpSpPr>
        <p:grpSpPr>
          <a:xfrm>
            <a:off x="1283389" y="8264606"/>
            <a:ext cx="5938706" cy="648069"/>
            <a:chOff x="0" y="0"/>
            <a:chExt cx="6400836" cy="698500"/>
          </a:xfrm>
        </p:grpSpPr>
        <p:sp>
          <p:nvSpPr>
            <p:cNvPr id="18" name="Freeform 18"/>
            <p:cNvSpPr/>
            <p:nvPr/>
          </p:nvSpPr>
          <p:spPr>
            <a:xfrm>
              <a:off x="1252" y="0"/>
              <a:ext cx="6398333" cy="698500"/>
            </a:xfrm>
            <a:custGeom>
              <a:avLst/>
              <a:gdLst/>
              <a:ahLst/>
              <a:cxnLst/>
              <a:rect l="l" t="t" r="r" b="b"/>
              <a:pathLst>
                <a:path w="6398333" h="698500">
                  <a:moveTo>
                    <a:pt x="6396306" y="354884"/>
                  </a:moveTo>
                  <a:lnTo>
                    <a:pt x="6199663" y="692866"/>
                  </a:lnTo>
                  <a:cubicBezTo>
                    <a:pt x="6197633" y="696354"/>
                    <a:pt x="6193902" y="698500"/>
                    <a:pt x="6189866" y="698500"/>
                  </a:cubicBezTo>
                  <a:lnTo>
                    <a:pt x="208466" y="698500"/>
                  </a:lnTo>
                  <a:cubicBezTo>
                    <a:pt x="204431" y="698500"/>
                    <a:pt x="200699" y="696354"/>
                    <a:pt x="198670" y="692866"/>
                  </a:cubicBezTo>
                  <a:lnTo>
                    <a:pt x="2026" y="354884"/>
                  </a:lnTo>
                  <a:cubicBezTo>
                    <a:pt x="0" y="351401"/>
                    <a:pt x="0" y="347099"/>
                    <a:pt x="2026" y="343616"/>
                  </a:cubicBezTo>
                  <a:lnTo>
                    <a:pt x="198670" y="5634"/>
                  </a:lnTo>
                  <a:cubicBezTo>
                    <a:pt x="200699" y="2146"/>
                    <a:pt x="204431" y="0"/>
                    <a:pt x="208466" y="0"/>
                  </a:cubicBezTo>
                  <a:lnTo>
                    <a:pt x="6189866" y="0"/>
                  </a:lnTo>
                  <a:cubicBezTo>
                    <a:pt x="6193902" y="0"/>
                    <a:pt x="6197633" y="2146"/>
                    <a:pt x="6199663" y="5634"/>
                  </a:cubicBezTo>
                  <a:lnTo>
                    <a:pt x="6396306" y="343616"/>
                  </a:lnTo>
                  <a:cubicBezTo>
                    <a:pt x="6398333" y="347099"/>
                    <a:pt x="6398333" y="351401"/>
                    <a:pt x="6396306" y="354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9" name="TextBox 19"/>
            <p:cNvSpPr txBox="1"/>
            <p:nvPr/>
          </p:nvSpPr>
          <p:spPr>
            <a:xfrm>
              <a:off x="114300" y="-38100"/>
              <a:ext cx="617223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0" name="Group 20"/>
          <p:cNvGrpSpPr/>
          <p:nvPr/>
        </p:nvGrpSpPr>
        <p:grpSpPr>
          <a:xfrm>
            <a:off x="1028700" y="6033976"/>
            <a:ext cx="6547462" cy="1840640"/>
            <a:chOff x="0" y="0"/>
            <a:chExt cx="507175" cy="142578"/>
          </a:xfrm>
        </p:grpSpPr>
        <p:sp>
          <p:nvSpPr>
            <p:cNvPr id="21" name="Freeform 21"/>
            <p:cNvSpPr/>
            <p:nvPr/>
          </p:nvSpPr>
          <p:spPr>
            <a:xfrm>
              <a:off x="0" y="0"/>
              <a:ext cx="507175" cy="142578"/>
            </a:xfrm>
            <a:custGeom>
              <a:avLst/>
              <a:gdLst/>
              <a:ahLst/>
              <a:cxnLst/>
              <a:rect l="l" t="t" r="r" b="b"/>
              <a:pathLst>
                <a:path w="507175" h="142578">
                  <a:moveTo>
                    <a:pt x="33108" y="0"/>
                  </a:moveTo>
                  <a:lnTo>
                    <a:pt x="474067" y="0"/>
                  </a:lnTo>
                  <a:cubicBezTo>
                    <a:pt x="492352" y="0"/>
                    <a:pt x="507175" y="14823"/>
                    <a:pt x="507175" y="33108"/>
                  </a:cubicBezTo>
                  <a:lnTo>
                    <a:pt x="507175" y="109470"/>
                  </a:lnTo>
                  <a:cubicBezTo>
                    <a:pt x="507175" y="118251"/>
                    <a:pt x="503687" y="126672"/>
                    <a:pt x="497478" y="132881"/>
                  </a:cubicBezTo>
                  <a:cubicBezTo>
                    <a:pt x="491269" y="139090"/>
                    <a:pt x="482848" y="142578"/>
                    <a:pt x="474067" y="142578"/>
                  </a:cubicBezTo>
                  <a:lnTo>
                    <a:pt x="33108" y="142578"/>
                  </a:lnTo>
                  <a:cubicBezTo>
                    <a:pt x="24327" y="142578"/>
                    <a:pt x="15906" y="139090"/>
                    <a:pt x="9697" y="132881"/>
                  </a:cubicBezTo>
                  <a:cubicBezTo>
                    <a:pt x="3488" y="126672"/>
                    <a:pt x="0" y="118251"/>
                    <a:pt x="0" y="109470"/>
                  </a:cubicBezTo>
                  <a:lnTo>
                    <a:pt x="0" y="33108"/>
                  </a:lnTo>
                  <a:cubicBezTo>
                    <a:pt x="0" y="24327"/>
                    <a:pt x="3488" y="15906"/>
                    <a:pt x="9697" y="9697"/>
                  </a:cubicBezTo>
                  <a:cubicBezTo>
                    <a:pt x="15906" y="3488"/>
                    <a:pt x="24327" y="0"/>
                    <a:pt x="33108"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dirty="0">
                <a:latin typeface="Calibri" panose="020F0502020204030204" pitchFamily="34" charset="0"/>
              </a:endParaRPr>
            </a:p>
          </p:txBody>
        </p:sp>
        <p:sp>
          <p:nvSpPr>
            <p:cNvPr id="22" name="TextBox 22"/>
            <p:cNvSpPr txBox="1"/>
            <p:nvPr/>
          </p:nvSpPr>
          <p:spPr>
            <a:xfrm>
              <a:off x="0" y="-38100"/>
              <a:ext cx="507175" cy="18067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3" name="Group 23"/>
          <p:cNvGrpSpPr/>
          <p:nvPr/>
        </p:nvGrpSpPr>
        <p:grpSpPr>
          <a:xfrm>
            <a:off x="1333078" y="6233466"/>
            <a:ext cx="5938706" cy="648069"/>
            <a:chOff x="0" y="0"/>
            <a:chExt cx="6400836" cy="698500"/>
          </a:xfrm>
        </p:grpSpPr>
        <p:sp>
          <p:nvSpPr>
            <p:cNvPr id="24" name="Freeform 24"/>
            <p:cNvSpPr/>
            <p:nvPr/>
          </p:nvSpPr>
          <p:spPr>
            <a:xfrm>
              <a:off x="1252" y="0"/>
              <a:ext cx="6398333" cy="698500"/>
            </a:xfrm>
            <a:custGeom>
              <a:avLst/>
              <a:gdLst/>
              <a:ahLst/>
              <a:cxnLst/>
              <a:rect l="l" t="t" r="r" b="b"/>
              <a:pathLst>
                <a:path w="6398333" h="698500">
                  <a:moveTo>
                    <a:pt x="6396306" y="354884"/>
                  </a:moveTo>
                  <a:lnTo>
                    <a:pt x="6199663" y="692866"/>
                  </a:lnTo>
                  <a:cubicBezTo>
                    <a:pt x="6197633" y="696354"/>
                    <a:pt x="6193902" y="698500"/>
                    <a:pt x="6189866" y="698500"/>
                  </a:cubicBezTo>
                  <a:lnTo>
                    <a:pt x="208466" y="698500"/>
                  </a:lnTo>
                  <a:cubicBezTo>
                    <a:pt x="204431" y="698500"/>
                    <a:pt x="200699" y="696354"/>
                    <a:pt x="198670" y="692866"/>
                  </a:cubicBezTo>
                  <a:lnTo>
                    <a:pt x="2026" y="354884"/>
                  </a:lnTo>
                  <a:cubicBezTo>
                    <a:pt x="0" y="351401"/>
                    <a:pt x="0" y="347099"/>
                    <a:pt x="2026" y="343616"/>
                  </a:cubicBezTo>
                  <a:lnTo>
                    <a:pt x="198670" y="5634"/>
                  </a:lnTo>
                  <a:cubicBezTo>
                    <a:pt x="200699" y="2146"/>
                    <a:pt x="204431" y="0"/>
                    <a:pt x="208466" y="0"/>
                  </a:cubicBezTo>
                  <a:lnTo>
                    <a:pt x="6189866" y="0"/>
                  </a:lnTo>
                  <a:cubicBezTo>
                    <a:pt x="6193902" y="0"/>
                    <a:pt x="6197633" y="2146"/>
                    <a:pt x="6199663" y="5634"/>
                  </a:cubicBezTo>
                  <a:lnTo>
                    <a:pt x="6396306" y="343616"/>
                  </a:lnTo>
                  <a:cubicBezTo>
                    <a:pt x="6398333" y="347099"/>
                    <a:pt x="6398333" y="351401"/>
                    <a:pt x="6396306" y="354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5" name="TextBox 25"/>
            <p:cNvSpPr txBox="1"/>
            <p:nvPr/>
          </p:nvSpPr>
          <p:spPr>
            <a:xfrm>
              <a:off x="114300" y="-38100"/>
              <a:ext cx="617223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6" name="Group 26"/>
          <p:cNvGrpSpPr/>
          <p:nvPr/>
        </p:nvGrpSpPr>
        <p:grpSpPr>
          <a:xfrm>
            <a:off x="1028700" y="4004774"/>
            <a:ext cx="6547462" cy="1840640"/>
            <a:chOff x="0" y="0"/>
            <a:chExt cx="507175" cy="142578"/>
          </a:xfrm>
        </p:grpSpPr>
        <p:sp>
          <p:nvSpPr>
            <p:cNvPr id="27" name="Freeform 27"/>
            <p:cNvSpPr/>
            <p:nvPr/>
          </p:nvSpPr>
          <p:spPr>
            <a:xfrm>
              <a:off x="0" y="0"/>
              <a:ext cx="507175" cy="142578"/>
            </a:xfrm>
            <a:custGeom>
              <a:avLst/>
              <a:gdLst/>
              <a:ahLst/>
              <a:cxnLst/>
              <a:rect l="l" t="t" r="r" b="b"/>
              <a:pathLst>
                <a:path w="507175" h="142578">
                  <a:moveTo>
                    <a:pt x="33108" y="0"/>
                  </a:moveTo>
                  <a:lnTo>
                    <a:pt x="474067" y="0"/>
                  </a:lnTo>
                  <a:cubicBezTo>
                    <a:pt x="492352" y="0"/>
                    <a:pt x="507175" y="14823"/>
                    <a:pt x="507175" y="33108"/>
                  </a:cubicBezTo>
                  <a:lnTo>
                    <a:pt x="507175" y="109470"/>
                  </a:lnTo>
                  <a:cubicBezTo>
                    <a:pt x="507175" y="118251"/>
                    <a:pt x="503687" y="126672"/>
                    <a:pt x="497478" y="132881"/>
                  </a:cubicBezTo>
                  <a:cubicBezTo>
                    <a:pt x="491269" y="139090"/>
                    <a:pt x="482848" y="142578"/>
                    <a:pt x="474067" y="142578"/>
                  </a:cubicBezTo>
                  <a:lnTo>
                    <a:pt x="33108" y="142578"/>
                  </a:lnTo>
                  <a:cubicBezTo>
                    <a:pt x="24327" y="142578"/>
                    <a:pt x="15906" y="139090"/>
                    <a:pt x="9697" y="132881"/>
                  </a:cubicBezTo>
                  <a:cubicBezTo>
                    <a:pt x="3488" y="126672"/>
                    <a:pt x="0" y="118251"/>
                    <a:pt x="0" y="109470"/>
                  </a:cubicBezTo>
                  <a:lnTo>
                    <a:pt x="0" y="33108"/>
                  </a:lnTo>
                  <a:cubicBezTo>
                    <a:pt x="0" y="24327"/>
                    <a:pt x="3488" y="15906"/>
                    <a:pt x="9697" y="9697"/>
                  </a:cubicBezTo>
                  <a:cubicBezTo>
                    <a:pt x="15906" y="3488"/>
                    <a:pt x="24327" y="0"/>
                    <a:pt x="33108"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dirty="0">
                <a:latin typeface="Calibri" panose="020F0502020204030204" pitchFamily="34" charset="0"/>
              </a:endParaRPr>
            </a:p>
          </p:txBody>
        </p:sp>
        <p:sp>
          <p:nvSpPr>
            <p:cNvPr id="28" name="TextBox 28"/>
            <p:cNvSpPr txBox="1"/>
            <p:nvPr/>
          </p:nvSpPr>
          <p:spPr>
            <a:xfrm>
              <a:off x="0" y="-38100"/>
              <a:ext cx="507175" cy="18067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9" name="Group 29"/>
          <p:cNvGrpSpPr/>
          <p:nvPr/>
        </p:nvGrpSpPr>
        <p:grpSpPr>
          <a:xfrm>
            <a:off x="1298985" y="4327201"/>
            <a:ext cx="5938706" cy="648069"/>
            <a:chOff x="0" y="0"/>
            <a:chExt cx="6400836" cy="698500"/>
          </a:xfrm>
        </p:grpSpPr>
        <p:sp>
          <p:nvSpPr>
            <p:cNvPr id="30" name="Freeform 30"/>
            <p:cNvSpPr/>
            <p:nvPr/>
          </p:nvSpPr>
          <p:spPr>
            <a:xfrm>
              <a:off x="1252" y="0"/>
              <a:ext cx="6398333" cy="698500"/>
            </a:xfrm>
            <a:custGeom>
              <a:avLst/>
              <a:gdLst/>
              <a:ahLst/>
              <a:cxnLst/>
              <a:rect l="l" t="t" r="r" b="b"/>
              <a:pathLst>
                <a:path w="6398333" h="698500">
                  <a:moveTo>
                    <a:pt x="6396306" y="354884"/>
                  </a:moveTo>
                  <a:lnTo>
                    <a:pt x="6199663" y="692866"/>
                  </a:lnTo>
                  <a:cubicBezTo>
                    <a:pt x="6197633" y="696354"/>
                    <a:pt x="6193902" y="698500"/>
                    <a:pt x="6189866" y="698500"/>
                  </a:cubicBezTo>
                  <a:lnTo>
                    <a:pt x="208466" y="698500"/>
                  </a:lnTo>
                  <a:cubicBezTo>
                    <a:pt x="204431" y="698500"/>
                    <a:pt x="200699" y="696354"/>
                    <a:pt x="198670" y="692866"/>
                  </a:cubicBezTo>
                  <a:lnTo>
                    <a:pt x="2026" y="354884"/>
                  </a:lnTo>
                  <a:cubicBezTo>
                    <a:pt x="0" y="351401"/>
                    <a:pt x="0" y="347099"/>
                    <a:pt x="2026" y="343616"/>
                  </a:cubicBezTo>
                  <a:lnTo>
                    <a:pt x="198670" y="5634"/>
                  </a:lnTo>
                  <a:cubicBezTo>
                    <a:pt x="200699" y="2146"/>
                    <a:pt x="204431" y="0"/>
                    <a:pt x="208466" y="0"/>
                  </a:cubicBezTo>
                  <a:lnTo>
                    <a:pt x="6189866" y="0"/>
                  </a:lnTo>
                  <a:cubicBezTo>
                    <a:pt x="6193902" y="0"/>
                    <a:pt x="6197633" y="2146"/>
                    <a:pt x="6199663" y="5634"/>
                  </a:cubicBezTo>
                  <a:lnTo>
                    <a:pt x="6396306" y="343616"/>
                  </a:lnTo>
                  <a:cubicBezTo>
                    <a:pt x="6398333" y="347099"/>
                    <a:pt x="6398333" y="351401"/>
                    <a:pt x="6396306" y="354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1" name="TextBox 31"/>
            <p:cNvSpPr txBox="1"/>
            <p:nvPr/>
          </p:nvSpPr>
          <p:spPr>
            <a:xfrm>
              <a:off x="114300" y="-38100"/>
              <a:ext cx="617223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2" name="Group 32"/>
          <p:cNvGrpSpPr/>
          <p:nvPr/>
        </p:nvGrpSpPr>
        <p:grpSpPr>
          <a:xfrm rot="-7210721">
            <a:off x="14289893" y="1390732"/>
            <a:ext cx="4833128" cy="1323047"/>
            <a:chOff x="0" y="0"/>
            <a:chExt cx="1881191" cy="698500"/>
          </a:xfrm>
        </p:grpSpPr>
        <p:sp>
          <p:nvSpPr>
            <p:cNvPr id="33" name="Freeform 33"/>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4" name="TextBox 34"/>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5" name="Group 35"/>
          <p:cNvGrpSpPr/>
          <p:nvPr/>
        </p:nvGrpSpPr>
        <p:grpSpPr>
          <a:xfrm rot="-7210721">
            <a:off x="13996390" y="1716806"/>
            <a:ext cx="3675689" cy="884486"/>
            <a:chOff x="0" y="0"/>
            <a:chExt cx="2902779" cy="698500"/>
          </a:xfrm>
        </p:grpSpPr>
        <p:sp>
          <p:nvSpPr>
            <p:cNvPr id="36" name="Freeform 36"/>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7" name="TextBox 37"/>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9" name="Group 39"/>
          <p:cNvGrpSpPr/>
          <p:nvPr/>
        </p:nvGrpSpPr>
        <p:grpSpPr>
          <a:xfrm>
            <a:off x="8570264" y="4004774"/>
            <a:ext cx="6547462" cy="1840640"/>
            <a:chOff x="0" y="0"/>
            <a:chExt cx="507175" cy="142578"/>
          </a:xfrm>
        </p:grpSpPr>
        <p:sp>
          <p:nvSpPr>
            <p:cNvPr id="40" name="Freeform 40"/>
            <p:cNvSpPr/>
            <p:nvPr/>
          </p:nvSpPr>
          <p:spPr>
            <a:xfrm>
              <a:off x="0" y="0"/>
              <a:ext cx="507175" cy="142578"/>
            </a:xfrm>
            <a:custGeom>
              <a:avLst/>
              <a:gdLst/>
              <a:ahLst/>
              <a:cxnLst/>
              <a:rect l="l" t="t" r="r" b="b"/>
              <a:pathLst>
                <a:path w="507175" h="142578">
                  <a:moveTo>
                    <a:pt x="33108" y="0"/>
                  </a:moveTo>
                  <a:lnTo>
                    <a:pt x="474067" y="0"/>
                  </a:lnTo>
                  <a:cubicBezTo>
                    <a:pt x="492352" y="0"/>
                    <a:pt x="507175" y="14823"/>
                    <a:pt x="507175" y="33108"/>
                  </a:cubicBezTo>
                  <a:lnTo>
                    <a:pt x="507175" y="109470"/>
                  </a:lnTo>
                  <a:cubicBezTo>
                    <a:pt x="507175" y="118251"/>
                    <a:pt x="503687" y="126672"/>
                    <a:pt x="497478" y="132881"/>
                  </a:cubicBezTo>
                  <a:cubicBezTo>
                    <a:pt x="491269" y="139090"/>
                    <a:pt x="482848" y="142578"/>
                    <a:pt x="474067" y="142578"/>
                  </a:cubicBezTo>
                  <a:lnTo>
                    <a:pt x="33108" y="142578"/>
                  </a:lnTo>
                  <a:cubicBezTo>
                    <a:pt x="24327" y="142578"/>
                    <a:pt x="15906" y="139090"/>
                    <a:pt x="9697" y="132881"/>
                  </a:cubicBezTo>
                  <a:cubicBezTo>
                    <a:pt x="3488" y="126672"/>
                    <a:pt x="0" y="118251"/>
                    <a:pt x="0" y="109470"/>
                  </a:cubicBezTo>
                  <a:lnTo>
                    <a:pt x="0" y="33108"/>
                  </a:lnTo>
                  <a:cubicBezTo>
                    <a:pt x="0" y="24327"/>
                    <a:pt x="3488" y="15906"/>
                    <a:pt x="9697" y="9697"/>
                  </a:cubicBezTo>
                  <a:cubicBezTo>
                    <a:pt x="15906" y="3488"/>
                    <a:pt x="24327" y="0"/>
                    <a:pt x="33108"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dirty="0">
                <a:latin typeface="Calibri" panose="020F0502020204030204" pitchFamily="34" charset="0"/>
              </a:endParaRPr>
            </a:p>
          </p:txBody>
        </p:sp>
        <p:sp>
          <p:nvSpPr>
            <p:cNvPr id="41" name="TextBox 41"/>
            <p:cNvSpPr txBox="1"/>
            <p:nvPr/>
          </p:nvSpPr>
          <p:spPr>
            <a:xfrm>
              <a:off x="0" y="-38100"/>
              <a:ext cx="507175" cy="18067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42" name="Group 42"/>
          <p:cNvGrpSpPr/>
          <p:nvPr/>
        </p:nvGrpSpPr>
        <p:grpSpPr>
          <a:xfrm>
            <a:off x="8874642" y="4204264"/>
            <a:ext cx="5938706" cy="648069"/>
            <a:chOff x="0" y="0"/>
            <a:chExt cx="6400836" cy="698500"/>
          </a:xfrm>
        </p:grpSpPr>
        <p:sp>
          <p:nvSpPr>
            <p:cNvPr id="43" name="Freeform 43"/>
            <p:cNvSpPr/>
            <p:nvPr/>
          </p:nvSpPr>
          <p:spPr>
            <a:xfrm>
              <a:off x="1252" y="0"/>
              <a:ext cx="6398333" cy="698500"/>
            </a:xfrm>
            <a:custGeom>
              <a:avLst/>
              <a:gdLst/>
              <a:ahLst/>
              <a:cxnLst/>
              <a:rect l="l" t="t" r="r" b="b"/>
              <a:pathLst>
                <a:path w="6398333" h="698500">
                  <a:moveTo>
                    <a:pt x="6396306" y="354884"/>
                  </a:moveTo>
                  <a:lnTo>
                    <a:pt x="6199663" y="692866"/>
                  </a:lnTo>
                  <a:cubicBezTo>
                    <a:pt x="6197633" y="696354"/>
                    <a:pt x="6193902" y="698500"/>
                    <a:pt x="6189866" y="698500"/>
                  </a:cubicBezTo>
                  <a:lnTo>
                    <a:pt x="208466" y="698500"/>
                  </a:lnTo>
                  <a:cubicBezTo>
                    <a:pt x="204431" y="698500"/>
                    <a:pt x="200699" y="696354"/>
                    <a:pt x="198670" y="692866"/>
                  </a:cubicBezTo>
                  <a:lnTo>
                    <a:pt x="2026" y="354884"/>
                  </a:lnTo>
                  <a:cubicBezTo>
                    <a:pt x="0" y="351401"/>
                    <a:pt x="0" y="347099"/>
                    <a:pt x="2026" y="343616"/>
                  </a:cubicBezTo>
                  <a:lnTo>
                    <a:pt x="198670" y="5634"/>
                  </a:lnTo>
                  <a:cubicBezTo>
                    <a:pt x="200699" y="2146"/>
                    <a:pt x="204431" y="0"/>
                    <a:pt x="208466" y="0"/>
                  </a:cubicBezTo>
                  <a:lnTo>
                    <a:pt x="6189866" y="0"/>
                  </a:lnTo>
                  <a:cubicBezTo>
                    <a:pt x="6193902" y="0"/>
                    <a:pt x="6197633" y="2146"/>
                    <a:pt x="6199663" y="5634"/>
                  </a:cubicBezTo>
                  <a:lnTo>
                    <a:pt x="6396306" y="343616"/>
                  </a:lnTo>
                  <a:cubicBezTo>
                    <a:pt x="6398333" y="347099"/>
                    <a:pt x="6398333" y="351401"/>
                    <a:pt x="6396306" y="354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4" name="TextBox 44"/>
            <p:cNvSpPr txBox="1"/>
            <p:nvPr/>
          </p:nvSpPr>
          <p:spPr>
            <a:xfrm>
              <a:off x="114300" y="-38100"/>
              <a:ext cx="617223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45" name="Group 45"/>
          <p:cNvGrpSpPr/>
          <p:nvPr/>
        </p:nvGrpSpPr>
        <p:grpSpPr>
          <a:xfrm>
            <a:off x="8570264" y="6033976"/>
            <a:ext cx="6547462" cy="1840640"/>
            <a:chOff x="0" y="0"/>
            <a:chExt cx="507175" cy="142578"/>
          </a:xfrm>
        </p:grpSpPr>
        <p:sp>
          <p:nvSpPr>
            <p:cNvPr id="46" name="Freeform 46"/>
            <p:cNvSpPr/>
            <p:nvPr/>
          </p:nvSpPr>
          <p:spPr>
            <a:xfrm>
              <a:off x="0" y="0"/>
              <a:ext cx="507175" cy="142578"/>
            </a:xfrm>
            <a:custGeom>
              <a:avLst/>
              <a:gdLst/>
              <a:ahLst/>
              <a:cxnLst/>
              <a:rect l="l" t="t" r="r" b="b"/>
              <a:pathLst>
                <a:path w="507175" h="142578">
                  <a:moveTo>
                    <a:pt x="33108" y="0"/>
                  </a:moveTo>
                  <a:lnTo>
                    <a:pt x="474067" y="0"/>
                  </a:lnTo>
                  <a:cubicBezTo>
                    <a:pt x="492352" y="0"/>
                    <a:pt x="507175" y="14823"/>
                    <a:pt x="507175" y="33108"/>
                  </a:cubicBezTo>
                  <a:lnTo>
                    <a:pt x="507175" y="109470"/>
                  </a:lnTo>
                  <a:cubicBezTo>
                    <a:pt x="507175" y="118251"/>
                    <a:pt x="503687" y="126672"/>
                    <a:pt x="497478" y="132881"/>
                  </a:cubicBezTo>
                  <a:cubicBezTo>
                    <a:pt x="491269" y="139090"/>
                    <a:pt x="482848" y="142578"/>
                    <a:pt x="474067" y="142578"/>
                  </a:cubicBezTo>
                  <a:lnTo>
                    <a:pt x="33108" y="142578"/>
                  </a:lnTo>
                  <a:cubicBezTo>
                    <a:pt x="24327" y="142578"/>
                    <a:pt x="15906" y="139090"/>
                    <a:pt x="9697" y="132881"/>
                  </a:cubicBezTo>
                  <a:cubicBezTo>
                    <a:pt x="3488" y="126672"/>
                    <a:pt x="0" y="118251"/>
                    <a:pt x="0" y="109470"/>
                  </a:cubicBezTo>
                  <a:lnTo>
                    <a:pt x="0" y="33108"/>
                  </a:lnTo>
                  <a:cubicBezTo>
                    <a:pt x="0" y="24327"/>
                    <a:pt x="3488" y="15906"/>
                    <a:pt x="9697" y="9697"/>
                  </a:cubicBezTo>
                  <a:cubicBezTo>
                    <a:pt x="15906" y="3488"/>
                    <a:pt x="24327" y="0"/>
                    <a:pt x="33108"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dirty="0">
                <a:latin typeface="Calibri" panose="020F0502020204030204" pitchFamily="34" charset="0"/>
              </a:endParaRPr>
            </a:p>
          </p:txBody>
        </p:sp>
        <p:sp>
          <p:nvSpPr>
            <p:cNvPr id="47" name="TextBox 47"/>
            <p:cNvSpPr txBox="1"/>
            <p:nvPr/>
          </p:nvSpPr>
          <p:spPr>
            <a:xfrm>
              <a:off x="0" y="-38100"/>
              <a:ext cx="507175" cy="18067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48" name="Group 48"/>
          <p:cNvGrpSpPr/>
          <p:nvPr/>
        </p:nvGrpSpPr>
        <p:grpSpPr>
          <a:xfrm>
            <a:off x="8874642" y="6233466"/>
            <a:ext cx="5938706" cy="648069"/>
            <a:chOff x="0" y="0"/>
            <a:chExt cx="6400836" cy="698500"/>
          </a:xfrm>
        </p:grpSpPr>
        <p:sp>
          <p:nvSpPr>
            <p:cNvPr id="49" name="Freeform 49"/>
            <p:cNvSpPr/>
            <p:nvPr/>
          </p:nvSpPr>
          <p:spPr>
            <a:xfrm>
              <a:off x="1252" y="0"/>
              <a:ext cx="6398333" cy="698500"/>
            </a:xfrm>
            <a:custGeom>
              <a:avLst/>
              <a:gdLst/>
              <a:ahLst/>
              <a:cxnLst/>
              <a:rect l="l" t="t" r="r" b="b"/>
              <a:pathLst>
                <a:path w="6398333" h="698500">
                  <a:moveTo>
                    <a:pt x="6396306" y="354884"/>
                  </a:moveTo>
                  <a:lnTo>
                    <a:pt x="6199663" y="692866"/>
                  </a:lnTo>
                  <a:cubicBezTo>
                    <a:pt x="6197633" y="696354"/>
                    <a:pt x="6193902" y="698500"/>
                    <a:pt x="6189866" y="698500"/>
                  </a:cubicBezTo>
                  <a:lnTo>
                    <a:pt x="208466" y="698500"/>
                  </a:lnTo>
                  <a:cubicBezTo>
                    <a:pt x="204431" y="698500"/>
                    <a:pt x="200699" y="696354"/>
                    <a:pt x="198670" y="692866"/>
                  </a:cubicBezTo>
                  <a:lnTo>
                    <a:pt x="2026" y="354884"/>
                  </a:lnTo>
                  <a:cubicBezTo>
                    <a:pt x="0" y="351401"/>
                    <a:pt x="0" y="347099"/>
                    <a:pt x="2026" y="343616"/>
                  </a:cubicBezTo>
                  <a:lnTo>
                    <a:pt x="198670" y="5634"/>
                  </a:lnTo>
                  <a:cubicBezTo>
                    <a:pt x="200699" y="2146"/>
                    <a:pt x="204431" y="0"/>
                    <a:pt x="208466" y="0"/>
                  </a:cubicBezTo>
                  <a:lnTo>
                    <a:pt x="6189866" y="0"/>
                  </a:lnTo>
                  <a:cubicBezTo>
                    <a:pt x="6193902" y="0"/>
                    <a:pt x="6197633" y="2146"/>
                    <a:pt x="6199663" y="5634"/>
                  </a:cubicBezTo>
                  <a:lnTo>
                    <a:pt x="6396306" y="343616"/>
                  </a:lnTo>
                  <a:cubicBezTo>
                    <a:pt x="6398333" y="347099"/>
                    <a:pt x="6398333" y="351401"/>
                    <a:pt x="6396306" y="354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50" name="TextBox 50"/>
            <p:cNvSpPr txBox="1"/>
            <p:nvPr/>
          </p:nvSpPr>
          <p:spPr>
            <a:xfrm>
              <a:off x="114300" y="-38100"/>
              <a:ext cx="617223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51" name="Group 51"/>
          <p:cNvGrpSpPr/>
          <p:nvPr/>
        </p:nvGrpSpPr>
        <p:grpSpPr>
          <a:xfrm>
            <a:off x="8570264" y="8063177"/>
            <a:ext cx="6547462" cy="1840640"/>
            <a:chOff x="0" y="0"/>
            <a:chExt cx="507175" cy="142578"/>
          </a:xfrm>
        </p:grpSpPr>
        <p:sp>
          <p:nvSpPr>
            <p:cNvPr id="52" name="Freeform 52"/>
            <p:cNvSpPr/>
            <p:nvPr/>
          </p:nvSpPr>
          <p:spPr>
            <a:xfrm>
              <a:off x="0" y="0"/>
              <a:ext cx="507175" cy="142578"/>
            </a:xfrm>
            <a:custGeom>
              <a:avLst/>
              <a:gdLst/>
              <a:ahLst/>
              <a:cxnLst/>
              <a:rect l="l" t="t" r="r" b="b"/>
              <a:pathLst>
                <a:path w="507175" h="142578">
                  <a:moveTo>
                    <a:pt x="33108" y="0"/>
                  </a:moveTo>
                  <a:lnTo>
                    <a:pt x="474067" y="0"/>
                  </a:lnTo>
                  <a:cubicBezTo>
                    <a:pt x="492352" y="0"/>
                    <a:pt x="507175" y="14823"/>
                    <a:pt x="507175" y="33108"/>
                  </a:cubicBezTo>
                  <a:lnTo>
                    <a:pt x="507175" y="109470"/>
                  </a:lnTo>
                  <a:cubicBezTo>
                    <a:pt x="507175" y="118251"/>
                    <a:pt x="503687" y="126672"/>
                    <a:pt x="497478" y="132881"/>
                  </a:cubicBezTo>
                  <a:cubicBezTo>
                    <a:pt x="491269" y="139090"/>
                    <a:pt x="482848" y="142578"/>
                    <a:pt x="474067" y="142578"/>
                  </a:cubicBezTo>
                  <a:lnTo>
                    <a:pt x="33108" y="142578"/>
                  </a:lnTo>
                  <a:cubicBezTo>
                    <a:pt x="24327" y="142578"/>
                    <a:pt x="15906" y="139090"/>
                    <a:pt x="9697" y="132881"/>
                  </a:cubicBezTo>
                  <a:cubicBezTo>
                    <a:pt x="3488" y="126672"/>
                    <a:pt x="0" y="118251"/>
                    <a:pt x="0" y="109470"/>
                  </a:cubicBezTo>
                  <a:lnTo>
                    <a:pt x="0" y="33108"/>
                  </a:lnTo>
                  <a:cubicBezTo>
                    <a:pt x="0" y="24327"/>
                    <a:pt x="3488" y="15906"/>
                    <a:pt x="9697" y="9697"/>
                  </a:cubicBezTo>
                  <a:cubicBezTo>
                    <a:pt x="15906" y="3488"/>
                    <a:pt x="24327" y="0"/>
                    <a:pt x="33108" y="0"/>
                  </a:cubicBezTo>
                  <a:close/>
                </a:path>
              </a:pathLst>
            </a:custGeom>
            <a:solidFill>
              <a:srgbClr val="000000">
                <a:alpha val="0"/>
              </a:srgbClr>
            </a:solidFill>
            <a:ln w="38100" cap="rnd">
              <a:gradFill>
                <a:gsLst>
                  <a:gs pos="0">
                    <a:srgbClr val="0A2942">
                      <a:alpha val="100000"/>
                    </a:srgbClr>
                  </a:gs>
                  <a:gs pos="100000">
                    <a:srgbClr val="068CAE">
                      <a:alpha val="100000"/>
                    </a:srgbClr>
                  </a:gs>
                </a:gsLst>
                <a:lin ang="0"/>
              </a:gradFill>
              <a:prstDash val="solid"/>
              <a:round/>
            </a:ln>
          </p:spPr>
          <p:txBody>
            <a:bodyPr/>
            <a:lstStyle/>
            <a:p>
              <a:endParaRPr lang="en-US" dirty="0">
                <a:latin typeface="Calibri" panose="020F0502020204030204" pitchFamily="34" charset="0"/>
              </a:endParaRPr>
            </a:p>
          </p:txBody>
        </p:sp>
        <p:sp>
          <p:nvSpPr>
            <p:cNvPr id="53" name="TextBox 53"/>
            <p:cNvSpPr txBox="1"/>
            <p:nvPr/>
          </p:nvSpPr>
          <p:spPr>
            <a:xfrm>
              <a:off x="0" y="-38100"/>
              <a:ext cx="507175" cy="18067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54" name="Group 54"/>
          <p:cNvGrpSpPr/>
          <p:nvPr/>
        </p:nvGrpSpPr>
        <p:grpSpPr>
          <a:xfrm>
            <a:off x="8874642" y="8262667"/>
            <a:ext cx="5938706" cy="648069"/>
            <a:chOff x="0" y="0"/>
            <a:chExt cx="6400836" cy="698500"/>
          </a:xfrm>
        </p:grpSpPr>
        <p:sp>
          <p:nvSpPr>
            <p:cNvPr id="55" name="Freeform 55"/>
            <p:cNvSpPr/>
            <p:nvPr/>
          </p:nvSpPr>
          <p:spPr>
            <a:xfrm>
              <a:off x="1252" y="0"/>
              <a:ext cx="6398333" cy="698500"/>
            </a:xfrm>
            <a:custGeom>
              <a:avLst/>
              <a:gdLst/>
              <a:ahLst/>
              <a:cxnLst/>
              <a:rect l="l" t="t" r="r" b="b"/>
              <a:pathLst>
                <a:path w="6398333" h="698500">
                  <a:moveTo>
                    <a:pt x="6396306" y="354884"/>
                  </a:moveTo>
                  <a:lnTo>
                    <a:pt x="6199663" y="692866"/>
                  </a:lnTo>
                  <a:cubicBezTo>
                    <a:pt x="6197633" y="696354"/>
                    <a:pt x="6193902" y="698500"/>
                    <a:pt x="6189866" y="698500"/>
                  </a:cubicBezTo>
                  <a:lnTo>
                    <a:pt x="208466" y="698500"/>
                  </a:lnTo>
                  <a:cubicBezTo>
                    <a:pt x="204431" y="698500"/>
                    <a:pt x="200699" y="696354"/>
                    <a:pt x="198670" y="692866"/>
                  </a:cubicBezTo>
                  <a:lnTo>
                    <a:pt x="2026" y="354884"/>
                  </a:lnTo>
                  <a:cubicBezTo>
                    <a:pt x="0" y="351401"/>
                    <a:pt x="0" y="347099"/>
                    <a:pt x="2026" y="343616"/>
                  </a:cubicBezTo>
                  <a:lnTo>
                    <a:pt x="198670" y="5634"/>
                  </a:lnTo>
                  <a:cubicBezTo>
                    <a:pt x="200699" y="2146"/>
                    <a:pt x="204431" y="0"/>
                    <a:pt x="208466" y="0"/>
                  </a:cubicBezTo>
                  <a:lnTo>
                    <a:pt x="6189866" y="0"/>
                  </a:lnTo>
                  <a:cubicBezTo>
                    <a:pt x="6193902" y="0"/>
                    <a:pt x="6197633" y="2146"/>
                    <a:pt x="6199663" y="5634"/>
                  </a:cubicBezTo>
                  <a:lnTo>
                    <a:pt x="6396306" y="343616"/>
                  </a:lnTo>
                  <a:cubicBezTo>
                    <a:pt x="6398333" y="347099"/>
                    <a:pt x="6398333" y="351401"/>
                    <a:pt x="6396306" y="35488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56" name="TextBox 56"/>
            <p:cNvSpPr txBox="1"/>
            <p:nvPr/>
          </p:nvSpPr>
          <p:spPr>
            <a:xfrm>
              <a:off x="114300" y="-38100"/>
              <a:ext cx="6172236"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57" name="TextBox 57"/>
          <p:cNvSpPr txBox="1"/>
          <p:nvPr/>
        </p:nvSpPr>
        <p:spPr>
          <a:xfrm>
            <a:off x="1413177" y="9007044"/>
            <a:ext cx="5939782" cy="676424"/>
          </a:xfrm>
          <a:prstGeom prst="rect">
            <a:avLst/>
          </a:prstGeom>
        </p:spPr>
        <p:txBody>
          <a:bodyPr lIns="0" tIns="0" rIns="0" bIns="0" rtlCol="0" anchor="t">
            <a:spAutoFit/>
          </a:bodyPr>
          <a:lstStyle/>
          <a:p>
            <a:pPr algn="ctr">
              <a:lnSpc>
                <a:spcPts val="2520"/>
              </a:lnSpc>
            </a:pPr>
            <a:r>
              <a:rPr lang="en-US" sz="2100" b="1" spc="-84">
                <a:solidFill>
                  <a:srgbClr val="FFFFFF"/>
                </a:solidFill>
                <a:latin typeface="Arial Bold"/>
                <a:ea typeface="Arial Bold"/>
                <a:cs typeface="Arial Bold"/>
                <a:sym typeface="Arial Bold"/>
              </a:rPr>
              <a:t>Long-standing relationships with top agencies like Legislative Branch, DHS, DoD, USDA, and DOS.</a:t>
            </a:r>
          </a:p>
        </p:txBody>
      </p:sp>
      <p:sp>
        <p:nvSpPr>
          <p:cNvPr id="58" name="TextBox 58"/>
          <p:cNvSpPr txBox="1"/>
          <p:nvPr/>
        </p:nvSpPr>
        <p:spPr>
          <a:xfrm>
            <a:off x="8874642" y="4946702"/>
            <a:ext cx="5938706" cy="676424"/>
          </a:xfrm>
          <a:prstGeom prst="rect">
            <a:avLst/>
          </a:prstGeom>
        </p:spPr>
        <p:txBody>
          <a:bodyPr lIns="0" tIns="0" rIns="0" bIns="0" rtlCol="0" anchor="t">
            <a:spAutoFit/>
          </a:bodyPr>
          <a:lstStyle/>
          <a:p>
            <a:pPr algn="ctr">
              <a:lnSpc>
                <a:spcPts val="2520"/>
              </a:lnSpc>
            </a:pPr>
            <a:r>
              <a:rPr lang="en-US" sz="2100" b="1" spc="-21">
                <a:solidFill>
                  <a:srgbClr val="FFFFFF"/>
                </a:solidFill>
                <a:latin typeface="Arial Bold"/>
                <a:ea typeface="Arial Bold"/>
                <a:cs typeface="Arial Bold"/>
                <a:sym typeface="Arial Bold"/>
              </a:rPr>
              <a:t>Offering broad capabilities with the responsiveness of a smaller, agile firm.</a:t>
            </a:r>
          </a:p>
        </p:txBody>
      </p:sp>
      <p:sp>
        <p:nvSpPr>
          <p:cNvPr id="59" name="TextBox 59"/>
          <p:cNvSpPr txBox="1"/>
          <p:nvPr/>
        </p:nvSpPr>
        <p:spPr>
          <a:xfrm>
            <a:off x="8874642" y="6975904"/>
            <a:ext cx="5938706" cy="676424"/>
          </a:xfrm>
          <a:prstGeom prst="rect">
            <a:avLst/>
          </a:prstGeom>
        </p:spPr>
        <p:txBody>
          <a:bodyPr lIns="0" tIns="0" rIns="0" bIns="0" rtlCol="0" anchor="t">
            <a:spAutoFit/>
          </a:bodyPr>
          <a:lstStyle/>
          <a:p>
            <a:pPr algn="ctr">
              <a:lnSpc>
                <a:spcPts val="2520"/>
              </a:lnSpc>
            </a:pPr>
            <a:r>
              <a:rPr lang="en-US" sz="2100" b="1" strike="sngStrike" spc="-21">
                <a:solidFill>
                  <a:srgbClr val="FFFFFF"/>
                </a:solidFill>
                <a:latin typeface="Arial Bold"/>
                <a:ea typeface="Arial Bold"/>
                <a:cs typeface="Arial Bold"/>
                <a:sym typeface="Arial Bold"/>
              </a:rPr>
              <a:t>Access to premier GSA, GWAC, and IDIQ vehicles for fast-tracked delivery.</a:t>
            </a:r>
          </a:p>
        </p:txBody>
      </p:sp>
      <p:sp>
        <p:nvSpPr>
          <p:cNvPr id="60" name="TextBox 60"/>
          <p:cNvSpPr txBox="1"/>
          <p:nvPr/>
        </p:nvSpPr>
        <p:spPr>
          <a:xfrm>
            <a:off x="9171699" y="9005105"/>
            <a:ext cx="5509841" cy="676424"/>
          </a:xfrm>
          <a:prstGeom prst="rect">
            <a:avLst/>
          </a:prstGeom>
        </p:spPr>
        <p:txBody>
          <a:bodyPr lIns="0" tIns="0" rIns="0" bIns="0" rtlCol="0" anchor="t">
            <a:spAutoFit/>
          </a:bodyPr>
          <a:lstStyle/>
          <a:p>
            <a:pPr algn="ctr">
              <a:lnSpc>
                <a:spcPts val="2520"/>
              </a:lnSpc>
            </a:pPr>
            <a:r>
              <a:rPr lang="en-US" sz="2100" b="1" spc="-21">
                <a:solidFill>
                  <a:srgbClr val="FFFFFF"/>
                </a:solidFill>
                <a:latin typeface="Arial Bold"/>
                <a:ea typeface="Arial Bold"/>
                <a:cs typeface="Arial Bold"/>
                <a:sym typeface="Arial Bold"/>
              </a:rPr>
              <a:t>Library of Congress</a:t>
            </a:r>
          </a:p>
          <a:p>
            <a:pPr algn="ctr">
              <a:lnSpc>
                <a:spcPts val="2520"/>
              </a:lnSpc>
            </a:pPr>
            <a:r>
              <a:rPr lang="en-US" sz="2100" b="1" spc="-21">
                <a:solidFill>
                  <a:srgbClr val="FFFFFF"/>
                </a:solidFill>
                <a:latin typeface="Arial Bold"/>
                <a:ea typeface="Arial Bold"/>
                <a:cs typeface="Arial Bold"/>
                <a:sym typeface="Arial Bold"/>
              </a:rPr>
              <a:t>Copyright</a:t>
            </a:r>
          </a:p>
        </p:txBody>
      </p:sp>
      <p:sp>
        <p:nvSpPr>
          <p:cNvPr id="61" name="TextBox 61"/>
          <p:cNvSpPr txBox="1"/>
          <p:nvPr/>
        </p:nvSpPr>
        <p:spPr>
          <a:xfrm>
            <a:off x="1236268" y="2306058"/>
            <a:ext cx="6064141" cy="381000"/>
          </a:xfrm>
          <a:prstGeom prst="rect">
            <a:avLst/>
          </a:prstGeom>
        </p:spPr>
        <p:txBody>
          <a:bodyPr lIns="0" tIns="0" rIns="0" bIns="0" rtlCol="0" anchor="t">
            <a:spAutoFit/>
          </a:bodyPr>
          <a:lstStyle/>
          <a:p>
            <a:pPr algn="ctr">
              <a:lnSpc>
                <a:spcPts val="2639"/>
              </a:lnSpc>
            </a:pPr>
            <a:r>
              <a:rPr lang="en-US" sz="2199" b="1" spc="-98">
                <a:solidFill>
                  <a:srgbClr val="FFFFFF"/>
                </a:solidFill>
                <a:latin typeface="Arial Bold"/>
                <a:ea typeface="Arial Bold"/>
                <a:cs typeface="Arial Bold"/>
                <a:sym typeface="Arial Bold"/>
              </a:rPr>
              <a:t>Aretum Labs</a:t>
            </a:r>
          </a:p>
        </p:txBody>
      </p:sp>
      <p:grpSp>
        <p:nvGrpSpPr>
          <p:cNvPr id="62" name="Group 62"/>
          <p:cNvGrpSpPr/>
          <p:nvPr/>
        </p:nvGrpSpPr>
        <p:grpSpPr>
          <a:xfrm>
            <a:off x="7707448" y="4290887"/>
            <a:ext cx="1596059" cy="1371613"/>
            <a:chOff x="0" y="0"/>
            <a:chExt cx="812800" cy="698500"/>
          </a:xfrm>
        </p:grpSpPr>
        <p:sp>
          <p:nvSpPr>
            <p:cNvPr id="63" name="Freeform 63"/>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64" name="TextBox 6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5" name="Group 65"/>
          <p:cNvGrpSpPr/>
          <p:nvPr/>
        </p:nvGrpSpPr>
        <p:grpSpPr>
          <a:xfrm>
            <a:off x="7707448" y="6337722"/>
            <a:ext cx="1596059" cy="1371613"/>
            <a:chOff x="0" y="0"/>
            <a:chExt cx="812800" cy="698500"/>
          </a:xfrm>
        </p:grpSpPr>
        <p:sp>
          <p:nvSpPr>
            <p:cNvPr id="66" name="Freeform 66"/>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67" name="TextBox 6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8" name="Group 68"/>
          <p:cNvGrpSpPr/>
          <p:nvPr/>
        </p:nvGrpSpPr>
        <p:grpSpPr>
          <a:xfrm>
            <a:off x="7707448" y="8407769"/>
            <a:ext cx="1596059" cy="1371613"/>
            <a:chOff x="0" y="0"/>
            <a:chExt cx="812800" cy="698500"/>
          </a:xfrm>
        </p:grpSpPr>
        <p:sp>
          <p:nvSpPr>
            <p:cNvPr id="69" name="Freeform 69"/>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70" name="TextBox 7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71" name="Group 71"/>
          <p:cNvGrpSpPr/>
          <p:nvPr/>
        </p:nvGrpSpPr>
        <p:grpSpPr>
          <a:xfrm>
            <a:off x="-125732" y="8291327"/>
            <a:ext cx="1596059" cy="1371613"/>
            <a:chOff x="0" y="0"/>
            <a:chExt cx="812800" cy="698500"/>
          </a:xfrm>
        </p:grpSpPr>
        <p:sp>
          <p:nvSpPr>
            <p:cNvPr id="72" name="Freeform 72"/>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73" name="TextBox 7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74" name="Group 74"/>
          <p:cNvGrpSpPr/>
          <p:nvPr/>
        </p:nvGrpSpPr>
        <p:grpSpPr>
          <a:xfrm>
            <a:off x="-76043" y="6277820"/>
            <a:ext cx="1596059" cy="1371613"/>
            <a:chOff x="0" y="0"/>
            <a:chExt cx="812800" cy="698500"/>
          </a:xfrm>
        </p:grpSpPr>
        <p:sp>
          <p:nvSpPr>
            <p:cNvPr id="75" name="Freeform 75"/>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76" name="TextBox 7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77" name="Group 77"/>
          <p:cNvGrpSpPr/>
          <p:nvPr/>
        </p:nvGrpSpPr>
        <p:grpSpPr>
          <a:xfrm>
            <a:off x="-76043" y="4289464"/>
            <a:ext cx="1596059" cy="1371613"/>
            <a:chOff x="0" y="0"/>
            <a:chExt cx="812800" cy="698500"/>
          </a:xfrm>
        </p:grpSpPr>
        <p:sp>
          <p:nvSpPr>
            <p:cNvPr id="78" name="Freeform 78"/>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79" name="TextBox 7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80" name="Group 80"/>
          <p:cNvGrpSpPr/>
          <p:nvPr/>
        </p:nvGrpSpPr>
        <p:grpSpPr>
          <a:xfrm>
            <a:off x="-52004" y="2161492"/>
            <a:ext cx="1596059" cy="1371613"/>
            <a:chOff x="0" y="0"/>
            <a:chExt cx="812800" cy="698500"/>
          </a:xfrm>
        </p:grpSpPr>
        <p:sp>
          <p:nvSpPr>
            <p:cNvPr id="81" name="Freeform 81"/>
            <p:cNvSpPr/>
            <p:nvPr/>
          </p:nvSpPr>
          <p:spPr>
            <a:xfrm>
              <a:off x="14903" y="0"/>
              <a:ext cx="782994" cy="698500"/>
            </a:xfrm>
            <a:custGeom>
              <a:avLst/>
              <a:gdLst/>
              <a:ahLst/>
              <a:cxnLst/>
              <a:rect l="l" t="t" r="r" b="b"/>
              <a:pathLst>
                <a:path w="782994" h="698500">
                  <a:moveTo>
                    <a:pt x="758867" y="416332"/>
                  </a:moveTo>
                  <a:lnTo>
                    <a:pt x="633727" y="631418"/>
                  </a:lnTo>
                  <a:cubicBezTo>
                    <a:pt x="609563" y="672950"/>
                    <a:pt x="565137" y="698500"/>
                    <a:pt x="517087" y="698500"/>
                  </a:cubicBezTo>
                  <a:lnTo>
                    <a:pt x="265907" y="698500"/>
                  </a:lnTo>
                  <a:cubicBezTo>
                    <a:pt x="217857" y="698500"/>
                    <a:pt x="173431" y="672950"/>
                    <a:pt x="149267" y="631418"/>
                  </a:cubicBezTo>
                  <a:lnTo>
                    <a:pt x="24127" y="416332"/>
                  </a:lnTo>
                  <a:cubicBezTo>
                    <a:pt x="0" y="374865"/>
                    <a:pt x="0" y="323635"/>
                    <a:pt x="24127" y="282168"/>
                  </a:cubicBezTo>
                  <a:lnTo>
                    <a:pt x="149267" y="67082"/>
                  </a:lnTo>
                  <a:cubicBezTo>
                    <a:pt x="173431" y="25550"/>
                    <a:pt x="217857" y="0"/>
                    <a:pt x="265907" y="0"/>
                  </a:cubicBezTo>
                  <a:lnTo>
                    <a:pt x="517087" y="0"/>
                  </a:lnTo>
                  <a:cubicBezTo>
                    <a:pt x="565137" y="0"/>
                    <a:pt x="609563" y="25550"/>
                    <a:pt x="633727" y="67082"/>
                  </a:cubicBezTo>
                  <a:lnTo>
                    <a:pt x="758867" y="282168"/>
                  </a:lnTo>
                  <a:cubicBezTo>
                    <a:pt x="782994" y="323635"/>
                    <a:pt x="782994" y="374865"/>
                    <a:pt x="758867" y="416332"/>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82" name="TextBox 8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83" name="Freeform 83"/>
          <p:cNvSpPr/>
          <p:nvPr/>
        </p:nvSpPr>
        <p:spPr>
          <a:xfrm>
            <a:off x="408486" y="2472441"/>
            <a:ext cx="675079" cy="701381"/>
          </a:xfrm>
          <a:custGeom>
            <a:avLst/>
            <a:gdLst/>
            <a:ahLst/>
            <a:cxnLst/>
            <a:rect l="l" t="t" r="r" b="b"/>
            <a:pathLst>
              <a:path w="675079" h="701381">
                <a:moveTo>
                  <a:pt x="0" y="0"/>
                </a:moveTo>
                <a:lnTo>
                  <a:pt x="675079" y="0"/>
                </a:lnTo>
                <a:lnTo>
                  <a:pt x="675079" y="701381"/>
                </a:lnTo>
                <a:lnTo>
                  <a:pt x="0" y="7013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libri" panose="020F0502020204030204" pitchFamily="34" charset="0"/>
            </a:endParaRPr>
          </a:p>
        </p:txBody>
      </p:sp>
      <p:sp>
        <p:nvSpPr>
          <p:cNvPr id="84" name="Freeform 84"/>
          <p:cNvSpPr/>
          <p:nvPr/>
        </p:nvSpPr>
        <p:spPr>
          <a:xfrm>
            <a:off x="358797" y="8553847"/>
            <a:ext cx="714280" cy="863178"/>
          </a:xfrm>
          <a:custGeom>
            <a:avLst/>
            <a:gdLst/>
            <a:ahLst/>
            <a:cxnLst/>
            <a:rect l="l" t="t" r="r" b="b"/>
            <a:pathLst>
              <a:path w="714280" h="863178">
                <a:moveTo>
                  <a:pt x="0" y="0"/>
                </a:moveTo>
                <a:lnTo>
                  <a:pt x="714280" y="0"/>
                </a:lnTo>
                <a:lnTo>
                  <a:pt x="714280" y="863178"/>
                </a:lnTo>
                <a:lnTo>
                  <a:pt x="0" y="863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sp>
        <p:nvSpPr>
          <p:cNvPr id="85" name="Freeform 85"/>
          <p:cNvSpPr/>
          <p:nvPr/>
        </p:nvSpPr>
        <p:spPr>
          <a:xfrm>
            <a:off x="361605" y="6557500"/>
            <a:ext cx="808042" cy="806021"/>
          </a:xfrm>
          <a:custGeom>
            <a:avLst/>
            <a:gdLst/>
            <a:ahLst/>
            <a:cxnLst/>
            <a:rect l="l" t="t" r="r" b="b"/>
            <a:pathLst>
              <a:path w="808042" h="806021">
                <a:moveTo>
                  <a:pt x="0" y="0"/>
                </a:moveTo>
                <a:lnTo>
                  <a:pt x="808042" y="0"/>
                </a:lnTo>
                <a:lnTo>
                  <a:pt x="808042" y="806022"/>
                </a:lnTo>
                <a:lnTo>
                  <a:pt x="0" y="806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sp>
        <p:nvSpPr>
          <p:cNvPr id="86" name="Freeform 86"/>
          <p:cNvSpPr/>
          <p:nvPr/>
        </p:nvSpPr>
        <p:spPr>
          <a:xfrm>
            <a:off x="329708" y="4588697"/>
            <a:ext cx="793059" cy="896111"/>
          </a:xfrm>
          <a:custGeom>
            <a:avLst/>
            <a:gdLst/>
            <a:ahLst/>
            <a:cxnLst/>
            <a:rect l="l" t="t" r="r" b="b"/>
            <a:pathLst>
              <a:path w="793059" h="896111">
                <a:moveTo>
                  <a:pt x="0" y="0"/>
                </a:moveTo>
                <a:lnTo>
                  <a:pt x="793058" y="0"/>
                </a:lnTo>
                <a:lnTo>
                  <a:pt x="793058" y="896111"/>
                </a:lnTo>
                <a:lnTo>
                  <a:pt x="0" y="896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Calibri" panose="020F0502020204030204" pitchFamily="34" charset="0"/>
            </a:endParaRPr>
          </a:p>
        </p:txBody>
      </p:sp>
      <p:sp>
        <p:nvSpPr>
          <p:cNvPr id="87" name="Freeform 87"/>
          <p:cNvSpPr/>
          <p:nvPr/>
        </p:nvSpPr>
        <p:spPr>
          <a:xfrm>
            <a:off x="8178141" y="4438740"/>
            <a:ext cx="784247" cy="972709"/>
          </a:xfrm>
          <a:custGeom>
            <a:avLst/>
            <a:gdLst/>
            <a:ahLst/>
            <a:cxnLst/>
            <a:rect l="l" t="t" r="r" b="b"/>
            <a:pathLst>
              <a:path w="784247" h="972709">
                <a:moveTo>
                  <a:pt x="0" y="0"/>
                </a:moveTo>
                <a:lnTo>
                  <a:pt x="784247" y="0"/>
                </a:lnTo>
                <a:lnTo>
                  <a:pt x="784247" y="972709"/>
                </a:lnTo>
                <a:lnTo>
                  <a:pt x="0" y="9727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latin typeface="Calibri" panose="020F0502020204030204" pitchFamily="34" charset="0"/>
            </a:endParaRPr>
          </a:p>
        </p:txBody>
      </p:sp>
      <p:sp>
        <p:nvSpPr>
          <p:cNvPr id="88" name="Freeform 88"/>
          <p:cNvSpPr/>
          <p:nvPr/>
        </p:nvSpPr>
        <p:spPr>
          <a:xfrm>
            <a:off x="8178141" y="6622551"/>
            <a:ext cx="593447" cy="801956"/>
          </a:xfrm>
          <a:custGeom>
            <a:avLst/>
            <a:gdLst/>
            <a:ahLst/>
            <a:cxnLst/>
            <a:rect l="l" t="t" r="r" b="b"/>
            <a:pathLst>
              <a:path w="593447" h="801956">
                <a:moveTo>
                  <a:pt x="0" y="0"/>
                </a:moveTo>
                <a:lnTo>
                  <a:pt x="593447" y="0"/>
                </a:lnTo>
                <a:lnTo>
                  <a:pt x="593447" y="801955"/>
                </a:lnTo>
                <a:lnTo>
                  <a:pt x="0" y="8019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latin typeface="Calibri" panose="020F0502020204030204" pitchFamily="34" charset="0"/>
            </a:endParaRPr>
          </a:p>
        </p:txBody>
      </p:sp>
      <p:sp>
        <p:nvSpPr>
          <p:cNvPr id="89" name="Freeform 89"/>
          <p:cNvSpPr/>
          <p:nvPr/>
        </p:nvSpPr>
        <p:spPr>
          <a:xfrm>
            <a:off x="8019107" y="8836641"/>
            <a:ext cx="972740" cy="598235"/>
          </a:xfrm>
          <a:custGeom>
            <a:avLst/>
            <a:gdLst/>
            <a:ahLst/>
            <a:cxnLst/>
            <a:rect l="l" t="t" r="r" b="b"/>
            <a:pathLst>
              <a:path w="972740" h="598235">
                <a:moveTo>
                  <a:pt x="0" y="0"/>
                </a:moveTo>
                <a:lnTo>
                  <a:pt x="972741" y="0"/>
                </a:lnTo>
                <a:lnTo>
                  <a:pt x="972741" y="598235"/>
                </a:lnTo>
                <a:lnTo>
                  <a:pt x="0" y="5982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latin typeface="Calibri" panose="020F0502020204030204" pitchFamily="34" charset="0"/>
            </a:endParaRPr>
          </a:p>
        </p:txBody>
      </p:sp>
      <p:sp>
        <p:nvSpPr>
          <p:cNvPr id="90" name="TextBox 90"/>
          <p:cNvSpPr txBox="1"/>
          <p:nvPr/>
        </p:nvSpPr>
        <p:spPr>
          <a:xfrm>
            <a:off x="1739091" y="6975904"/>
            <a:ext cx="5532693" cy="676424"/>
          </a:xfrm>
          <a:prstGeom prst="rect">
            <a:avLst/>
          </a:prstGeom>
        </p:spPr>
        <p:txBody>
          <a:bodyPr lIns="0" tIns="0" rIns="0" bIns="0" rtlCol="0" anchor="t">
            <a:spAutoFit/>
          </a:bodyPr>
          <a:lstStyle/>
          <a:p>
            <a:pPr algn="ctr">
              <a:lnSpc>
                <a:spcPts val="2520"/>
              </a:lnSpc>
            </a:pPr>
            <a:r>
              <a:rPr lang="en-US" sz="2100" b="1" spc="-21">
                <a:solidFill>
                  <a:srgbClr val="FFFFFF"/>
                </a:solidFill>
                <a:latin typeface="Arial Bold"/>
                <a:ea typeface="Arial Bold"/>
                <a:cs typeface="Arial Bold"/>
                <a:sym typeface="Arial Bold"/>
              </a:rPr>
              <a:t>Operational intimacy driving high-impact results for complex government challenges.</a:t>
            </a:r>
          </a:p>
        </p:txBody>
      </p:sp>
      <p:sp>
        <p:nvSpPr>
          <p:cNvPr id="91" name="TextBox 91"/>
          <p:cNvSpPr txBox="1"/>
          <p:nvPr/>
        </p:nvSpPr>
        <p:spPr>
          <a:xfrm>
            <a:off x="1544055" y="2899874"/>
            <a:ext cx="5532693" cy="362024"/>
          </a:xfrm>
          <a:prstGeom prst="rect">
            <a:avLst/>
          </a:prstGeom>
        </p:spPr>
        <p:txBody>
          <a:bodyPr lIns="0" tIns="0" rIns="0" bIns="0" rtlCol="0" anchor="t">
            <a:spAutoFit/>
          </a:bodyPr>
          <a:lstStyle/>
          <a:p>
            <a:pPr algn="ctr">
              <a:lnSpc>
                <a:spcPts val="2520"/>
              </a:lnSpc>
            </a:pPr>
            <a:r>
              <a:rPr lang="en-US" sz="2100" b="1" spc="-21">
                <a:solidFill>
                  <a:srgbClr val="FFFFFF"/>
                </a:solidFill>
                <a:latin typeface="Arial Bold"/>
                <a:ea typeface="Arial Bold"/>
                <a:cs typeface="Arial Bold"/>
                <a:sym typeface="Arial Bold"/>
              </a:rPr>
              <a:t>Products</a:t>
            </a:r>
          </a:p>
        </p:txBody>
      </p:sp>
      <p:sp>
        <p:nvSpPr>
          <p:cNvPr id="92" name="TextBox 92"/>
          <p:cNvSpPr txBox="1"/>
          <p:nvPr/>
        </p:nvSpPr>
        <p:spPr>
          <a:xfrm>
            <a:off x="1689402" y="8362083"/>
            <a:ext cx="5058494" cy="381000"/>
          </a:xfrm>
          <a:prstGeom prst="rect">
            <a:avLst/>
          </a:prstGeom>
        </p:spPr>
        <p:txBody>
          <a:bodyPr lIns="0" tIns="0" rIns="0" bIns="0" rtlCol="0" anchor="t">
            <a:spAutoFit/>
          </a:bodyPr>
          <a:lstStyle/>
          <a:p>
            <a:pPr algn="ctr">
              <a:lnSpc>
                <a:spcPts val="2639"/>
              </a:lnSpc>
            </a:pPr>
            <a:r>
              <a:rPr lang="en-US" sz="2199" b="1" spc="-21">
                <a:solidFill>
                  <a:srgbClr val="FFFFFF"/>
                </a:solidFill>
                <a:latin typeface="Arial Bold"/>
                <a:ea typeface="Arial Bold"/>
                <a:cs typeface="Arial Bold"/>
                <a:sym typeface="Arial Bold"/>
              </a:rPr>
              <a:t>Trusted, High-Caliber Customer Base</a:t>
            </a:r>
          </a:p>
        </p:txBody>
      </p:sp>
      <p:sp>
        <p:nvSpPr>
          <p:cNvPr id="93" name="TextBox 93"/>
          <p:cNvSpPr txBox="1"/>
          <p:nvPr/>
        </p:nvSpPr>
        <p:spPr>
          <a:xfrm>
            <a:off x="1881595" y="6343188"/>
            <a:ext cx="4841672" cy="381000"/>
          </a:xfrm>
          <a:prstGeom prst="rect">
            <a:avLst/>
          </a:prstGeom>
        </p:spPr>
        <p:txBody>
          <a:bodyPr lIns="0" tIns="0" rIns="0" bIns="0" rtlCol="0" anchor="t">
            <a:spAutoFit/>
          </a:bodyPr>
          <a:lstStyle/>
          <a:p>
            <a:pPr algn="ctr">
              <a:lnSpc>
                <a:spcPts val="2639"/>
              </a:lnSpc>
            </a:pPr>
            <a:r>
              <a:rPr lang="en-US" sz="2199" b="1" spc="-21">
                <a:solidFill>
                  <a:srgbClr val="FFFFFF"/>
                </a:solidFill>
                <a:latin typeface="Arial Bold"/>
                <a:ea typeface="Arial Bold"/>
                <a:cs typeface="Arial Bold"/>
                <a:sym typeface="Arial Bold"/>
              </a:rPr>
              <a:t>Tailored, Mission-Critical Solutions</a:t>
            </a:r>
          </a:p>
        </p:txBody>
      </p:sp>
      <p:sp>
        <p:nvSpPr>
          <p:cNvPr id="94" name="TextBox 94"/>
          <p:cNvSpPr txBox="1"/>
          <p:nvPr/>
        </p:nvSpPr>
        <p:spPr>
          <a:xfrm>
            <a:off x="1544055" y="4946702"/>
            <a:ext cx="5475883" cy="676424"/>
          </a:xfrm>
          <a:prstGeom prst="rect">
            <a:avLst/>
          </a:prstGeom>
        </p:spPr>
        <p:txBody>
          <a:bodyPr lIns="0" tIns="0" rIns="0" bIns="0" rtlCol="0" anchor="t">
            <a:spAutoFit/>
          </a:bodyPr>
          <a:lstStyle/>
          <a:p>
            <a:pPr algn="ctr">
              <a:lnSpc>
                <a:spcPts val="2520"/>
              </a:lnSpc>
            </a:pPr>
            <a:r>
              <a:rPr lang="en-US" sz="2100" b="1" spc="-21">
                <a:solidFill>
                  <a:srgbClr val="FFFFFF"/>
                </a:solidFill>
                <a:latin typeface="Arial Bold"/>
                <a:ea typeface="Arial Bold"/>
                <a:cs typeface="Arial Bold"/>
                <a:sym typeface="Arial Bold"/>
              </a:rPr>
              <a:t>2 Large programs + Largest cyber presences at DHS</a:t>
            </a:r>
          </a:p>
        </p:txBody>
      </p:sp>
      <p:sp>
        <p:nvSpPr>
          <p:cNvPr id="95" name="TextBox 95"/>
          <p:cNvSpPr txBox="1"/>
          <p:nvPr/>
        </p:nvSpPr>
        <p:spPr>
          <a:xfrm>
            <a:off x="2173420" y="4301741"/>
            <a:ext cx="4189838" cy="381000"/>
          </a:xfrm>
          <a:prstGeom prst="rect">
            <a:avLst/>
          </a:prstGeom>
        </p:spPr>
        <p:txBody>
          <a:bodyPr lIns="0" tIns="0" rIns="0" bIns="0" rtlCol="0" anchor="t">
            <a:spAutoFit/>
          </a:bodyPr>
          <a:lstStyle/>
          <a:p>
            <a:pPr algn="ctr">
              <a:lnSpc>
                <a:spcPts val="2639"/>
              </a:lnSpc>
            </a:pPr>
            <a:r>
              <a:rPr lang="en-US" sz="2199" b="1" spc="-21">
                <a:solidFill>
                  <a:srgbClr val="FFFFFF"/>
                </a:solidFill>
                <a:latin typeface="Arial Bold"/>
                <a:ea typeface="Arial Bold"/>
                <a:cs typeface="Arial Bold"/>
                <a:sym typeface="Arial Bold"/>
              </a:rPr>
              <a:t>DHS Contracts</a:t>
            </a:r>
          </a:p>
        </p:txBody>
      </p:sp>
      <p:sp>
        <p:nvSpPr>
          <p:cNvPr id="96" name="TextBox 96"/>
          <p:cNvSpPr txBox="1"/>
          <p:nvPr/>
        </p:nvSpPr>
        <p:spPr>
          <a:xfrm>
            <a:off x="9609485" y="4301741"/>
            <a:ext cx="4723157" cy="381000"/>
          </a:xfrm>
          <a:prstGeom prst="rect">
            <a:avLst/>
          </a:prstGeom>
        </p:spPr>
        <p:txBody>
          <a:bodyPr lIns="0" tIns="0" rIns="0" bIns="0" rtlCol="0" anchor="t">
            <a:spAutoFit/>
          </a:bodyPr>
          <a:lstStyle/>
          <a:p>
            <a:pPr algn="ctr">
              <a:lnSpc>
                <a:spcPts val="2639"/>
              </a:lnSpc>
            </a:pPr>
            <a:r>
              <a:rPr lang="en-US" sz="2199" b="1" spc="-21">
                <a:solidFill>
                  <a:srgbClr val="FFFFFF"/>
                </a:solidFill>
                <a:latin typeface="Arial Bold"/>
                <a:ea typeface="Arial Bold"/>
                <a:cs typeface="Arial Bold"/>
                <a:sym typeface="Arial Bold"/>
              </a:rPr>
              <a:t>Mid-Tier Agility, Big-Tier Capability </a:t>
            </a:r>
          </a:p>
        </p:txBody>
      </p:sp>
      <p:sp>
        <p:nvSpPr>
          <p:cNvPr id="97" name="TextBox 97"/>
          <p:cNvSpPr txBox="1"/>
          <p:nvPr/>
        </p:nvSpPr>
        <p:spPr>
          <a:xfrm>
            <a:off x="9390865" y="6347254"/>
            <a:ext cx="4941777" cy="381000"/>
          </a:xfrm>
          <a:prstGeom prst="rect">
            <a:avLst/>
          </a:prstGeom>
        </p:spPr>
        <p:txBody>
          <a:bodyPr lIns="0" tIns="0" rIns="0" bIns="0" rtlCol="0" anchor="t">
            <a:spAutoFit/>
          </a:bodyPr>
          <a:lstStyle/>
          <a:p>
            <a:pPr algn="ctr">
              <a:lnSpc>
                <a:spcPts val="2639"/>
              </a:lnSpc>
            </a:pPr>
            <a:r>
              <a:rPr lang="en-US" sz="2199" b="1" spc="-21">
                <a:solidFill>
                  <a:srgbClr val="FFFFFF"/>
                </a:solidFill>
                <a:latin typeface="Arial Bold"/>
                <a:ea typeface="Arial Bold"/>
                <a:cs typeface="Arial Bold"/>
                <a:sym typeface="Arial Bold"/>
              </a:rPr>
              <a:t>DoD Highlight</a:t>
            </a:r>
          </a:p>
        </p:txBody>
      </p:sp>
      <p:sp>
        <p:nvSpPr>
          <p:cNvPr id="98" name="TextBox 98"/>
          <p:cNvSpPr txBox="1"/>
          <p:nvPr/>
        </p:nvSpPr>
        <p:spPr>
          <a:xfrm>
            <a:off x="9520598" y="8372389"/>
            <a:ext cx="4812043" cy="381000"/>
          </a:xfrm>
          <a:prstGeom prst="rect">
            <a:avLst/>
          </a:prstGeom>
        </p:spPr>
        <p:txBody>
          <a:bodyPr lIns="0" tIns="0" rIns="0" bIns="0" rtlCol="0" anchor="t">
            <a:spAutoFit/>
          </a:bodyPr>
          <a:lstStyle/>
          <a:p>
            <a:pPr algn="ctr">
              <a:lnSpc>
                <a:spcPts val="2639"/>
              </a:lnSpc>
            </a:pPr>
            <a:r>
              <a:rPr lang="en-US" sz="2199" b="1" spc="-21">
                <a:solidFill>
                  <a:srgbClr val="FFFFFF"/>
                </a:solidFill>
                <a:latin typeface="Arial Bold"/>
                <a:ea typeface="Arial Bold"/>
                <a:cs typeface="Arial Bold"/>
                <a:sym typeface="Arial Bold"/>
              </a:rPr>
              <a:t>FedCiv Highlight</a:t>
            </a:r>
          </a:p>
        </p:txBody>
      </p:sp>
      <p:grpSp>
        <p:nvGrpSpPr>
          <p:cNvPr id="5" name="Group 5"/>
          <p:cNvGrpSpPr/>
          <p:nvPr/>
        </p:nvGrpSpPr>
        <p:grpSpPr>
          <a:xfrm>
            <a:off x="7848600" y="933361"/>
            <a:ext cx="8180816" cy="2762339"/>
            <a:chOff x="0" y="0"/>
            <a:chExt cx="896185" cy="190355"/>
          </a:xfrm>
        </p:grpSpPr>
        <p:sp>
          <p:nvSpPr>
            <p:cNvPr id="6" name="Freeform 6"/>
            <p:cNvSpPr/>
            <p:nvPr/>
          </p:nvSpPr>
          <p:spPr>
            <a:xfrm>
              <a:off x="0" y="0"/>
              <a:ext cx="896185" cy="190355"/>
            </a:xfrm>
            <a:custGeom>
              <a:avLst/>
              <a:gdLst/>
              <a:ahLst/>
              <a:cxnLst/>
              <a:rect l="l" t="t" r="r" b="b"/>
              <a:pathLst>
                <a:path w="896185" h="190355">
                  <a:moveTo>
                    <a:pt x="17599" y="0"/>
                  </a:moveTo>
                  <a:lnTo>
                    <a:pt x="878586" y="0"/>
                  </a:lnTo>
                  <a:cubicBezTo>
                    <a:pt x="888306" y="0"/>
                    <a:pt x="896185" y="7879"/>
                    <a:pt x="896185" y="17599"/>
                  </a:cubicBezTo>
                  <a:lnTo>
                    <a:pt x="896185" y="172756"/>
                  </a:lnTo>
                  <a:cubicBezTo>
                    <a:pt x="896185" y="177424"/>
                    <a:pt x="894331" y="181900"/>
                    <a:pt x="891031" y="185200"/>
                  </a:cubicBezTo>
                  <a:cubicBezTo>
                    <a:pt x="887730" y="188501"/>
                    <a:pt x="883254" y="190355"/>
                    <a:pt x="878586" y="190355"/>
                  </a:cubicBezTo>
                  <a:lnTo>
                    <a:pt x="17599" y="190355"/>
                  </a:lnTo>
                  <a:cubicBezTo>
                    <a:pt x="7879" y="190355"/>
                    <a:pt x="0" y="182476"/>
                    <a:pt x="0" y="172756"/>
                  </a:cubicBezTo>
                  <a:lnTo>
                    <a:pt x="0" y="17599"/>
                  </a:lnTo>
                  <a:cubicBezTo>
                    <a:pt x="0" y="7879"/>
                    <a:pt x="7879" y="0"/>
                    <a:pt x="17599" y="0"/>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7" name="TextBox 7"/>
            <p:cNvSpPr txBox="1"/>
            <p:nvPr/>
          </p:nvSpPr>
          <p:spPr>
            <a:xfrm>
              <a:off x="0" y="-38100"/>
              <a:ext cx="896185" cy="22845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4" name="TextBox 4"/>
          <p:cNvSpPr txBox="1"/>
          <p:nvPr/>
        </p:nvSpPr>
        <p:spPr>
          <a:xfrm>
            <a:off x="8305801" y="2069217"/>
            <a:ext cx="4715310" cy="1397883"/>
          </a:xfrm>
          <a:prstGeom prst="rect">
            <a:avLst/>
          </a:prstGeom>
        </p:spPr>
        <p:txBody>
          <a:bodyPr wrap="square" lIns="0" tIns="0" rIns="0" bIns="0" rtlCol="0" anchor="t">
            <a:spAutoFit/>
          </a:bodyPr>
          <a:lstStyle/>
          <a:p>
            <a:pPr algn="l">
              <a:lnSpc>
                <a:spcPts val="11950"/>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HIGHLIGHTS</a:t>
            </a:r>
          </a:p>
        </p:txBody>
      </p:sp>
      <p:sp>
        <p:nvSpPr>
          <p:cNvPr id="3" name="TextBox 3"/>
          <p:cNvSpPr txBox="1"/>
          <p:nvPr/>
        </p:nvSpPr>
        <p:spPr>
          <a:xfrm>
            <a:off x="8305800" y="952500"/>
            <a:ext cx="8832044" cy="1397883"/>
          </a:xfrm>
          <a:prstGeom prst="rect">
            <a:avLst/>
          </a:prstGeom>
        </p:spPr>
        <p:txBody>
          <a:bodyPr wrap="square" lIns="0" tIns="0" rIns="0" bIns="0" rtlCol="0" anchor="t">
            <a:spAutoFit/>
          </a:bodyPr>
          <a:lstStyle/>
          <a:p>
            <a:pPr algn="l">
              <a:lnSpc>
                <a:spcPts val="11950"/>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ARETUM COMPANY</a:t>
            </a:r>
          </a:p>
        </p:txBody>
      </p:sp>
      <p:sp>
        <p:nvSpPr>
          <p:cNvPr id="38" name="Freeform 38"/>
          <p:cNvSpPr/>
          <p:nvPr/>
        </p:nvSpPr>
        <p:spPr>
          <a:xfrm>
            <a:off x="13105510" y="2476500"/>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17">
              <a:extLst>
                <a:ext uri="{96DAC541-7B7A-43D3-8B79-37D633B846F1}">
                  <asvg:svgBlip xmlns:asvg="http://schemas.microsoft.com/office/drawing/2016/SVG/main" r:embed="rId18"/>
                </a:ext>
              </a:extLst>
            </a:blip>
            <a:stretch>
              <a:fillRect r="-47092"/>
            </a:stretch>
          </a:blipFill>
        </p:spPr>
        <p:txBody>
          <a:bodyPr/>
          <a:lstStyle/>
          <a:p>
            <a:endParaRPr lang="en-US" dirty="0">
              <a:latin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rot="-7210721">
            <a:off x="-847628" y="6183336"/>
            <a:ext cx="7463380" cy="1694705"/>
            <a:chOff x="0" y="0"/>
            <a:chExt cx="3076153" cy="698500"/>
          </a:xfrm>
        </p:grpSpPr>
        <p:sp>
          <p:nvSpPr>
            <p:cNvPr id="4" name="Freeform 4"/>
            <p:cNvSpPr/>
            <p:nvPr/>
          </p:nvSpPr>
          <p:spPr>
            <a:xfrm>
              <a:off x="1027" y="0"/>
              <a:ext cx="3074100" cy="698500"/>
            </a:xfrm>
            <a:custGeom>
              <a:avLst/>
              <a:gdLst/>
              <a:ahLst/>
              <a:cxnLst/>
              <a:rect l="l" t="t" r="r" b="b"/>
              <a:pathLst>
                <a:path w="3074100" h="698500">
                  <a:moveTo>
                    <a:pt x="3072437" y="353871"/>
                  </a:moveTo>
                  <a:lnTo>
                    <a:pt x="2874614" y="693879"/>
                  </a:lnTo>
                  <a:cubicBezTo>
                    <a:pt x="2872950" y="696740"/>
                    <a:pt x="2869890" y="698500"/>
                    <a:pt x="2866580" y="698500"/>
                  </a:cubicBezTo>
                  <a:lnTo>
                    <a:pt x="207519" y="698500"/>
                  </a:lnTo>
                  <a:cubicBezTo>
                    <a:pt x="204209" y="698500"/>
                    <a:pt x="201149" y="696740"/>
                    <a:pt x="199485" y="693879"/>
                  </a:cubicBezTo>
                  <a:lnTo>
                    <a:pt x="1661" y="353871"/>
                  </a:lnTo>
                  <a:cubicBezTo>
                    <a:pt x="0" y="351014"/>
                    <a:pt x="0" y="347486"/>
                    <a:pt x="1661" y="344629"/>
                  </a:cubicBezTo>
                  <a:lnTo>
                    <a:pt x="199485" y="4621"/>
                  </a:lnTo>
                  <a:cubicBezTo>
                    <a:pt x="201149" y="1760"/>
                    <a:pt x="204209" y="0"/>
                    <a:pt x="207519" y="0"/>
                  </a:cubicBezTo>
                  <a:lnTo>
                    <a:pt x="2866580" y="0"/>
                  </a:lnTo>
                  <a:cubicBezTo>
                    <a:pt x="2869890" y="0"/>
                    <a:pt x="2872950" y="1760"/>
                    <a:pt x="2874614" y="4621"/>
                  </a:cubicBezTo>
                  <a:lnTo>
                    <a:pt x="3072437" y="344629"/>
                  </a:lnTo>
                  <a:cubicBezTo>
                    <a:pt x="3074099" y="347486"/>
                    <a:pt x="3074099" y="351014"/>
                    <a:pt x="3072437" y="353871"/>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2847553"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rot="-7210721">
            <a:off x="606718" y="1738500"/>
            <a:ext cx="7208079" cy="2907107"/>
            <a:chOff x="0" y="0"/>
            <a:chExt cx="1731908" cy="698500"/>
          </a:xfrm>
        </p:grpSpPr>
        <p:sp>
          <p:nvSpPr>
            <p:cNvPr id="7" name="Freeform 7"/>
            <p:cNvSpPr/>
            <p:nvPr/>
          </p:nvSpPr>
          <p:spPr>
            <a:xfrm>
              <a:off x="2062" y="0"/>
              <a:ext cx="1727783" cy="698500"/>
            </a:xfrm>
            <a:custGeom>
              <a:avLst/>
              <a:gdLst/>
              <a:ahLst/>
              <a:cxnLst/>
              <a:rect l="l" t="t" r="r" b="b"/>
              <a:pathLst>
                <a:path w="1727783" h="698500">
                  <a:moveTo>
                    <a:pt x="1724445" y="358534"/>
                  </a:moveTo>
                  <a:lnTo>
                    <a:pt x="1532048" y="689216"/>
                  </a:lnTo>
                  <a:cubicBezTo>
                    <a:pt x="1528704" y="694964"/>
                    <a:pt x="1522556" y="698500"/>
                    <a:pt x="1515906" y="698500"/>
                  </a:cubicBezTo>
                  <a:lnTo>
                    <a:pt x="211879" y="698500"/>
                  </a:lnTo>
                  <a:cubicBezTo>
                    <a:pt x="205229" y="698500"/>
                    <a:pt x="199081" y="694964"/>
                    <a:pt x="195737" y="689216"/>
                  </a:cubicBezTo>
                  <a:lnTo>
                    <a:pt x="3339" y="358534"/>
                  </a:lnTo>
                  <a:cubicBezTo>
                    <a:pt x="0" y="352795"/>
                    <a:pt x="0" y="345705"/>
                    <a:pt x="3339" y="339966"/>
                  </a:cubicBezTo>
                  <a:lnTo>
                    <a:pt x="195737" y="9284"/>
                  </a:lnTo>
                  <a:cubicBezTo>
                    <a:pt x="199081" y="3536"/>
                    <a:pt x="205229" y="0"/>
                    <a:pt x="211879" y="0"/>
                  </a:cubicBezTo>
                  <a:lnTo>
                    <a:pt x="1515906" y="0"/>
                  </a:lnTo>
                  <a:cubicBezTo>
                    <a:pt x="1522556" y="0"/>
                    <a:pt x="1528704" y="3536"/>
                    <a:pt x="1532048" y="9284"/>
                  </a:cubicBezTo>
                  <a:lnTo>
                    <a:pt x="1724445" y="339966"/>
                  </a:lnTo>
                  <a:cubicBezTo>
                    <a:pt x="1727784" y="345705"/>
                    <a:pt x="1727784" y="352795"/>
                    <a:pt x="1724445" y="358534"/>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1503308"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a:off x="354508" y="1116794"/>
            <a:ext cx="6811190" cy="5853367"/>
            <a:chOff x="0" y="0"/>
            <a:chExt cx="812800" cy="698500"/>
          </a:xfrm>
        </p:grpSpPr>
        <p:sp>
          <p:nvSpPr>
            <p:cNvPr id="10" name="Freeform 10"/>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a:off x="583307" y="1313418"/>
            <a:ext cx="6353591" cy="5460118"/>
            <a:chOff x="0" y="0"/>
            <a:chExt cx="812800" cy="698500"/>
          </a:xfrm>
        </p:grpSpPr>
        <p:sp>
          <p:nvSpPr>
            <p:cNvPr id="13" name="Freeform 13"/>
            <p:cNvSpPr/>
            <p:nvPr/>
          </p:nvSpPr>
          <p:spPr>
            <a:xfrm>
              <a:off x="6318" y="0"/>
              <a:ext cx="800165" cy="698500"/>
            </a:xfrm>
            <a:custGeom>
              <a:avLst/>
              <a:gdLst/>
              <a:ahLst/>
              <a:cxnLst/>
              <a:rect l="l" t="t" r="r" b="b"/>
              <a:pathLst>
                <a:path w="800165" h="698500">
                  <a:moveTo>
                    <a:pt x="789937" y="377687"/>
                  </a:moveTo>
                  <a:lnTo>
                    <a:pt x="619827" y="670063"/>
                  </a:lnTo>
                  <a:cubicBezTo>
                    <a:pt x="609584" y="687669"/>
                    <a:pt x="590751" y="698500"/>
                    <a:pt x="570382" y="698500"/>
                  </a:cubicBezTo>
                  <a:lnTo>
                    <a:pt x="229782" y="698500"/>
                  </a:lnTo>
                  <a:cubicBezTo>
                    <a:pt x="209413" y="698500"/>
                    <a:pt x="190580" y="687669"/>
                    <a:pt x="180337" y="670063"/>
                  </a:cubicBezTo>
                  <a:lnTo>
                    <a:pt x="10227" y="377687"/>
                  </a:lnTo>
                  <a:cubicBezTo>
                    <a:pt x="0" y="360108"/>
                    <a:pt x="0" y="338392"/>
                    <a:pt x="10227" y="320813"/>
                  </a:cubicBezTo>
                  <a:lnTo>
                    <a:pt x="180337" y="28437"/>
                  </a:lnTo>
                  <a:cubicBezTo>
                    <a:pt x="190580" y="10831"/>
                    <a:pt x="209413" y="0"/>
                    <a:pt x="229782" y="0"/>
                  </a:cubicBezTo>
                  <a:lnTo>
                    <a:pt x="570382" y="0"/>
                  </a:lnTo>
                  <a:cubicBezTo>
                    <a:pt x="590751" y="0"/>
                    <a:pt x="609584" y="10831"/>
                    <a:pt x="619827" y="28437"/>
                  </a:cubicBezTo>
                  <a:lnTo>
                    <a:pt x="789937" y="320813"/>
                  </a:lnTo>
                  <a:cubicBezTo>
                    <a:pt x="800164" y="338392"/>
                    <a:pt x="800164" y="360108"/>
                    <a:pt x="789937" y="377687"/>
                  </a:cubicBezTo>
                  <a:close/>
                </a:path>
              </a:pathLst>
            </a:custGeom>
            <a:blipFill>
              <a:blip r:embed="rId3"/>
              <a:stretch>
                <a:fillRect l="-28094" r="-28094"/>
              </a:stretch>
            </a:blipFill>
            <a:ln w="104775"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grpSp>
        <p:nvGrpSpPr>
          <p:cNvPr id="14" name="Group 14"/>
          <p:cNvGrpSpPr/>
          <p:nvPr/>
        </p:nvGrpSpPr>
        <p:grpSpPr>
          <a:xfrm>
            <a:off x="3760103" y="5559693"/>
            <a:ext cx="4201325" cy="3610514"/>
            <a:chOff x="0" y="0"/>
            <a:chExt cx="812800" cy="698500"/>
          </a:xfrm>
        </p:grpSpPr>
        <p:sp>
          <p:nvSpPr>
            <p:cNvPr id="15" name="Freeform 15"/>
            <p:cNvSpPr/>
            <p:nvPr/>
          </p:nvSpPr>
          <p:spPr>
            <a:xfrm>
              <a:off x="9554" y="0"/>
              <a:ext cx="793692" cy="698500"/>
            </a:xfrm>
            <a:custGeom>
              <a:avLst/>
              <a:gdLst/>
              <a:ahLst/>
              <a:cxnLst/>
              <a:rect l="l" t="t" r="r" b="b"/>
              <a:pathLst>
                <a:path w="793692" h="698500">
                  <a:moveTo>
                    <a:pt x="778225" y="392255"/>
                  </a:moveTo>
                  <a:lnTo>
                    <a:pt x="625067" y="655495"/>
                  </a:lnTo>
                  <a:cubicBezTo>
                    <a:pt x="609576" y="682120"/>
                    <a:pt x="581096" y="698500"/>
                    <a:pt x="550292" y="698500"/>
                  </a:cubicBezTo>
                  <a:lnTo>
                    <a:pt x="243400" y="698500"/>
                  </a:lnTo>
                  <a:cubicBezTo>
                    <a:pt x="212596" y="698500"/>
                    <a:pt x="184116" y="682120"/>
                    <a:pt x="168625" y="655495"/>
                  </a:cubicBezTo>
                  <a:lnTo>
                    <a:pt x="15467" y="392255"/>
                  </a:lnTo>
                  <a:cubicBezTo>
                    <a:pt x="0" y="365671"/>
                    <a:pt x="0" y="332829"/>
                    <a:pt x="15467" y="306245"/>
                  </a:cubicBezTo>
                  <a:lnTo>
                    <a:pt x="168625" y="43005"/>
                  </a:lnTo>
                  <a:cubicBezTo>
                    <a:pt x="184116" y="16380"/>
                    <a:pt x="212596" y="0"/>
                    <a:pt x="243400" y="0"/>
                  </a:cubicBezTo>
                  <a:lnTo>
                    <a:pt x="550292" y="0"/>
                  </a:lnTo>
                  <a:cubicBezTo>
                    <a:pt x="581096" y="0"/>
                    <a:pt x="609576" y="16380"/>
                    <a:pt x="625067" y="43005"/>
                  </a:cubicBezTo>
                  <a:lnTo>
                    <a:pt x="778225" y="306245"/>
                  </a:lnTo>
                  <a:cubicBezTo>
                    <a:pt x="793692" y="332829"/>
                    <a:pt x="793692" y="365671"/>
                    <a:pt x="778225" y="392255"/>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7" name="Group 17"/>
          <p:cNvGrpSpPr/>
          <p:nvPr/>
        </p:nvGrpSpPr>
        <p:grpSpPr>
          <a:xfrm>
            <a:off x="3923147" y="5699808"/>
            <a:ext cx="3875237" cy="3330282"/>
            <a:chOff x="0" y="0"/>
            <a:chExt cx="812800" cy="698500"/>
          </a:xfrm>
        </p:grpSpPr>
        <p:sp>
          <p:nvSpPr>
            <p:cNvPr id="18" name="Freeform 18"/>
            <p:cNvSpPr/>
            <p:nvPr/>
          </p:nvSpPr>
          <p:spPr>
            <a:xfrm>
              <a:off x="10358" y="0"/>
              <a:ext cx="792084" cy="698500"/>
            </a:xfrm>
            <a:custGeom>
              <a:avLst/>
              <a:gdLst/>
              <a:ahLst/>
              <a:cxnLst/>
              <a:rect l="l" t="t" r="r" b="b"/>
              <a:pathLst>
                <a:path w="792084" h="698500">
                  <a:moveTo>
                    <a:pt x="775316" y="395873"/>
                  </a:moveTo>
                  <a:lnTo>
                    <a:pt x="626368" y="651877"/>
                  </a:lnTo>
                  <a:cubicBezTo>
                    <a:pt x="609574" y="680742"/>
                    <a:pt x="578697" y="698500"/>
                    <a:pt x="545302" y="698500"/>
                  </a:cubicBezTo>
                  <a:lnTo>
                    <a:pt x="246782" y="698500"/>
                  </a:lnTo>
                  <a:cubicBezTo>
                    <a:pt x="213387" y="698500"/>
                    <a:pt x="182510" y="680742"/>
                    <a:pt x="165716" y="651877"/>
                  </a:cubicBezTo>
                  <a:lnTo>
                    <a:pt x="16768" y="395873"/>
                  </a:lnTo>
                  <a:cubicBezTo>
                    <a:pt x="0" y="367053"/>
                    <a:pt x="0" y="331447"/>
                    <a:pt x="16768" y="302627"/>
                  </a:cubicBezTo>
                  <a:lnTo>
                    <a:pt x="165716" y="46623"/>
                  </a:lnTo>
                  <a:cubicBezTo>
                    <a:pt x="182510" y="17758"/>
                    <a:pt x="213387" y="0"/>
                    <a:pt x="246782" y="0"/>
                  </a:cubicBezTo>
                  <a:lnTo>
                    <a:pt x="545302" y="0"/>
                  </a:lnTo>
                  <a:cubicBezTo>
                    <a:pt x="578697" y="0"/>
                    <a:pt x="609574" y="17758"/>
                    <a:pt x="626368" y="46623"/>
                  </a:cubicBezTo>
                  <a:lnTo>
                    <a:pt x="775316" y="302627"/>
                  </a:lnTo>
                  <a:cubicBezTo>
                    <a:pt x="792084" y="331447"/>
                    <a:pt x="792084" y="367053"/>
                    <a:pt x="775316" y="395873"/>
                  </a:cubicBezTo>
                  <a:close/>
                </a:path>
              </a:pathLst>
            </a:custGeom>
            <a:blipFill>
              <a:blip r:embed="rId4"/>
              <a:stretch>
                <a:fillRect l="-16888" r="-16888"/>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dirty="0">
                <a:latin typeface="Calibri" panose="020F0502020204030204" pitchFamily="34" charset="0"/>
              </a:endParaRPr>
            </a:p>
          </p:txBody>
        </p:sp>
      </p:grpSp>
      <p:grpSp>
        <p:nvGrpSpPr>
          <p:cNvPr id="19" name="Group 19"/>
          <p:cNvGrpSpPr/>
          <p:nvPr/>
        </p:nvGrpSpPr>
        <p:grpSpPr>
          <a:xfrm rot="-7210721">
            <a:off x="-757557" y="7189993"/>
            <a:ext cx="5039330" cy="919116"/>
            <a:chOff x="0" y="0"/>
            <a:chExt cx="3829737" cy="698500"/>
          </a:xfrm>
        </p:grpSpPr>
        <p:sp>
          <p:nvSpPr>
            <p:cNvPr id="20" name="Freeform 20"/>
            <p:cNvSpPr/>
            <p:nvPr/>
          </p:nvSpPr>
          <p:spPr>
            <a:xfrm>
              <a:off x="2185" y="0"/>
              <a:ext cx="3825366" cy="698500"/>
            </a:xfrm>
            <a:custGeom>
              <a:avLst/>
              <a:gdLst/>
              <a:ahLst/>
              <a:cxnLst/>
              <a:rect l="l" t="t" r="r" b="b"/>
              <a:pathLst>
                <a:path w="3825366" h="698500">
                  <a:moveTo>
                    <a:pt x="3821829" y="359086"/>
                  </a:moveTo>
                  <a:lnTo>
                    <a:pt x="3630075" y="688664"/>
                  </a:lnTo>
                  <a:cubicBezTo>
                    <a:pt x="3626531" y="694754"/>
                    <a:pt x="3620018" y="698500"/>
                    <a:pt x="3612972" y="698500"/>
                  </a:cubicBezTo>
                  <a:lnTo>
                    <a:pt x="212395" y="698500"/>
                  </a:lnTo>
                  <a:cubicBezTo>
                    <a:pt x="205349" y="698500"/>
                    <a:pt x="198835" y="694754"/>
                    <a:pt x="195292" y="688664"/>
                  </a:cubicBezTo>
                  <a:lnTo>
                    <a:pt x="3538" y="359086"/>
                  </a:lnTo>
                  <a:cubicBezTo>
                    <a:pt x="0" y="353006"/>
                    <a:pt x="0" y="345494"/>
                    <a:pt x="3538" y="339414"/>
                  </a:cubicBezTo>
                  <a:lnTo>
                    <a:pt x="195292" y="9836"/>
                  </a:lnTo>
                  <a:cubicBezTo>
                    <a:pt x="198835" y="3746"/>
                    <a:pt x="205349" y="0"/>
                    <a:pt x="212395" y="0"/>
                  </a:cubicBezTo>
                  <a:lnTo>
                    <a:pt x="3612972" y="0"/>
                  </a:lnTo>
                  <a:cubicBezTo>
                    <a:pt x="3620018" y="0"/>
                    <a:pt x="3626531" y="3746"/>
                    <a:pt x="3630075" y="9836"/>
                  </a:cubicBezTo>
                  <a:lnTo>
                    <a:pt x="3821829" y="339414"/>
                  </a:lnTo>
                  <a:cubicBezTo>
                    <a:pt x="3825367" y="345494"/>
                    <a:pt x="3825367" y="353006"/>
                    <a:pt x="3821829" y="359086"/>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1" name="TextBox 21"/>
            <p:cNvSpPr txBox="1"/>
            <p:nvPr/>
          </p:nvSpPr>
          <p:spPr>
            <a:xfrm>
              <a:off x="114300" y="-38100"/>
              <a:ext cx="3601137"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22" name="Freeform 22"/>
          <p:cNvSpPr/>
          <p:nvPr/>
        </p:nvSpPr>
        <p:spPr>
          <a:xfrm>
            <a:off x="15688807" y="2091529"/>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latin typeface="Calibri" panose="020F0502020204030204" pitchFamily="34" charset="0"/>
            </a:endParaRPr>
          </a:p>
        </p:txBody>
      </p:sp>
      <p:grpSp>
        <p:nvGrpSpPr>
          <p:cNvPr id="23" name="Group 23"/>
          <p:cNvGrpSpPr/>
          <p:nvPr/>
        </p:nvGrpSpPr>
        <p:grpSpPr>
          <a:xfrm>
            <a:off x="7799112" y="5752903"/>
            <a:ext cx="8809317" cy="856727"/>
            <a:chOff x="0" y="0"/>
            <a:chExt cx="8918295" cy="867325"/>
          </a:xfrm>
        </p:grpSpPr>
        <p:sp>
          <p:nvSpPr>
            <p:cNvPr id="24" name="Freeform 24"/>
            <p:cNvSpPr/>
            <p:nvPr/>
          </p:nvSpPr>
          <p:spPr>
            <a:xfrm>
              <a:off x="683" y="0"/>
              <a:ext cx="8916929" cy="867325"/>
            </a:xfrm>
            <a:custGeom>
              <a:avLst/>
              <a:gdLst/>
              <a:ahLst/>
              <a:cxnLst/>
              <a:rect l="l" t="t" r="r" b="b"/>
              <a:pathLst>
                <a:path w="8916929" h="867325">
                  <a:moveTo>
                    <a:pt x="8915748" y="437641"/>
                  </a:moveTo>
                  <a:lnTo>
                    <a:pt x="8716276" y="863346"/>
                  </a:lnTo>
                  <a:cubicBezTo>
                    <a:pt x="8715139" y="865774"/>
                    <a:pt x="8712699" y="867325"/>
                    <a:pt x="8710018" y="867325"/>
                  </a:cubicBezTo>
                  <a:lnTo>
                    <a:pt x="206911" y="867325"/>
                  </a:lnTo>
                  <a:cubicBezTo>
                    <a:pt x="204230" y="867325"/>
                    <a:pt x="201790" y="865774"/>
                    <a:pt x="200653" y="863346"/>
                  </a:cubicBezTo>
                  <a:lnTo>
                    <a:pt x="1181" y="437641"/>
                  </a:lnTo>
                  <a:cubicBezTo>
                    <a:pt x="0" y="435120"/>
                    <a:pt x="0" y="432205"/>
                    <a:pt x="1181" y="429683"/>
                  </a:cubicBezTo>
                  <a:lnTo>
                    <a:pt x="200653" y="3979"/>
                  </a:lnTo>
                  <a:cubicBezTo>
                    <a:pt x="201790" y="1551"/>
                    <a:pt x="204230" y="0"/>
                    <a:pt x="206911" y="0"/>
                  </a:cubicBezTo>
                  <a:lnTo>
                    <a:pt x="8710018" y="0"/>
                  </a:lnTo>
                  <a:cubicBezTo>
                    <a:pt x="8712699" y="0"/>
                    <a:pt x="8715139" y="1551"/>
                    <a:pt x="8716276" y="3979"/>
                  </a:cubicBezTo>
                  <a:lnTo>
                    <a:pt x="8915748" y="429683"/>
                  </a:lnTo>
                  <a:cubicBezTo>
                    <a:pt x="8916929" y="432205"/>
                    <a:pt x="8916929" y="435120"/>
                    <a:pt x="8915748" y="43764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5" name="TextBox 25"/>
            <p:cNvSpPr txBox="1"/>
            <p:nvPr/>
          </p:nvSpPr>
          <p:spPr>
            <a:xfrm>
              <a:off x="114300" y="-38100"/>
              <a:ext cx="8689695"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6" name="Group 26"/>
          <p:cNvGrpSpPr/>
          <p:nvPr/>
        </p:nvGrpSpPr>
        <p:grpSpPr>
          <a:xfrm>
            <a:off x="7799112" y="6792825"/>
            <a:ext cx="8809317" cy="856727"/>
            <a:chOff x="0" y="0"/>
            <a:chExt cx="8918295" cy="867325"/>
          </a:xfrm>
        </p:grpSpPr>
        <p:sp>
          <p:nvSpPr>
            <p:cNvPr id="27" name="Freeform 27"/>
            <p:cNvSpPr/>
            <p:nvPr/>
          </p:nvSpPr>
          <p:spPr>
            <a:xfrm>
              <a:off x="683" y="0"/>
              <a:ext cx="8916929" cy="867325"/>
            </a:xfrm>
            <a:custGeom>
              <a:avLst/>
              <a:gdLst/>
              <a:ahLst/>
              <a:cxnLst/>
              <a:rect l="l" t="t" r="r" b="b"/>
              <a:pathLst>
                <a:path w="8916929" h="867325">
                  <a:moveTo>
                    <a:pt x="8915748" y="437641"/>
                  </a:moveTo>
                  <a:lnTo>
                    <a:pt x="8716276" y="863346"/>
                  </a:lnTo>
                  <a:cubicBezTo>
                    <a:pt x="8715139" y="865774"/>
                    <a:pt x="8712699" y="867325"/>
                    <a:pt x="8710018" y="867325"/>
                  </a:cubicBezTo>
                  <a:lnTo>
                    <a:pt x="206911" y="867325"/>
                  </a:lnTo>
                  <a:cubicBezTo>
                    <a:pt x="204230" y="867325"/>
                    <a:pt x="201790" y="865774"/>
                    <a:pt x="200653" y="863346"/>
                  </a:cubicBezTo>
                  <a:lnTo>
                    <a:pt x="1181" y="437641"/>
                  </a:lnTo>
                  <a:cubicBezTo>
                    <a:pt x="0" y="435120"/>
                    <a:pt x="0" y="432205"/>
                    <a:pt x="1181" y="429683"/>
                  </a:cubicBezTo>
                  <a:lnTo>
                    <a:pt x="200653" y="3979"/>
                  </a:lnTo>
                  <a:cubicBezTo>
                    <a:pt x="201790" y="1551"/>
                    <a:pt x="204230" y="0"/>
                    <a:pt x="206911" y="0"/>
                  </a:cubicBezTo>
                  <a:lnTo>
                    <a:pt x="8710018" y="0"/>
                  </a:lnTo>
                  <a:cubicBezTo>
                    <a:pt x="8712699" y="0"/>
                    <a:pt x="8715139" y="1551"/>
                    <a:pt x="8716276" y="3979"/>
                  </a:cubicBezTo>
                  <a:lnTo>
                    <a:pt x="8915748" y="429683"/>
                  </a:lnTo>
                  <a:cubicBezTo>
                    <a:pt x="8916929" y="432205"/>
                    <a:pt x="8916929" y="435120"/>
                    <a:pt x="8915748" y="43764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28" name="TextBox 28"/>
            <p:cNvSpPr txBox="1"/>
            <p:nvPr/>
          </p:nvSpPr>
          <p:spPr>
            <a:xfrm>
              <a:off x="114300" y="-38100"/>
              <a:ext cx="8689695"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29" name="Freeform 29"/>
          <p:cNvSpPr/>
          <p:nvPr/>
        </p:nvSpPr>
        <p:spPr>
          <a:xfrm>
            <a:off x="8358643" y="6032565"/>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sp>
        <p:nvSpPr>
          <p:cNvPr id="30" name="Freeform 30"/>
          <p:cNvSpPr/>
          <p:nvPr/>
        </p:nvSpPr>
        <p:spPr>
          <a:xfrm>
            <a:off x="8358643" y="7030689"/>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grpSp>
        <p:nvGrpSpPr>
          <p:cNvPr id="31" name="Group 31"/>
          <p:cNvGrpSpPr/>
          <p:nvPr/>
        </p:nvGrpSpPr>
        <p:grpSpPr>
          <a:xfrm>
            <a:off x="7799112" y="7832748"/>
            <a:ext cx="8809317" cy="856727"/>
            <a:chOff x="0" y="0"/>
            <a:chExt cx="8918295" cy="867325"/>
          </a:xfrm>
        </p:grpSpPr>
        <p:sp>
          <p:nvSpPr>
            <p:cNvPr id="32" name="Freeform 32"/>
            <p:cNvSpPr/>
            <p:nvPr/>
          </p:nvSpPr>
          <p:spPr>
            <a:xfrm>
              <a:off x="683" y="0"/>
              <a:ext cx="8916929" cy="867325"/>
            </a:xfrm>
            <a:custGeom>
              <a:avLst/>
              <a:gdLst/>
              <a:ahLst/>
              <a:cxnLst/>
              <a:rect l="l" t="t" r="r" b="b"/>
              <a:pathLst>
                <a:path w="8916929" h="867325">
                  <a:moveTo>
                    <a:pt x="8915748" y="437641"/>
                  </a:moveTo>
                  <a:lnTo>
                    <a:pt x="8716276" y="863346"/>
                  </a:lnTo>
                  <a:cubicBezTo>
                    <a:pt x="8715139" y="865774"/>
                    <a:pt x="8712699" y="867325"/>
                    <a:pt x="8710018" y="867325"/>
                  </a:cubicBezTo>
                  <a:lnTo>
                    <a:pt x="206911" y="867325"/>
                  </a:lnTo>
                  <a:cubicBezTo>
                    <a:pt x="204230" y="867325"/>
                    <a:pt x="201790" y="865774"/>
                    <a:pt x="200653" y="863346"/>
                  </a:cubicBezTo>
                  <a:lnTo>
                    <a:pt x="1181" y="437641"/>
                  </a:lnTo>
                  <a:cubicBezTo>
                    <a:pt x="0" y="435120"/>
                    <a:pt x="0" y="432205"/>
                    <a:pt x="1181" y="429683"/>
                  </a:cubicBezTo>
                  <a:lnTo>
                    <a:pt x="200653" y="3979"/>
                  </a:lnTo>
                  <a:cubicBezTo>
                    <a:pt x="201790" y="1551"/>
                    <a:pt x="204230" y="0"/>
                    <a:pt x="206911" y="0"/>
                  </a:cubicBezTo>
                  <a:lnTo>
                    <a:pt x="8710018" y="0"/>
                  </a:lnTo>
                  <a:cubicBezTo>
                    <a:pt x="8712699" y="0"/>
                    <a:pt x="8715139" y="1551"/>
                    <a:pt x="8716276" y="3979"/>
                  </a:cubicBezTo>
                  <a:lnTo>
                    <a:pt x="8915748" y="429683"/>
                  </a:lnTo>
                  <a:cubicBezTo>
                    <a:pt x="8916929" y="432205"/>
                    <a:pt x="8916929" y="435120"/>
                    <a:pt x="8915748" y="437641"/>
                  </a:cubicBezTo>
                  <a:close/>
                </a:path>
              </a:pathLst>
            </a:custGeom>
            <a:gradFill rotWithShape="1">
              <a:gsLst>
                <a:gs pos="0">
                  <a:srgbClr val="001839">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3" name="TextBox 33"/>
            <p:cNvSpPr txBox="1"/>
            <p:nvPr/>
          </p:nvSpPr>
          <p:spPr>
            <a:xfrm>
              <a:off x="114300" y="-38100"/>
              <a:ext cx="8689695" cy="905425"/>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34" name="Freeform 34"/>
          <p:cNvSpPr/>
          <p:nvPr/>
        </p:nvSpPr>
        <p:spPr>
          <a:xfrm>
            <a:off x="8358643" y="8059294"/>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latin typeface="Calibri" panose="020F0502020204030204" pitchFamily="34" charset="0"/>
            </a:endParaRPr>
          </a:p>
        </p:txBody>
      </p:sp>
      <p:sp>
        <p:nvSpPr>
          <p:cNvPr id="35" name="AutoShape 35"/>
          <p:cNvSpPr/>
          <p:nvPr/>
        </p:nvSpPr>
        <p:spPr>
          <a:xfrm>
            <a:off x="16597825" y="6181266"/>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sp>
        <p:nvSpPr>
          <p:cNvPr id="36" name="AutoShape 36"/>
          <p:cNvSpPr/>
          <p:nvPr/>
        </p:nvSpPr>
        <p:spPr>
          <a:xfrm>
            <a:off x="16597825" y="7221189"/>
            <a:ext cx="0" cy="1039923"/>
          </a:xfrm>
          <a:prstGeom prst="line">
            <a:avLst/>
          </a:prstGeom>
          <a:ln w="38100" cap="flat">
            <a:gradFill>
              <a:gsLst>
                <a:gs pos="0">
                  <a:srgbClr val="001839">
                    <a:alpha val="100000"/>
                  </a:srgbClr>
                </a:gs>
                <a:gs pos="100000">
                  <a:srgbClr val="068CAE">
                    <a:alpha val="100000"/>
                  </a:srgbClr>
                </a:gs>
              </a:gsLst>
              <a:lin ang="0"/>
            </a:gradFill>
            <a:prstDash val="solid"/>
            <a:headEnd type="none" w="sm" len="sm"/>
            <a:tailEnd type="none" w="sm" len="sm"/>
          </a:ln>
        </p:spPr>
        <p:txBody>
          <a:bodyPr/>
          <a:lstStyle/>
          <a:p>
            <a:endParaRPr lang="en-US" dirty="0">
              <a:latin typeface="Calibri" panose="020F0502020204030204" pitchFamily="34" charset="0"/>
            </a:endParaRPr>
          </a:p>
        </p:txBody>
      </p:sp>
      <p:sp>
        <p:nvSpPr>
          <p:cNvPr id="37" name="TextBox 37"/>
          <p:cNvSpPr txBox="1"/>
          <p:nvPr/>
        </p:nvSpPr>
        <p:spPr>
          <a:xfrm>
            <a:off x="8305800" y="1458873"/>
            <a:ext cx="2080760" cy="1474827"/>
          </a:xfrm>
          <a:prstGeom prst="rect">
            <a:avLst/>
          </a:prstGeom>
        </p:spPr>
        <p:txBody>
          <a:bodyPr wrap="square" lIns="0" tIns="0" rIns="0" bIns="0" rtlCol="0" anchor="t">
            <a:spAutoFit/>
          </a:bodyPr>
          <a:lstStyle/>
          <a:p>
            <a:pPr algn="l">
              <a:lnSpc>
                <a:spcPts val="12845"/>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WHY</a:t>
            </a:r>
          </a:p>
        </p:txBody>
      </p:sp>
      <p:sp>
        <p:nvSpPr>
          <p:cNvPr id="38" name="TextBox 38"/>
          <p:cNvSpPr txBox="1"/>
          <p:nvPr/>
        </p:nvSpPr>
        <p:spPr>
          <a:xfrm>
            <a:off x="10356804" y="1438782"/>
            <a:ext cx="4044996" cy="1474827"/>
          </a:xfrm>
          <a:prstGeom prst="rect">
            <a:avLst/>
          </a:prstGeom>
        </p:spPr>
        <p:txBody>
          <a:bodyPr wrap="square" lIns="0" tIns="0" rIns="0" bIns="0" rtlCol="0" anchor="t">
            <a:spAutoFit/>
          </a:bodyPr>
          <a:lstStyle/>
          <a:p>
            <a:pPr algn="l">
              <a:lnSpc>
                <a:spcPts val="12845"/>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ARETUM?</a:t>
            </a:r>
          </a:p>
        </p:txBody>
      </p:sp>
      <p:sp>
        <p:nvSpPr>
          <p:cNvPr id="39" name="TextBox 39"/>
          <p:cNvSpPr txBox="1"/>
          <p:nvPr/>
        </p:nvSpPr>
        <p:spPr>
          <a:xfrm>
            <a:off x="8204403" y="3292526"/>
            <a:ext cx="9218080" cy="1998460"/>
          </a:xfrm>
          <a:prstGeom prst="rect">
            <a:avLst/>
          </a:prstGeom>
        </p:spPr>
        <p:txBody>
          <a:bodyPr lIns="0" tIns="0" rIns="0" bIns="0" rtlCol="0" anchor="t">
            <a:spAutoFit/>
          </a:bodyPr>
          <a:lstStyle/>
          <a:p>
            <a:pPr algn="just">
              <a:lnSpc>
                <a:spcPts val="2579"/>
              </a:lnSpc>
            </a:pPr>
            <a:r>
              <a:rPr lang="en-US" sz="2323" spc="-23">
                <a:solidFill>
                  <a:srgbClr val="FFFFFF"/>
                </a:solidFill>
                <a:latin typeface="Arial"/>
                <a:ea typeface="Arial"/>
                <a:cs typeface="Arial"/>
                <a:sym typeface="Arial"/>
              </a:rPr>
              <a:t>Aretum stands at the intersection of innovation, technology, and strategy, providing end-to-end solutions that empower businesses and government agencies. With our expanded capabilities through the strategic acquisitions of Panum, Miracle Systems, Marton Technologies, and Artemis Consulting, we are uniquely positioned to deliver high-impact solutions tailored to your needs.</a:t>
            </a:r>
          </a:p>
        </p:txBody>
      </p:sp>
      <p:sp>
        <p:nvSpPr>
          <p:cNvPr id="40" name="TextBox 40"/>
          <p:cNvSpPr txBox="1"/>
          <p:nvPr/>
        </p:nvSpPr>
        <p:spPr>
          <a:xfrm>
            <a:off x="9066607" y="5987283"/>
            <a:ext cx="9840652" cy="3206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Comprehensive Solutions Across Key Competencies ​</a:t>
            </a:r>
          </a:p>
        </p:txBody>
      </p:sp>
      <p:sp>
        <p:nvSpPr>
          <p:cNvPr id="41" name="TextBox 41"/>
          <p:cNvSpPr txBox="1"/>
          <p:nvPr/>
        </p:nvSpPr>
        <p:spPr>
          <a:xfrm>
            <a:off x="9066607" y="6992045"/>
            <a:ext cx="10914407" cy="3206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Innovative Products from </a:t>
            </a:r>
            <a:r>
              <a:rPr lang="en-US" sz="2123" b="1" spc="-21" dirty="0" err="1">
                <a:solidFill>
                  <a:srgbClr val="FFFFFF"/>
                </a:solidFill>
                <a:latin typeface="Arial" panose="020B0604020202020204" pitchFamily="34" charset="0"/>
                <a:ea typeface="Open Sauce Bold"/>
                <a:cs typeface="Arial" panose="020B0604020202020204" pitchFamily="34" charset="0"/>
                <a:sym typeface="Open Sauce Bold"/>
              </a:rPr>
              <a:t>Aretum</a:t>
            </a: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 Labs </a:t>
            </a:r>
          </a:p>
        </p:txBody>
      </p:sp>
      <p:sp>
        <p:nvSpPr>
          <p:cNvPr id="42" name="TextBox 42"/>
          <p:cNvSpPr txBox="1"/>
          <p:nvPr/>
        </p:nvSpPr>
        <p:spPr>
          <a:xfrm>
            <a:off x="9066607" y="8081565"/>
            <a:ext cx="11026765" cy="320601"/>
          </a:xfrm>
          <a:prstGeom prst="rect">
            <a:avLst/>
          </a:prstGeom>
        </p:spPr>
        <p:txBody>
          <a:bodyPr lIns="0" tIns="0" rIns="0" bIns="0" rtlCol="0" anchor="t">
            <a:spAutoFit/>
          </a:bodyPr>
          <a:lstStyle/>
          <a:p>
            <a:pPr algn="just">
              <a:lnSpc>
                <a:spcPts val="2548"/>
              </a:lnSpc>
            </a:pPr>
            <a:r>
              <a:rPr lang="en-US" sz="2123" b="1" spc="-21" dirty="0">
                <a:solidFill>
                  <a:srgbClr val="FFFFFF"/>
                </a:solidFill>
                <a:latin typeface="Arial" panose="020B0604020202020204" pitchFamily="34" charset="0"/>
                <a:ea typeface="Open Sauce Bold"/>
                <a:cs typeface="Arial" panose="020B0604020202020204" pitchFamily="34" charset="0"/>
                <a:sym typeface="Open Sauce Bold"/>
              </a:rPr>
              <a:t>Tailored, Client-Centric Approach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a:off x="11163965" y="6185434"/>
            <a:ext cx="4771165" cy="3210629"/>
            <a:chOff x="0" y="0"/>
            <a:chExt cx="1256603" cy="845598"/>
          </a:xfrm>
        </p:grpSpPr>
        <p:sp>
          <p:nvSpPr>
            <p:cNvPr id="4" name="Freeform 4"/>
            <p:cNvSpPr/>
            <p:nvPr/>
          </p:nvSpPr>
          <p:spPr>
            <a:xfrm>
              <a:off x="0" y="0"/>
              <a:ext cx="1256603" cy="845598"/>
            </a:xfrm>
            <a:custGeom>
              <a:avLst/>
              <a:gdLst/>
              <a:ahLst/>
              <a:cxnLst/>
              <a:rect l="l" t="t" r="r" b="b"/>
              <a:pathLst>
                <a:path w="1256603" h="845598">
                  <a:moveTo>
                    <a:pt x="82755" y="0"/>
                  </a:moveTo>
                  <a:lnTo>
                    <a:pt x="1173848" y="0"/>
                  </a:lnTo>
                  <a:cubicBezTo>
                    <a:pt x="1219552" y="0"/>
                    <a:pt x="1256603" y="37051"/>
                    <a:pt x="1256603" y="82755"/>
                  </a:cubicBezTo>
                  <a:lnTo>
                    <a:pt x="1256603" y="762843"/>
                  </a:lnTo>
                  <a:cubicBezTo>
                    <a:pt x="1256603" y="808547"/>
                    <a:pt x="1219552" y="845598"/>
                    <a:pt x="1173848" y="845598"/>
                  </a:cubicBezTo>
                  <a:lnTo>
                    <a:pt x="82755" y="845598"/>
                  </a:lnTo>
                  <a:cubicBezTo>
                    <a:pt x="37051" y="845598"/>
                    <a:pt x="0" y="808547"/>
                    <a:pt x="0" y="762843"/>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5" name="TextBox 5"/>
            <p:cNvSpPr txBox="1"/>
            <p:nvPr/>
          </p:nvSpPr>
          <p:spPr>
            <a:xfrm>
              <a:off x="0" y="-38100"/>
              <a:ext cx="1256603" cy="883698"/>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6" name="Group 6"/>
          <p:cNvGrpSpPr/>
          <p:nvPr/>
        </p:nvGrpSpPr>
        <p:grpSpPr>
          <a:xfrm>
            <a:off x="6116575" y="6175909"/>
            <a:ext cx="4771165" cy="3210629"/>
            <a:chOff x="0" y="0"/>
            <a:chExt cx="1256603" cy="845598"/>
          </a:xfrm>
        </p:grpSpPr>
        <p:sp>
          <p:nvSpPr>
            <p:cNvPr id="7" name="Freeform 7"/>
            <p:cNvSpPr/>
            <p:nvPr/>
          </p:nvSpPr>
          <p:spPr>
            <a:xfrm>
              <a:off x="0" y="0"/>
              <a:ext cx="1256603" cy="845598"/>
            </a:xfrm>
            <a:custGeom>
              <a:avLst/>
              <a:gdLst/>
              <a:ahLst/>
              <a:cxnLst/>
              <a:rect l="l" t="t" r="r" b="b"/>
              <a:pathLst>
                <a:path w="1256603" h="845598">
                  <a:moveTo>
                    <a:pt x="82755" y="0"/>
                  </a:moveTo>
                  <a:lnTo>
                    <a:pt x="1173848" y="0"/>
                  </a:lnTo>
                  <a:cubicBezTo>
                    <a:pt x="1219552" y="0"/>
                    <a:pt x="1256603" y="37051"/>
                    <a:pt x="1256603" y="82755"/>
                  </a:cubicBezTo>
                  <a:lnTo>
                    <a:pt x="1256603" y="762843"/>
                  </a:lnTo>
                  <a:cubicBezTo>
                    <a:pt x="1256603" y="808547"/>
                    <a:pt x="1219552" y="845598"/>
                    <a:pt x="1173848" y="845598"/>
                  </a:cubicBezTo>
                  <a:lnTo>
                    <a:pt x="82755" y="845598"/>
                  </a:lnTo>
                  <a:cubicBezTo>
                    <a:pt x="37051" y="845598"/>
                    <a:pt x="0" y="808547"/>
                    <a:pt x="0" y="762843"/>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8" name="TextBox 8"/>
            <p:cNvSpPr txBox="1"/>
            <p:nvPr/>
          </p:nvSpPr>
          <p:spPr>
            <a:xfrm>
              <a:off x="0" y="-38100"/>
              <a:ext cx="1256603" cy="883698"/>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9" name="Group 9"/>
          <p:cNvGrpSpPr/>
          <p:nvPr/>
        </p:nvGrpSpPr>
        <p:grpSpPr>
          <a:xfrm>
            <a:off x="1069185" y="6175909"/>
            <a:ext cx="4771165" cy="3210629"/>
            <a:chOff x="0" y="0"/>
            <a:chExt cx="1256603" cy="845598"/>
          </a:xfrm>
        </p:grpSpPr>
        <p:sp>
          <p:nvSpPr>
            <p:cNvPr id="10" name="Freeform 10"/>
            <p:cNvSpPr/>
            <p:nvPr/>
          </p:nvSpPr>
          <p:spPr>
            <a:xfrm>
              <a:off x="0" y="0"/>
              <a:ext cx="1256603" cy="845598"/>
            </a:xfrm>
            <a:custGeom>
              <a:avLst/>
              <a:gdLst/>
              <a:ahLst/>
              <a:cxnLst/>
              <a:rect l="l" t="t" r="r" b="b"/>
              <a:pathLst>
                <a:path w="1256603" h="845598">
                  <a:moveTo>
                    <a:pt x="82755" y="0"/>
                  </a:moveTo>
                  <a:lnTo>
                    <a:pt x="1173848" y="0"/>
                  </a:lnTo>
                  <a:cubicBezTo>
                    <a:pt x="1219552" y="0"/>
                    <a:pt x="1256603" y="37051"/>
                    <a:pt x="1256603" y="82755"/>
                  </a:cubicBezTo>
                  <a:lnTo>
                    <a:pt x="1256603" y="762843"/>
                  </a:lnTo>
                  <a:cubicBezTo>
                    <a:pt x="1256603" y="808547"/>
                    <a:pt x="1219552" y="845598"/>
                    <a:pt x="1173848" y="845598"/>
                  </a:cubicBezTo>
                  <a:lnTo>
                    <a:pt x="82755" y="845598"/>
                  </a:lnTo>
                  <a:cubicBezTo>
                    <a:pt x="37051" y="845598"/>
                    <a:pt x="0" y="808547"/>
                    <a:pt x="0" y="762843"/>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11" name="TextBox 11"/>
            <p:cNvSpPr txBox="1"/>
            <p:nvPr/>
          </p:nvSpPr>
          <p:spPr>
            <a:xfrm>
              <a:off x="0" y="-38100"/>
              <a:ext cx="1256603" cy="883698"/>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12" name="Group 12"/>
          <p:cNvGrpSpPr/>
          <p:nvPr/>
        </p:nvGrpSpPr>
        <p:grpSpPr>
          <a:xfrm>
            <a:off x="1596321" y="2860479"/>
            <a:ext cx="3852790" cy="38527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15" name="Group 15"/>
          <p:cNvGrpSpPr/>
          <p:nvPr/>
        </p:nvGrpSpPr>
        <p:grpSpPr>
          <a:xfrm>
            <a:off x="2131933" y="3501209"/>
            <a:ext cx="2781565" cy="2781565"/>
            <a:chOff x="0" y="0"/>
            <a:chExt cx="6350000" cy="6350000"/>
          </a:xfrm>
        </p:grpSpPr>
        <p:sp>
          <p:nvSpPr>
            <p:cNvPr id="16" name="Freeform 16"/>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t="-9932" b="-9932"/>
              </a:stretch>
            </a:blipFill>
          </p:spPr>
          <p:txBody>
            <a:bodyPr/>
            <a:lstStyle/>
            <a:p>
              <a:endParaRPr lang="en-US" dirty="0">
                <a:latin typeface="Calibri" panose="020F0502020204030204" pitchFamily="34" charset="0"/>
              </a:endParaRPr>
            </a:p>
          </p:txBody>
        </p:sp>
      </p:grpSp>
      <p:grpSp>
        <p:nvGrpSpPr>
          <p:cNvPr id="17" name="Group 17"/>
          <p:cNvGrpSpPr/>
          <p:nvPr/>
        </p:nvGrpSpPr>
        <p:grpSpPr>
          <a:xfrm>
            <a:off x="1517861" y="2719593"/>
            <a:ext cx="4009710" cy="400971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19" name="TextBox 19"/>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20" name="Group 20"/>
          <p:cNvGrpSpPr/>
          <p:nvPr/>
        </p:nvGrpSpPr>
        <p:grpSpPr>
          <a:xfrm>
            <a:off x="6516948" y="2656962"/>
            <a:ext cx="3852790" cy="385279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2" name="TextBox 22"/>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23" name="Group 23"/>
          <p:cNvGrpSpPr/>
          <p:nvPr/>
        </p:nvGrpSpPr>
        <p:grpSpPr>
          <a:xfrm>
            <a:off x="6899734" y="3180839"/>
            <a:ext cx="3087218" cy="3087218"/>
            <a:chOff x="0" y="0"/>
            <a:chExt cx="6350000" cy="6350000"/>
          </a:xfrm>
        </p:grpSpPr>
        <p:sp>
          <p:nvSpPr>
            <p:cNvPr id="24" name="Freeform 24"/>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16747" r="-16747"/>
              </a:stretch>
            </a:blipFill>
          </p:spPr>
          <p:txBody>
            <a:bodyPr/>
            <a:lstStyle/>
            <a:p>
              <a:endParaRPr lang="en-US" dirty="0">
                <a:latin typeface="Calibri" panose="020F0502020204030204" pitchFamily="34" charset="0"/>
              </a:endParaRPr>
            </a:p>
          </p:txBody>
        </p:sp>
      </p:grpSp>
      <p:grpSp>
        <p:nvGrpSpPr>
          <p:cNvPr id="25" name="Group 25"/>
          <p:cNvGrpSpPr/>
          <p:nvPr/>
        </p:nvGrpSpPr>
        <p:grpSpPr>
          <a:xfrm>
            <a:off x="6438488" y="2638012"/>
            <a:ext cx="4009710" cy="400971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27" name="TextBox 27"/>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28" name="Group 28"/>
          <p:cNvGrpSpPr/>
          <p:nvPr/>
        </p:nvGrpSpPr>
        <p:grpSpPr>
          <a:xfrm>
            <a:off x="11562308" y="2823407"/>
            <a:ext cx="3852790" cy="385279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30" name="TextBox 30"/>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31" name="Group 31"/>
          <p:cNvGrpSpPr/>
          <p:nvPr/>
        </p:nvGrpSpPr>
        <p:grpSpPr>
          <a:xfrm>
            <a:off x="11794814" y="3186476"/>
            <a:ext cx="3317177" cy="3317177"/>
            <a:chOff x="0" y="0"/>
            <a:chExt cx="6350000" cy="6350000"/>
          </a:xfrm>
        </p:grpSpPr>
        <p:sp>
          <p:nvSpPr>
            <p:cNvPr id="32" name="Freeform 32"/>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a:stretch>
            </a:blipFill>
          </p:spPr>
          <p:txBody>
            <a:bodyPr/>
            <a:lstStyle/>
            <a:p>
              <a:endParaRPr lang="en-US" dirty="0">
                <a:latin typeface="Calibri" panose="020F0502020204030204" pitchFamily="34" charset="0"/>
              </a:endParaRPr>
            </a:p>
          </p:txBody>
        </p:sp>
      </p:grpSp>
      <p:grpSp>
        <p:nvGrpSpPr>
          <p:cNvPr id="33" name="Group 33"/>
          <p:cNvGrpSpPr/>
          <p:nvPr/>
        </p:nvGrpSpPr>
        <p:grpSpPr>
          <a:xfrm>
            <a:off x="11483848" y="2823407"/>
            <a:ext cx="4009710" cy="400971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35" name="TextBox 35"/>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36" name="Group 36"/>
          <p:cNvGrpSpPr/>
          <p:nvPr/>
        </p:nvGrpSpPr>
        <p:grpSpPr>
          <a:xfrm>
            <a:off x="1596321" y="6110194"/>
            <a:ext cx="3554706" cy="667685"/>
            <a:chOff x="0" y="0"/>
            <a:chExt cx="1181703" cy="221961"/>
          </a:xfrm>
        </p:grpSpPr>
        <p:sp>
          <p:nvSpPr>
            <p:cNvPr id="37" name="Freeform 37"/>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8" name="TextBox 38"/>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CEO and Operating Partner</a:t>
              </a:r>
            </a:p>
          </p:txBody>
        </p:sp>
      </p:grpSp>
      <p:grpSp>
        <p:nvGrpSpPr>
          <p:cNvPr id="39" name="Group 39"/>
          <p:cNvGrpSpPr/>
          <p:nvPr/>
        </p:nvGrpSpPr>
        <p:grpSpPr>
          <a:xfrm>
            <a:off x="6724805" y="6110194"/>
            <a:ext cx="3554706" cy="667685"/>
            <a:chOff x="0" y="0"/>
            <a:chExt cx="1181703" cy="221961"/>
          </a:xfrm>
        </p:grpSpPr>
        <p:sp>
          <p:nvSpPr>
            <p:cNvPr id="40" name="Freeform 40"/>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1" name="TextBox 41"/>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EVP - Operations &amp; Growth</a:t>
              </a:r>
              <a:r>
                <a:rPr lang="en-US" sz="1646" b="1" dirty="0">
                  <a:solidFill>
                    <a:srgbClr val="FFFFFF"/>
                  </a:solidFill>
                  <a:latin typeface="Montserrat Medium"/>
                  <a:ea typeface="Montserrat Medium"/>
                  <a:cs typeface="Montserrat Medium"/>
                  <a:sym typeface="Montserrat Medium"/>
                </a:rPr>
                <a:t>​</a:t>
              </a:r>
            </a:p>
          </p:txBody>
        </p:sp>
      </p:grpSp>
      <p:grpSp>
        <p:nvGrpSpPr>
          <p:cNvPr id="42" name="Group 42"/>
          <p:cNvGrpSpPr/>
          <p:nvPr/>
        </p:nvGrpSpPr>
        <p:grpSpPr>
          <a:xfrm>
            <a:off x="11711349" y="6110194"/>
            <a:ext cx="3554706" cy="667685"/>
            <a:chOff x="0" y="0"/>
            <a:chExt cx="1181703" cy="221961"/>
          </a:xfrm>
        </p:grpSpPr>
        <p:sp>
          <p:nvSpPr>
            <p:cNvPr id="43" name="Freeform 43"/>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4" name="TextBox 44"/>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Chief Growth Officer</a:t>
              </a:r>
              <a:r>
                <a:rPr lang="en-US" sz="1646" b="1" dirty="0">
                  <a:solidFill>
                    <a:srgbClr val="FFFFFF"/>
                  </a:solidFill>
                  <a:latin typeface="Montserrat Medium"/>
                  <a:ea typeface="Montserrat Medium"/>
                  <a:cs typeface="Montserrat Medium"/>
                  <a:sym typeface="Montserrat Medium"/>
                </a:rPr>
                <a:t>​</a:t>
              </a:r>
            </a:p>
          </p:txBody>
        </p:sp>
      </p:grpSp>
      <p:sp>
        <p:nvSpPr>
          <p:cNvPr id="45" name="TextBox 45"/>
          <p:cNvSpPr txBox="1"/>
          <p:nvPr/>
        </p:nvSpPr>
        <p:spPr>
          <a:xfrm>
            <a:off x="11685896" y="7233185"/>
            <a:ext cx="3605613" cy="1949957"/>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Sean brings nearly 30 years of </a:t>
            </a:r>
            <a:r>
              <a:rPr lang="en-US" sz="1563" b="1" dirty="0" err="1">
                <a:solidFill>
                  <a:srgbClr val="00193C"/>
                </a:solidFill>
                <a:latin typeface="Arial" panose="020B0604020202020204" pitchFamily="34" charset="0"/>
                <a:ea typeface="Muli Bold"/>
                <a:cs typeface="Arial" panose="020B0604020202020204" pitchFamily="34" charset="0"/>
                <a:sym typeface="Muli Bold"/>
              </a:rPr>
              <a:t>GovCon</a:t>
            </a:r>
            <a:r>
              <a:rPr lang="en-US" sz="1563" b="1" dirty="0">
                <a:solidFill>
                  <a:srgbClr val="00193C"/>
                </a:solidFill>
                <a:latin typeface="Arial" panose="020B0604020202020204" pitchFamily="34" charset="0"/>
                <a:ea typeface="Muli Bold"/>
                <a:cs typeface="Arial" panose="020B0604020202020204" pitchFamily="34" charset="0"/>
                <a:sym typeface="Muli Bold"/>
              </a:rPr>
              <a:t> experience, including leadership roles at M9 Solutions, Capgemini, ICF, and CGI Federal, and over a decade as a U.S. Marine Corps Special Agent to surge </a:t>
            </a:r>
            <a:r>
              <a:rPr lang="en-US" sz="1563" b="1" dirty="0" err="1">
                <a:solidFill>
                  <a:srgbClr val="00193C"/>
                </a:solidFill>
                <a:latin typeface="Arial" panose="020B0604020202020204" pitchFamily="34" charset="0"/>
                <a:ea typeface="Muli Bold"/>
                <a:cs typeface="Arial" panose="020B0604020202020204" pitchFamily="34" charset="0"/>
                <a:sym typeface="Muli Bold"/>
              </a:rPr>
              <a:t>Aretum</a:t>
            </a:r>
            <a:r>
              <a:rPr lang="en-US" sz="1563" b="1" dirty="0">
                <a:solidFill>
                  <a:srgbClr val="00193C"/>
                </a:solidFill>
                <a:latin typeface="Arial" panose="020B0604020202020204" pitchFamily="34" charset="0"/>
                <a:ea typeface="Muli Bold"/>
                <a:cs typeface="Arial" panose="020B0604020202020204" pitchFamily="34" charset="0"/>
                <a:sym typeface="Muli Bold"/>
              </a:rPr>
              <a:t> to higher objectives of growth.​</a:t>
            </a:r>
          </a:p>
        </p:txBody>
      </p:sp>
      <p:sp>
        <p:nvSpPr>
          <p:cNvPr id="46" name="TextBox 46"/>
          <p:cNvSpPr txBox="1"/>
          <p:nvPr/>
        </p:nvSpPr>
        <p:spPr>
          <a:xfrm>
            <a:off x="12108755" y="6788357"/>
            <a:ext cx="2781565" cy="397203"/>
          </a:xfrm>
          <a:prstGeom prst="rect">
            <a:avLst/>
          </a:prstGeom>
        </p:spPr>
        <p:txBody>
          <a:bodyPr lIns="0" tIns="0" rIns="0" bIns="0" rtlCol="0" anchor="t">
            <a:spAutoFit/>
          </a:bodyPr>
          <a:lstStyle/>
          <a:p>
            <a:pPr marL="0" lvl="0" indent="0" algn="ctr">
              <a:lnSpc>
                <a:spcPts val="3327"/>
              </a:lnSpc>
              <a:spcBef>
                <a:spcPct val="0"/>
              </a:spcBef>
            </a:pPr>
            <a:r>
              <a:rPr lang="en-US" sz="2218">
                <a:solidFill>
                  <a:srgbClr val="00193C"/>
                </a:solidFill>
                <a:latin typeface="Cooper BT Medium"/>
                <a:ea typeface="Cooper BT Medium"/>
                <a:cs typeface="Cooper BT Medium"/>
                <a:sym typeface="Cooper BT Medium"/>
              </a:rPr>
              <a:t>Sean DuGuay​</a:t>
            </a:r>
          </a:p>
        </p:txBody>
      </p:sp>
      <p:sp>
        <p:nvSpPr>
          <p:cNvPr id="47" name="TextBox 47"/>
          <p:cNvSpPr txBox="1"/>
          <p:nvPr/>
        </p:nvSpPr>
        <p:spPr>
          <a:xfrm>
            <a:off x="1543941" y="7233185"/>
            <a:ext cx="3991610" cy="1952329"/>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As a visionary leader, Rohit Gupta possesses expertise in scalable systems, AI, and IT operations to drive customer success through digital transformation, supported by a B.E. from the University of Mumbai and an M.S. from the University of Connecticut.​</a:t>
            </a:r>
          </a:p>
        </p:txBody>
      </p:sp>
      <p:sp>
        <p:nvSpPr>
          <p:cNvPr id="48" name="TextBox 48"/>
          <p:cNvSpPr txBox="1"/>
          <p:nvPr/>
        </p:nvSpPr>
        <p:spPr>
          <a:xfrm>
            <a:off x="2131933" y="6788357"/>
            <a:ext cx="2781565" cy="397203"/>
          </a:xfrm>
          <a:prstGeom prst="rect">
            <a:avLst/>
          </a:prstGeom>
        </p:spPr>
        <p:txBody>
          <a:bodyPr lIns="0" tIns="0" rIns="0" bIns="0" rtlCol="0" anchor="t">
            <a:spAutoFit/>
          </a:bodyPr>
          <a:lstStyle/>
          <a:p>
            <a:pPr marL="0" lvl="0" indent="0" algn="ctr">
              <a:lnSpc>
                <a:spcPts val="3327"/>
              </a:lnSpc>
              <a:spcBef>
                <a:spcPct val="0"/>
              </a:spcBef>
            </a:pPr>
            <a:r>
              <a:rPr lang="en-US" sz="2218">
                <a:solidFill>
                  <a:srgbClr val="00193C"/>
                </a:solidFill>
                <a:latin typeface="Cooper BT Medium"/>
                <a:ea typeface="Cooper BT Medium"/>
                <a:cs typeface="Cooper BT Medium"/>
                <a:sym typeface="Cooper BT Medium"/>
              </a:rPr>
              <a:t>Rohit Gupta​</a:t>
            </a:r>
          </a:p>
        </p:txBody>
      </p:sp>
      <p:sp>
        <p:nvSpPr>
          <p:cNvPr id="49" name="TextBox 49"/>
          <p:cNvSpPr txBox="1"/>
          <p:nvPr/>
        </p:nvSpPr>
        <p:spPr>
          <a:xfrm>
            <a:off x="6516948" y="7207474"/>
            <a:ext cx="4064716" cy="1949957"/>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Tiffany Bailey is a success-driven leader who has achieved 25% revenue growth, built a $1B pipeline, excels in Federal CRM and strategic partnerships, and is a best-selling author with success in Defense and Civilian markets. She is a certified PMP and holds an MBA and MIS. ​</a:t>
            </a:r>
          </a:p>
        </p:txBody>
      </p:sp>
      <p:sp>
        <p:nvSpPr>
          <p:cNvPr id="50" name="TextBox 50"/>
          <p:cNvSpPr txBox="1"/>
          <p:nvPr/>
        </p:nvSpPr>
        <p:spPr>
          <a:xfrm>
            <a:off x="7057978" y="6788357"/>
            <a:ext cx="2781565" cy="397203"/>
          </a:xfrm>
          <a:prstGeom prst="rect">
            <a:avLst/>
          </a:prstGeom>
        </p:spPr>
        <p:txBody>
          <a:bodyPr lIns="0" tIns="0" rIns="0" bIns="0" rtlCol="0" anchor="t">
            <a:spAutoFit/>
          </a:bodyPr>
          <a:lstStyle/>
          <a:p>
            <a:pPr algn="ctr">
              <a:lnSpc>
                <a:spcPts val="3327"/>
              </a:lnSpc>
            </a:pPr>
            <a:r>
              <a:rPr lang="en-US" sz="2218">
                <a:solidFill>
                  <a:srgbClr val="00193C"/>
                </a:solidFill>
                <a:latin typeface="Cooper BT Medium"/>
                <a:ea typeface="Cooper BT Medium"/>
                <a:cs typeface="Cooper BT Medium"/>
                <a:sym typeface="Cooper BT Medium"/>
              </a:rPr>
              <a:t>Tiffany Bailey​</a:t>
            </a:r>
          </a:p>
        </p:txBody>
      </p:sp>
      <p:sp>
        <p:nvSpPr>
          <p:cNvPr id="51" name="TextBox 51"/>
          <p:cNvSpPr txBox="1"/>
          <p:nvPr/>
        </p:nvSpPr>
        <p:spPr>
          <a:xfrm>
            <a:off x="3194262" y="571500"/>
            <a:ext cx="6025938"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OUR TEAM</a:t>
            </a:r>
          </a:p>
        </p:txBody>
      </p:sp>
      <p:sp>
        <p:nvSpPr>
          <p:cNvPr id="52" name="TextBox 52"/>
          <p:cNvSpPr txBox="1"/>
          <p:nvPr/>
        </p:nvSpPr>
        <p:spPr>
          <a:xfrm>
            <a:off x="8160055" y="571500"/>
            <a:ext cx="4870145"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MEMBERS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a:off x="11163965" y="6185434"/>
            <a:ext cx="4771165" cy="3835089"/>
            <a:chOff x="0" y="0"/>
            <a:chExt cx="1256603" cy="1010065"/>
          </a:xfrm>
        </p:grpSpPr>
        <p:sp>
          <p:nvSpPr>
            <p:cNvPr id="4" name="Freeform 4"/>
            <p:cNvSpPr/>
            <p:nvPr/>
          </p:nvSpPr>
          <p:spPr>
            <a:xfrm>
              <a:off x="0" y="0"/>
              <a:ext cx="1256603" cy="1010065"/>
            </a:xfrm>
            <a:custGeom>
              <a:avLst/>
              <a:gdLst/>
              <a:ahLst/>
              <a:cxnLst/>
              <a:rect l="l" t="t" r="r" b="b"/>
              <a:pathLst>
                <a:path w="1256603" h="1010065">
                  <a:moveTo>
                    <a:pt x="82755" y="0"/>
                  </a:moveTo>
                  <a:lnTo>
                    <a:pt x="1173848" y="0"/>
                  </a:lnTo>
                  <a:cubicBezTo>
                    <a:pt x="1219552" y="0"/>
                    <a:pt x="1256603" y="37051"/>
                    <a:pt x="1256603" y="82755"/>
                  </a:cubicBezTo>
                  <a:lnTo>
                    <a:pt x="1256603" y="927310"/>
                  </a:lnTo>
                  <a:cubicBezTo>
                    <a:pt x="1256603" y="973014"/>
                    <a:pt x="1219552" y="1010065"/>
                    <a:pt x="1173848" y="1010065"/>
                  </a:cubicBezTo>
                  <a:lnTo>
                    <a:pt x="82755" y="1010065"/>
                  </a:lnTo>
                  <a:cubicBezTo>
                    <a:pt x="37051" y="1010065"/>
                    <a:pt x="0" y="973014"/>
                    <a:pt x="0" y="927310"/>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5" name="TextBox 5"/>
            <p:cNvSpPr txBox="1"/>
            <p:nvPr/>
          </p:nvSpPr>
          <p:spPr>
            <a:xfrm>
              <a:off x="0" y="-38100"/>
              <a:ext cx="1256603" cy="1048165"/>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6" name="Group 6"/>
          <p:cNvGrpSpPr/>
          <p:nvPr/>
        </p:nvGrpSpPr>
        <p:grpSpPr>
          <a:xfrm>
            <a:off x="6116575" y="6175909"/>
            <a:ext cx="4771165" cy="3844614"/>
            <a:chOff x="0" y="0"/>
            <a:chExt cx="1256603" cy="1012573"/>
          </a:xfrm>
        </p:grpSpPr>
        <p:sp>
          <p:nvSpPr>
            <p:cNvPr id="7" name="Freeform 7"/>
            <p:cNvSpPr/>
            <p:nvPr/>
          </p:nvSpPr>
          <p:spPr>
            <a:xfrm>
              <a:off x="0" y="0"/>
              <a:ext cx="1256603" cy="1012573"/>
            </a:xfrm>
            <a:custGeom>
              <a:avLst/>
              <a:gdLst/>
              <a:ahLst/>
              <a:cxnLst/>
              <a:rect l="l" t="t" r="r" b="b"/>
              <a:pathLst>
                <a:path w="1256603" h="1012573">
                  <a:moveTo>
                    <a:pt x="82755" y="0"/>
                  </a:moveTo>
                  <a:lnTo>
                    <a:pt x="1173848" y="0"/>
                  </a:lnTo>
                  <a:cubicBezTo>
                    <a:pt x="1219552" y="0"/>
                    <a:pt x="1256603" y="37051"/>
                    <a:pt x="1256603" y="82755"/>
                  </a:cubicBezTo>
                  <a:lnTo>
                    <a:pt x="1256603" y="929818"/>
                  </a:lnTo>
                  <a:cubicBezTo>
                    <a:pt x="1256603" y="975523"/>
                    <a:pt x="1219552" y="1012573"/>
                    <a:pt x="1173848" y="1012573"/>
                  </a:cubicBezTo>
                  <a:lnTo>
                    <a:pt x="82755" y="1012573"/>
                  </a:lnTo>
                  <a:cubicBezTo>
                    <a:pt x="37051" y="1012573"/>
                    <a:pt x="0" y="975523"/>
                    <a:pt x="0" y="929818"/>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8" name="TextBox 8"/>
            <p:cNvSpPr txBox="1"/>
            <p:nvPr/>
          </p:nvSpPr>
          <p:spPr>
            <a:xfrm>
              <a:off x="0" y="-38100"/>
              <a:ext cx="1256603" cy="1050673"/>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9" name="Group 9"/>
          <p:cNvGrpSpPr/>
          <p:nvPr/>
        </p:nvGrpSpPr>
        <p:grpSpPr>
          <a:xfrm>
            <a:off x="1069185" y="6175909"/>
            <a:ext cx="4771165" cy="3844614"/>
            <a:chOff x="0" y="0"/>
            <a:chExt cx="1256603" cy="1012573"/>
          </a:xfrm>
        </p:grpSpPr>
        <p:sp>
          <p:nvSpPr>
            <p:cNvPr id="10" name="Freeform 10"/>
            <p:cNvSpPr/>
            <p:nvPr/>
          </p:nvSpPr>
          <p:spPr>
            <a:xfrm>
              <a:off x="0" y="0"/>
              <a:ext cx="1256603" cy="1012573"/>
            </a:xfrm>
            <a:custGeom>
              <a:avLst/>
              <a:gdLst/>
              <a:ahLst/>
              <a:cxnLst/>
              <a:rect l="l" t="t" r="r" b="b"/>
              <a:pathLst>
                <a:path w="1256603" h="1012573">
                  <a:moveTo>
                    <a:pt x="82755" y="0"/>
                  </a:moveTo>
                  <a:lnTo>
                    <a:pt x="1173848" y="0"/>
                  </a:lnTo>
                  <a:cubicBezTo>
                    <a:pt x="1219552" y="0"/>
                    <a:pt x="1256603" y="37051"/>
                    <a:pt x="1256603" y="82755"/>
                  </a:cubicBezTo>
                  <a:lnTo>
                    <a:pt x="1256603" y="929818"/>
                  </a:lnTo>
                  <a:cubicBezTo>
                    <a:pt x="1256603" y="975523"/>
                    <a:pt x="1219552" y="1012573"/>
                    <a:pt x="1173848" y="1012573"/>
                  </a:cubicBezTo>
                  <a:lnTo>
                    <a:pt x="82755" y="1012573"/>
                  </a:lnTo>
                  <a:cubicBezTo>
                    <a:pt x="37051" y="1012573"/>
                    <a:pt x="0" y="975523"/>
                    <a:pt x="0" y="929818"/>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11" name="TextBox 11"/>
            <p:cNvSpPr txBox="1"/>
            <p:nvPr/>
          </p:nvSpPr>
          <p:spPr>
            <a:xfrm>
              <a:off x="0" y="-38100"/>
              <a:ext cx="1256603" cy="1050673"/>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12" name="Group 12"/>
          <p:cNvGrpSpPr/>
          <p:nvPr/>
        </p:nvGrpSpPr>
        <p:grpSpPr>
          <a:xfrm>
            <a:off x="1596321" y="2860479"/>
            <a:ext cx="3852790" cy="38527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sp>
        <p:nvSpPr>
          <p:cNvPr id="15" name="Freeform 15"/>
          <p:cNvSpPr/>
          <p:nvPr/>
        </p:nvSpPr>
        <p:spPr>
          <a:xfrm>
            <a:off x="1989793" y="2755905"/>
            <a:ext cx="3065845" cy="3832307"/>
          </a:xfrm>
          <a:custGeom>
            <a:avLst/>
            <a:gdLst/>
            <a:ahLst/>
            <a:cxnLst/>
            <a:rect l="l" t="t" r="r" b="b"/>
            <a:pathLst>
              <a:path w="3065845" h="3832307">
                <a:moveTo>
                  <a:pt x="0" y="0"/>
                </a:moveTo>
                <a:lnTo>
                  <a:pt x="3065845" y="0"/>
                </a:lnTo>
                <a:lnTo>
                  <a:pt x="3065845" y="3832307"/>
                </a:lnTo>
                <a:lnTo>
                  <a:pt x="0" y="3832307"/>
                </a:lnTo>
                <a:lnTo>
                  <a:pt x="0" y="0"/>
                </a:lnTo>
                <a:close/>
              </a:path>
            </a:pathLst>
          </a:custGeom>
          <a:blipFill>
            <a:blip r:embed="rId3"/>
            <a:stretch>
              <a:fillRect/>
            </a:stretch>
          </a:blipFill>
        </p:spPr>
        <p:txBody>
          <a:bodyPr/>
          <a:lstStyle/>
          <a:p>
            <a:endParaRPr lang="en-US" dirty="0">
              <a:latin typeface="Calibri" panose="020F0502020204030204" pitchFamily="34" charset="0"/>
            </a:endParaRPr>
          </a:p>
        </p:txBody>
      </p:sp>
      <p:grpSp>
        <p:nvGrpSpPr>
          <p:cNvPr id="16" name="Group 16"/>
          <p:cNvGrpSpPr/>
          <p:nvPr/>
        </p:nvGrpSpPr>
        <p:grpSpPr>
          <a:xfrm>
            <a:off x="1517861" y="2667204"/>
            <a:ext cx="4009710" cy="400971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18" name="TextBox 18"/>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19" name="Group 19"/>
          <p:cNvGrpSpPr/>
          <p:nvPr/>
        </p:nvGrpSpPr>
        <p:grpSpPr>
          <a:xfrm>
            <a:off x="6516948" y="2656962"/>
            <a:ext cx="3852790" cy="385279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1" name="TextBox 21"/>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sp>
        <p:nvSpPr>
          <p:cNvPr id="22" name="Freeform 22"/>
          <p:cNvSpPr/>
          <p:nvPr/>
        </p:nvSpPr>
        <p:spPr>
          <a:xfrm>
            <a:off x="6782046" y="2860479"/>
            <a:ext cx="3322595" cy="3329786"/>
          </a:xfrm>
          <a:custGeom>
            <a:avLst/>
            <a:gdLst/>
            <a:ahLst/>
            <a:cxnLst/>
            <a:rect l="l" t="t" r="r" b="b"/>
            <a:pathLst>
              <a:path w="3322595" h="3329786">
                <a:moveTo>
                  <a:pt x="0" y="0"/>
                </a:moveTo>
                <a:lnTo>
                  <a:pt x="3322595" y="0"/>
                </a:lnTo>
                <a:lnTo>
                  <a:pt x="3322595" y="3329787"/>
                </a:lnTo>
                <a:lnTo>
                  <a:pt x="0" y="3329787"/>
                </a:lnTo>
                <a:lnTo>
                  <a:pt x="0" y="0"/>
                </a:lnTo>
                <a:close/>
              </a:path>
            </a:pathLst>
          </a:custGeom>
          <a:blipFill>
            <a:blip r:embed="rId4"/>
            <a:stretch>
              <a:fillRect/>
            </a:stretch>
          </a:blipFill>
        </p:spPr>
        <p:txBody>
          <a:bodyPr/>
          <a:lstStyle/>
          <a:p>
            <a:endParaRPr lang="en-US" dirty="0">
              <a:latin typeface="Calibri" panose="020F0502020204030204" pitchFamily="34" charset="0"/>
            </a:endParaRPr>
          </a:p>
        </p:txBody>
      </p:sp>
      <p:grpSp>
        <p:nvGrpSpPr>
          <p:cNvPr id="23" name="Group 23"/>
          <p:cNvGrpSpPr/>
          <p:nvPr/>
        </p:nvGrpSpPr>
        <p:grpSpPr>
          <a:xfrm>
            <a:off x="6360028" y="2578502"/>
            <a:ext cx="4009710" cy="400971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25" name="TextBox 25"/>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26" name="Group 26"/>
          <p:cNvGrpSpPr/>
          <p:nvPr/>
        </p:nvGrpSpPr>
        <p:grpSpPr>
          <a:xfrm>
            <a:off x="11562308" y="2823407"/>
            <a:ext cx="3852790" cy="385279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8" name="TextBox 28"/>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sp>
        <p:nvSpPr>
          <p:cNvPr id="29" name="Freeform 29"/>
          <p:cNvSpPr/>
          <p:nvPr/>
        </p:nvSpPr>
        <p:spPr>
          <a:xfrm>
            <a:off x="12036462" y="3333816"/>
            <a:ext cx="3026172" cy="3032722"/>
          </a:xfrm>
          <a:custGeom>
            <a:avLst/>
            <a:gdLst/>
            <a:ahLst/>
            <a:cxnLst/>
            <a:rect l="l" t="t" r="r" b="b"/>
            <a:pathLst>
              <a:path w="3026172" h="3032722">
                <a:moveTo>
                  <a:pt x="0" y="0"/>
                </a:moveTo>
                <a:lnTo>
                  <a:pt x="3026172" y="0"/>
                </a:lnTo>
                <a:lnTo>
                  <a:pt x="3026172" y="3032722"/>
                </a:lnTo>
                <a:lnTo>
                  <a:pt x="0" y="3032722"/>
                </a:lnTo>
                <a:lnTo>
                  <a:pt x="0" y="0"/>
                </a:lnTo>
                <a:close/>
              </a:path>
            </a:pathLst>
          </a:custGeom>
          <a:blipFill>
            <a:blip r:embed="rId5"/>
            <a:stretch>
              <a:fillRect/>
            </a:stretch>
          </a:blipFill>
        </p:spPr>
        <p:txBody>
          <a:bodyPr/>
          <a:lstStyle/>
          <a:p>
            <a:endParaRPr lang="en-US" dirty="0">
              <a:latin typeface="Calibri" panose="020F0502020204030204" pitchFamily="34" charset="0"/>
            </a:endParaRPr>
          </a:p>
        </p:txBody>
      </p:sp>
      <p:grpSp>
        <p:nvGrpSpPr>
          <p:cNvPr id="30" name="Group 30"/>
          <p:cNvGrpSpPr/>
          <p:nvPr/>
        </p:nvGrpSpPr>
        <p:grpSpPr>
          <a:xfrm>
            <a:off x="11576978" y="2703559"/>
            <a:ext cx="4009710" cy="400971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32" name="TextBox 32"/>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33" name="Group 33"/>
          <p:cNvGrpSpPr/>
          <p:nvPr/>
        </p:nvGrpSpPr>
        <p:grpSpPr>
          <a:xfrm>
            <a:off x="1596321" y="6110194"/>
            <a:ext cx="3554706" cy="667685"/>
            <a:chOff x="0" y="0"/>
            <a:chExt cx="1181703" cy="221961"/>
          </a:xfrm>
        </p:grpSpPr>
        <p:sp>
          <p:nvSpPr>
            <p:cNvPr id="34" name="Freeform 34"/>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5" name="TextBox 35"/>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EVP- DOD Sector​</a:t>
              </a:r>
            </a:p>
          </p:txBody>
        </p:sp>
      </p:grpSp>
      <p:grpSp>
        <p:nvGrpSpPr>
          <p:cNvPr id="36" name="Group 36"/>
          <p:cNvGrpSpPr/>
          <p:nvPr/>
        </p:nvGrpSpPr>
        <p:grpSpPr>
          <a:xfrm>
            <a:off x="6724805" y="6110194"/>
            <a:ext cx="3554706" cy="667685"/>
            <a:chOff x="0" y="0"/>
            <a:chExt cx="1181703" cy="221961"/>
          </a:xfrm>
        </p:grpSpPr>
        <p:sp>
          <p:nvSpPr>
            <p:cNvPr id="37" name="Freeform 37"/>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8" name="TextBox 38"/>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EVP - DHS Sector​</a:t>
              </a:r>
            </a:p>
          </p:txBody>
        </p:sp>
      </p:grpSp>
      <p:grpSp>
        <p:nvGrpSpPr>
          <p:cNvPr id="39" name="Group 39"/>
          <p:cNvGrpSpPr/>
          <p:nvPr/>
        </p:nvGrpSpPr>
        <p:grpSpPr>
          <a:xfrm>
            <a:off x="11711349" y="6110194"/>
            <a:ext cx="3554706" cy="667685"/>
            <a:chOff x="0" y="0"/>
            <a:chExt cx="1181703" cy="221961"/>
          </a:xfrm>
        </p:grpSpPr>
        <p:sp>
          <p:nvSpPr>
            <p:cNvPr id="40" name="Freeform 40"/>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1" name="TextBox 41"/>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EVP - Federal/Civilian Sector​</a:t>
              </a:r>
            </a:p>
          </p:txBody>
        </p:sp>
      </p:grpSp>
      <p:sp>
        <p:nvSpPr>
          <p:cNvPr id="42" name="TextBox 42"/>
          <p:cNvSpPr txBox="1"/>
          <p:nvPr/>
        </p:nvSpPr>
        <p:spPr>
          <a:xfrm>
            <a:off x="11591648" y="7476091"/>
            <a:ext cx="3823449" cy="2232086"/>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Syed Jaffery, General Manager for the Federal Civilian Sector, focuses on operations, growth strategies, and partnerships. With 15+ years of experience, he excels in business development and federal contracting. He is a certified PMP with engineering degrees from George Mason University.​</a:t>
            </a:r>
          </a:p>
        </p:txBody>
      </p:sp>
      <p:sp>
        <p:nvSpPr>
          <p:cNvPr id="43" name="TextBox 43"/>
          <p:cNvSpPr txBox="1"/>
          <p:nvPr/>
        </p:nvSpPr>
        <p:spPr>
          <a:xfrm>
            <a:off x="12108755" y="6788357"/>
            <a:ext cx="2781565" cy="397203"/>
          </a:xfrm>
          <a:prstGeom prst="rect">
            <a:avLst/>
          </a:prstGeom>
        </p:spPr>
        <p:txBody>
          <a:bodyPr lIns="0" tIns="0" rIns="0" bIns="0" rtlCol="0" anchor="t">
            <a:spAutoFit/>
          </a:bodyPr>
          <a:lstStyle/>
          <a:p>
            <a:pPr marL="0" lvl="0" indent="0" algn="ctr">
              <a:lnSpc>
                <a:spcPts val="3327"/>
              </a:lnSpc>
              <a:spcBef>
                <a:spcPct val="0"/>
              </a:spcBef>
            </a:pPr>
            <a:r>
              <a:rPr lang="en-US" sz="2218">
                <a:solidFill>
                  <a:srgbClr val="00193C"/>
                </a:solidFill>
                <a:latin typeface="Cooper BT Medium"/>
                <a:ea typeface="Cooper BT Medium"/>
                <a:cs typeface="Cooper BT Medium"/>
                <a:sym typeface="Cooper BT Medium"/>
              </a:rPr>
              <a:t>Syed Jaffery​</a:t>
            </a:r>
          </a:p>
        </p:txBody>
      </p:sp>
      <p:sp>
        <p:nvSpPr>
          <p:cNvPr id="44" name="TextBox 44"/>
          <p:cNvSpPr txBox="1"/>
          <p:nvPr/>
        </p:nvSpPr>
        <p:spPr>
          <a:xfrm>
            <a:off x="1393412" y="7337960"/>
            <a:ext cx="4122711" cy="2514214"/>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Bob Olsen, a DoD innovator with nearly 30 years of experience, designed a patented AI solution recognized by Special Operations Command. He specializes in organizational transformation, strategic planning, and program management. Bob holds advanced degrees, multiple certifications, and prestigious military honors, including the Legion of Merit.​</a:t>
            </a:r>
          </a:p>
        </p:txBody>
      </p:sp>
      <p:sp>
        <p:nvSpPr>
          <p:cNvPr id="45" name="TextBox 45"/>
          <p:cNvSpPr txBox="1"/>
          <p:nvPr/>
        </p:nvSpPr>
        <p:spPr>
          <a:xfrm>
            <a:off x="2131933" y="6788357"/>
            <a:ext cx="2781565" cy="397203"/>
          </a:xfrm>
          <a:prstGeom prst="rect">
            <a:avLst/>
          </a:prstGeom>
        </p:spPr>
        <p:txBody>
          <a:bodyPr lIns="0" tIns="0" rIns="0" bIns="0" rtlCol="0" anchor="t">
            <a:spAutoFit/>
          </a:bodyPr>
          <a:lstStyle/>
          <a:p>
            <a:pPr marL="0" lvl="0" indent="0" algn="ctr">
              <a:lnSpc>
                <a:spcPts val="3327"/>
              </a:lnSpc>
              <a:spcBef>
                <a:spcPct val="0"/>
              </a:spcBef>
            </a:pPr>
            <a:r>
              <a:rPr lang="en-US" sz="2218">
                <a:solidFill>
                  <a:srgbClr val="00193C"/>
                </a:solidFill>
                <a:latin typeface="Cooper BT Medium"/>
                <a:ea typeface="Cooper BT Medium"/>
                <a:cs typeface="Cooper BT Medium"/>
                <a:sym typeface="Cooper BT Medium"/>
              </a:rPr>
              <a:t>Bob Olsen​</a:t>
            </a:r>
          </a:p>
        </p:txBody>
      </p:sp>
      <p:sp>
        <p:nvSpPr>
          <p:cNvPr id="46" name="TextBox 46"/>
          <p:cNvSpPr txBox="1"/>
          <p:nvPr/>
        </p:nvSpPr>
        <p:spPr>
          <a:xfrm>
            <a:off x="6516948" y="7337960"/>
            <a:ext cx="3986256" cy="2514214"/>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A PMP and Project Management graduate from George Washington University, Jennifer has 25+ years of experience in government contracting. As an expert in DHS operations, she leads ARETUM's strategic vision, overseeing business development, capture management, contract expansion, proposals, and client satisfaction.​</a:t>
            </a:r>
          </a:p>
        </p:txBody>
      </p:sp>
      <p:sp>
        <p:nvSpPr>
          <p:cNvPr id="47" name="TextBox 47"/>
          <p:cNvSpPr txBox="1"/>
          <p:nvPr/>
        </p:nvSpPr>
        <p:spPr>
          <a:xfrm>
            <a:off x="7057978" y="6788357"/>
            <a:ext cx="2781565" cy="397203"/>
          </a:xfrm>
          <a:prstGeom prst="rect">
            <a:avLst/>
          </a:prstGeom>
        </p:spPr>
        <p:txBody>
          <a:bodyPr lIns="0" tIns="0" rIns="0" bIns="0" rtlCol="0" anchor="t">
            <a:spAutoFit/>
          </a:bodyPr>
          <a:lstStyle/>
          <a:p>
            <a:pPr algn="ctr">
              <a:lnSpc>
                <a:spcPts val="3327"/>
              </a:lnSpc>
            </a:pPr>
            <a:r>
              <a:rPr lang="en-US" sz="2218">
                <a:solidFill>
                  <a:srgbClr val="00193C"/>
                </a:solidFill>
                <a:latin typeface="Cooper BT Medium"/>
                <a:ea typeface="Cooper BT Medium"/>
                <a:cs typeface="Cooper BT Medium"/>
                <a:sym typeface="Cooper BT Medium"/>
              </a:rPr>
              <a:t>Jennifer Totman​</a:t>
            </a:r>
          </a:p>
        </p:txBody>
      </p:sp>
      <p:sp>
        <p:nvSpPr>
          <p:cNvPr id="48" name="TextBox 48"/>
          <p:cNvSpPr txBox="1"/>
          <p:nvPr/>
        </p:nvSpPr>
        <p:spPr>
          <a:xfrm>
            <a:off x="3581400" y="571386"/>
            <a:ext cx="5264185"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OUR TEAM</a:t>
            </a:r>
          </a:p>
        </p:txBody>
      </p:sp>
      <p:sp>
        <p:nvSpPr>
          <p:cNvPr id="49" name="TextBox 49"/>
          <p:cNvSpPr txBox="1"/>
          <p:nvPr/>
        </p:nvSpPr>
        <p:spPr>
          <a:xfrm>
            <a:off x="8305800" y="571386"/>
            <a:ext cx="4596623"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MEMBERS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a:off x="11163965" y="6185434"/>
            <a:ext cx="4771165" cy="3835089"/>
            <a:chOff x="0" y="0"/>
            <a:chExt cx="1256603" cy="1010065"/>
          </a:xfrm>
        </p:grpSpPr>
        <p:sp>
          <p:nvSpPr>
            <p:cNvPr id="4" name="Freeform 4"/>
            <p:cNvSpPr/>
            <p:nvPr/>
          </p:nvSpPr>
          <p:spPr>
            <a:xfrm>
              <a:off x="0" y="0"/>
              <a:ext cx="1256603" cy="1010065"/>
            </a:xfrm>
            <a:custGeom>
              <a:avLst/>
              <a:gdLst/>
              <a:ahLst/>
              <a:cxnLst/>
              <a:rect l="l" t="t" r="r" b="b"/>
              <a:pathLst>
                <a:path w="1256603" h="1010065">
                  <a:moveTo>
                    <a:pt x="82755" y="0"/>
                  </a:moveTo>
                  <a:lnTo>
                    <a:pt x="1173848" y="0"/>
                  </a:lnTo>
                  <a:cubicBezTo>
                    <a:pt x="1219552" y="0"/>
                    <a:pt x="1256603" y="37051"/>
                    <a:pt x="1256603" y="82755"/>
                  </a:cubicBezTo>
                  <a:lnTo>
                    <a:pt x="1256603" y="927310"/>
                  </a:lnTo>
                  <a:cubicBezTo>
                    <a:pt x="1256603" y="973014"/>
                    <a:pt x="1219552" y="1010065"/>
                    <a:pt x="1173848" y="1010065"/>
                  </a:cubicBezTo>
                  <a:lnTo>
                    <a:pt x="82755" y="1010065"/>
                  </a:lnTo>
                  <a:cubicBezTo>
                    <a:pt x="37051" y="1010065"/>
                    <a:pt x="0" y="973014"/>
                    <a:pt x="0" y="927310"/>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5" name="TextBox 5"/>
            <p:cNvSpPr txBox="1"/>
            <p:nvPr/>
          </p:nvSpPr>
          <p:spPr>
            <a:xfrm>
              <a:off x="0" y="-38100"/>
              <a:ext cx="1256603" cy="1048165"/>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6" name="Group 6"/>
          <p:cNvGrpSpPr/>
          <p:nvPr/>
        </p:nvGrpSpPr>
        <p:grpSpPr>
          <a:xfrm>
            <a:off x="6116575" y="6175909"/>
            <a:ext cx="4771165" cy="3844614"/>
            <a:chOff x="0" y="0"/>
            <a:chExt cx="1256603" cy="1012573"/>
          </a:xfrm>
        </p:grpSpPr>
        <p:sp>
          <p:nvSpPr>
            <p:cNvPr id="7" name="Freeform 7"/>
            <p:cNvSpPr/>
            <p:nvPr/>
          </p:nvSpPr>
          <p:spPr>
            <a:xfrm>
              <a:off x="0" y="0"/>
              <a:ext cx="1256603" cy="1012573"/>
            </a:xfrm>
            <a:custGeom>
              <a:avLst/>
              <a:gdLst/>
              <a:ahLst/>
              <a:cxnLst/>
              <a:rect l="l" t="t" r="r" b="b"/>
              <a:pathLst>
                <a:path w="1256603" h="1012573">
                  <a:moveTo>
                    <a:pt x="82755" y="0"/>
                  </a:moveTo>
                  <a:lnTo>
                    <a:pt x="1173848" y="0"/>
                  </a:lnTo>
                  <a:cubicBezTo>
                    <a:pt x="1219552" y="0"/>
                    <a:pt x="1256603" y="37051"/>
                    <a:pt x="1256603" y="82755"/>
                  </a:cubicBezTo>
                  <a:lnTo>
                    <a:pt x="1256603" y="929818"/>
                  </a:lnTo>
                  <a:cubicBezTo>
                    <a:pt x="1256603" y="975523"/>
                    <a:pt x="1219552" y="1012573"/>
                    <a:pt x="1173848" y="1012573"/>
                  </a:cubicBezTo>
                  <a:lnTo>
                    <a:pt x="82755" y="1012573"/>
                  </a:lnTo>
                  <a:cubicBezTo>
                    <a:pt x="37051" y="1012573"/>
                    <a:pt x="0" y="975523"/>
                    <a:pt x="0" y="929818"/>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8" name="TextBox 8"/>
            <p:cNvSpPr txBox="1"/>
            <p:nvPr/>
          </p:nvSpPr>
          <p:spPr>
            <a:xfrm>
              <a:off x="0" y="-38100"/>
              <a:ext cx="1256603" cy="1050673"/>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9" name="Group 9"/>
          <p:cNvGrpSpPr/>
          <p:nvPr/>
        </p:nvGrpSpPr>
        <p:grpSpPr>
          <a:xfrm>
            <a:off x="1069185" y="6175909"/>
            <a:ext cx="4771165" cy="3844614"/>
            <a:chOff x="0" y="0"/>
            <a:chExt cx="1256603" cy="1012573"/>
          </a:xfrm>
        </p:grpSpPr>
        <p:sp>
          <p:nvSpPr>
            <p:cNvPr id="10" name="Freeform 10"/>
            <p:cNvSpPr/>
            <p:nvPr/>
          </p:nvSpPr>
          <p:spPr>
            <a:xfrm>
              <a:off x="0" y="0"/>
              <a:ext cx="1256603" cy="1012573"/>
            </a:xfrm>
            <a:custGeom>
              <a:avLst/>
              <a:gdLst/>
              <a:ahLst/>
              <a:cxnLst/>
              <a:rect l="l" t="t" r="r" b="b"/>
              <a:pathLst>
                <a:path w="1256603" h="1012573">
                  <a:moveTo>
                    <a:pt x="82755" y="0"/>
                  </a:moveTo>
                  <a:lnTo>
                    <a:pt x="1173848" y="0"/>
                  </a:lnTo>
                  <a:cubicBezTo>
                    <a:pt x="1219552" y="0"/>
                    <a:pt x="1256603" y="37051"/>
                    <a:pt x="1256603" y="82755"/>
                  </a:cubicBezTo>
                  <a:lnTo>
                    <a:pt x="1256603" y="929818"/>
                  </a:lnTo>
                  <a:cubicBezTo>
                    <a:pt x="1256603" y="975523"/>
                    <a:pt x="1219552" y="1012573"/>
                    <a:pt x="1173848" y="1012573"/>
                  </a:cubicBezTo>
                  <a:lnTo>
                    <a:pt x="82755" y="1012573"/>
                  </a:lnTo>
                  <a:cubicBezTo>
                    <a:pt x="37051" y="1012573"/>
                    <a:pt x="0" y="975523"/>
                    <a:pt x="0" y="929818"/>
                  </a:cubicBezTo>
                  <a:lnTo>
                    <a:pt x="0" y="82755"/>
                  </a:lnTo>
                  <a:cubicBezTo>
                    <a:pt x="0" y="37051"/>
                    <a:pt x="37051" y="0"/>
                    <a:pt x="82755" y="0"/>
                  </a:cubicBezTo>
                  <a:close/>
                </a:path>
              </a:pathLst>
            </a:custGeom>
            <a:solidFill>
              <a:srgbClr val="FFFFFF"/>
            </a:solidFill>
          </p:spPr>
          <p:txBody>
            <a:bodyPr/>
            <a:lstStyle/>
            <a:p>
              <a:endParaRPr lang="en-US" dirty="0">
                <a:latin typeface="Calibri" panose="020F0502020204030204" pitchFamily="34" charset="0"/>
              </a:endParaRPr>
            </a:p>
          </p:txBody>
        </p:sp>
        <p:sp>
          <p:nvSpPr>
            <p:cNvPr id="11" name="TextBox 11"/>
            <p:cNvSpPr txBox="1"/>
            <p:nvPr/>
          </p:nvSpPr>
          <p:spPr>
            <a:xfrm>
              <a:off x="0" y="-38100"/>
              <a:ext cx="1256603" cy="1050673"/>
            </a:xfrm>
            <a:prstGeom prst="rect">
              <a:avLst/>
            </a:prstGeom>
          </p:spPr>
          <p:txBody>
            <a:bodyPr lIns="50800" tIns="50800" rIns="50800" bIns="50800" rtlCol="0" anchor="ctr"/>
            <a:lstStyle/>
            <a:p>
              <a:pPr algn="ctr">
                <a:lnSpc>
                  <a:spcPts val="2659"/>
                </a:lnSpc>
              </a:pPr>
              <a:endParaRPr dirty="0">
                <a:latin typeface="Calibri" panose="020F0502020204030204" pitchFamily="34" charset="0"/>
              </a:endParaRPr>
            </a:p>
          </p:txBody>
        </p:sp>
      </p:grpSp>
      <p:grpSp>
        <p:nvGrpSpPr>
          <p:cNvPr id="12" name="Group 12"/>
          <p:cNvGrpSpPr/>
          <p:nvPr/>
        </p:nvGrpSpPr>
        <p:grpSpPr>
          <a:xfrm>
            <a:off x="1596321" y="2860479"/>
            <a:ext cx="3852790" cy="38527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sp>
        <p:nvSpPr>
          <p:cNvPr id="15" name="Freeform 15"/>
          <p:cNvSpPr/>
          <p:nvPr/>
        </p:nvSpPr>
        <p:spPr>
          <a:xfrm>
            <a:off x="2084729" y="3373651"/>
            <a:ext cx="2936471" cy="2942827"/>
          </a:xfrm>
          <a:custGeom>
            <a:avLst/>
            <a:gdLst/>
            <a:ahLst/>
            <a:cxnLst/>
            <a:rect l="l" t="t" r="r" b="b"/>
            <a:pathLst>
              <a:path w="2936471" h="2942827">
                <a:moveTo>
                  <a:pt x="0" y="0"/>
                </a:moveTo>
                <a:lnTo>
                  <a:pt x="2936471" y="0"/>
                </a:lnTo>
                <a:lnTo>
                  <a:pt x="2936471" y="2942827"/>
                </a:lnTo>
                <a:lnTo>
                  <a:pt x="0" y="2942827"/>
                </a:lnTo>
                <a:lnTo>
                  <a:pt x="0" y="0"/>
                </a:lnTo>
                <a:close/>
              </a:path>
            </a:pathLst>
          </a:custGeom>
          <a:blipFill>
            <a:blip r:embed="rId3"/>
            <a:stretch>
              <a:fillRect/>
            </a:stretch>
          </a:blipFill>
        </p:spPr>
        <p:txBody>
          <a:bodyPr/>
          <a:lstStyle/>
          <a:p>
            <a:endParaRPr lang="en-US" dirty="0">
              <a:latin typeface="Calibri" panose="020F0502020204030204" pitchFamily="34" charset="0"/>
            </a:endParaRPr>
          </a:p>
        </p:txBody>
      </p:sp>
      <p:grpSp>
        <p:nvGrpSpPr>
          <p:cNvPr id="16" name="Group 16"/>
          <p:cNvGrpSpPr/>
          <p:nvPr/>
        </p:nvGrpSpPr>
        <p:grpSpPr>
          <a:xfrm>
            <a:off x="1548110" y="2703559"/>
            <a:ext cx="4009710" cy="400971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18" name="TextBox 18"/>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19" name="Group 19"/>
          <p:cNvGrpSpPr/>
          <p:nvPr/>
        </p:nvGrpSpPr>
        <p:grpSpPr>
          <a:xfrm>
            <a:off x="6516948" y="2656962"/>
            <a:ext cx="3852790" cy="385279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1" name="TextBox 21"/>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sp>
        <p:nvSpPr>
          <p:cNvPr id="22" name="Freeform 22"/>
          <p:cNvSpPr/>
          <p:nvPr/>
        </p:nvSpPr>
        <p:spPr>
          <a:xfrm>
            <a:off x="6872390" y="3064822"/>
            <a:ext cx="3120612" cy="3120612"/>
          </a:xfrm>
          <a:custGeom>
            <a:avLst/>
            <a:gdLst/>
            <a:ahLst/>
            <a:cxnLst/>
            <a:rect l="l" t="t" r="r" b="b"/>
            <a:pathLst>
              <a:path w="3120612" h="3120612">
                <a:moveTo>
                  <a:pt x="0" y="0"/>
                </a:moveTo>
                <a:lnTo>
                  <a:pt x="3120613" y="0"/>
                </a:lnTo>
                <a:lnTo>
                  <a:pt x="3120613" y="3120612"/>
                </a:lnTo>
                <a:lnTo>
                  <a:pt x="0" y="3120612"/>
                </a:lnTo>
                <a:lnTo>
                  <a:pt x="0" y="0"/>
                </a:lnTo>
                <a:close/>
              </a:path>
            </a:pathLst>
          </a:custGeom>
          <a:blipFill>
            <a:blip r:embed="rId4"/>
            <a:stretch>
              <a:fillRect/>
            </a:stretch>
          </a:blipFill>
        </p:spPr>
        <p:txBody>
          <a:bodyPr/>
          <a:lstStyle/>
          <a:p>
            <a:endParaRPr lang="en-US" dirty="0">
              <a:latin typeface="Calibri" panose="020F0502020204030204" pitchFamily="34" charset="0"/>
            </a:endParaRPr>
          </a:p>
        </p:txBody>
      </p:sp>
      <p:grpSp>
        <p:nvGrpSpPr>
          <p:cNvPr id="23" name="Group 23"/>
          <p:cNvGrpSpPr/>
          <p:nvPr/>
        </p:nvGrpSpPr>
        <p:grpSpPr>
          <a:xfrm>
            <a:off x="6383482" y="2620273"/>
            <a:ext cx="4009710" cy="400971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25" name="TextBox 25"/>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26" name="Group 26"/>
          <p:cNvGrpSpPr/>
          <p:nvPr/>
        </p:nvGrpSpPr>
        <p:grpSpPr>
          <a:xfrm>
            <a:off x="11562308" y="2823407"/>
            <a:ext cx="3852790" cy="385279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8" name="TextBox 28"/>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sp>
        <p:nvSpPr>
          <p:cNvPr id="29" name="Freeform 29"/>
          <p:cNvSpPr/>
          <p:nvPr/>
        </p:nvSpPr>
        <p:spPr>
          <a:xfrm>
            <a:off x="12117217" y="3444150"/>
            <a:ext cx="2660286" cy="2666044"/>
          </a:xfrm>
          <a:custGeom>
            <a:avLst/>
            <a:gdLst/>
            <a:ahLst/>
            <a:cxnLst/>
            <a:rect l="l" t="t" r="r" b="b"/>
            <a:pathLst>
              <a:path w="2660286" h="2666044">
                <a:moveTo>
                  <a:pt x="0" y="0"/>
                </a:moveTo>
                <a:lnTo>
                  <a:pt x="2660286" y="0"/>
                </a:lnTo>
                <a:lnTo>
                  <a:pt x="2660286" y="2666044"/>
                </a:lnTo>
                <a:lnTo>
                  <a:pt x="0" y="2666044"/>
                </a:lnTo>
                <a:lnTo>
                  <a:pt x="0" y="0"/>
                </a:lnTo>
                <a:close/>
              </a:path>
            </a:pathLst>
          </a:custGeom>
          <a:blipFill>
            <a:blip r:embed="rId5"/>
            <a:stretch>
              <a:fillRect/>
            </a:stretch>
          </a:blipFill>
        </p:spPr>
        <p:txBody>
          <a:bodyPr/>
          <a:lstStyle/>
          <a:p>
            <a:endParaRPr lang="en-US" dirty="0">
              <a:latin typeface="Calibri" panose="020F0502020204030204" pitchFamily="34" charset="0"/>
            </a:endParaRPr>
          </a:p>
        </p:txBody>
      </p:sp>
      <p:grpSp>
        <p:nvGrpSpPr>
          <p:cNvPr id="30" name="Group 30"/>
          <p:cNvGrpSpPr/>
          <p:nvPr/>
        </p:nvGrpSpPr>
        <p:grpSpPr>
          <a:xfrm>
            <a:off x="11449715" y="2703559"/>
            <a:ext cx="4009710" cy="400971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71475" cap="sq">
              <a:solidFill>
                <a:srgbClr val="FFFFFF"/>
              </a:solidFill>
              <a:prstDash val="solid"/>
              <a:miter/>
            </a:ln>
          </p:spPr>
          <p:txBody>
            <a:bodyPr/>
            <a:lstStyle/>
            <a:p>
              <a:endParaRPr lang="en-US" dirty="0">
                <a:latin typeface="Calibri" panose="020F0502020204030204" pitchFamily="34" charset="0"/>
              </a:endParaRPr>
            </a:p>
          </p:txBody>
        </p:sp>
        <p:sp>
          <p:nvSpPr>
            <p:cNvPr id="32" name="TextBox 32"/>
            <p:cNvSpPr txBox="1"/>
            <p:nvPr/>
          </p:nvSpPr>
          <p:spPr>
            <a:xfrm>
              <a:off x="76200" y="104775"/>
              <a:ext cx="660400" cy="631825"/>
            </a:xfrm>
            <a:prstGeom prst="rect">
              <a:avLst/>
            </a:prstGeom>
          </p:spPr>
          <p:txBody>
            <a:bodyPr lIns="50800" tIns="50800" rIns="50800" bIns="50800" rtlCol="0" anchor="ctr"/>
            <a:lstStyle/>
            <a:p>
              <a:pPr algn="ctr">
                <a:lnSpc>
                  <a:spcPts val="1346"/>
                </a:lnSpc>
              </a:pPr>
              <a:endParaRPr dirty="0">
                <a:latin typeface="Calibri" panose="020F0502020204030204" pitchFamily="34" charset="0"/>
              </a:endParaRPr>
            </a:p>
          </p:txBody>
        </p:sp>
      </p:grpSp>
      <p:grpSp>
        <p:nvGrpSpPr>
          <p:cNvPr id="33" name="Group 33"/>
          <p:cNvGrpSpPr/>
          <p:nvPr/>
        </p:nvGrpSpPr>
        <p:grpSpPr>
          <a:xfrm>
            <a:off x="1596321" y="6110194"/>
            <a:ext cx="3554706" cy="667685"/>
            <a:chOff x="0" y="0"/>
            <a:chExt cx="1181703" cy="221961"/>
          </a:xfrm>
        </p:grpSpPr>
        <p:sp>
          <p:nvSpPr>
            <p:cNvPr id="34" name="Freeform 34"/>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5" name="TextBox 35"/>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Chief Program Officer​</a:t>
              </a:r>
            </a:p>
          </p:txBody>
        </p:sp>
      </p:grpSp>
      <p:grpSp>
        <p:nvGrpSpPr>
          <p:cNvPr id="36" name="Group 36"/>
          <p:cNvGrpSpPr/>
          <p:nvPr/>
        </p:nvGrpSpPr>
        <p:grpSpPr>
          <a:xfrm>
            <a:off x="6724805" y="6110194"/>
            <a:ext cx="3554706" cy="667685"/>
            <a:chOff x="0" y="0"/>
            <a:chExt cx="1181703" cy="221961"/>
          </a:xfrm>
        </p:grpSpPr>
        <p:sp>
          <p:nvSpPr>
            <p:cNvPr id="37" name="Freeform 37"/>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38" name="TextBox 38"/>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Chief Accounting Officer​</a:t>
              </a:r>
            </a:p>
          </p:txBody>
        </p:sp>
      </p:grpSp>
      <p:grpSp>
        <p:nvGrpSpPr>
          <p:cNvPr id="39" name="Group 39"/>
          <p:cNvGrpSpPr/>
          <p:nvPr/>
        </p:nvGrpSpPr>
        <p:grpSpPr>
          <a:xfrm>
            <a:off x="11711349" y="6110194"/>
            <a:ext cx="3554706" cy="667685"/>
            <a:chOff x="0" y="0"/>
            <a:chExt cx="1181703" cy="221961"/>
          </a:xfrm>
        </p:grpSpPr>
        <p:sp>
          <p:nvSpPr>
            <p:cNvPr id="40" name="Freeform 40"/>
            <p:cNvSpPr/>
            <p:nvPr/>
          </p:nvSpPr>
          <p:spPr>
            <a:xfrm>
              <a:off x="0" y="0"/>
              <a:ext cx="1181703" cy="221961"/>
            </a:xfrm>
            <a:custGeom>
              <a:avLst/>
              <a:gdLst/>
              <a:ahLst/>
              <a:cxnLst/>
              <a:rect l="l" t="t" r="r" b="b"/>
              <a:pathLst>
                <a:path w="1181703" h="221961">
                  <a:moveTo>
                    <a:pt x="110980" y="0"/>
                  </a:moveTo>
                  <a:lnTo>
                    <a:pt x="1070722" y="0"/>
                  </a:lnTo>
                  <a:cubicBezTo>
                    <a:pt x="1132015" y="0"/>
                    <a:pt x="1181703" y="49688"/>
                    <a:pt x="1181703" y="110980"/>
                  </a:cubicBezTo>
                  <a:lnTo>
                    <a:pt x="1181703" y="110980"/>
                  </a:lnTo>
                  <a:cubicBezTo>
                    <a:pt x="1181703" y="140414"/>
                    <a:pt x="1170010" y="168642"/>
                    <a:pt x="1149197" y="189455"/>
                  </a:cubicBezTo>
                  <a:cubicBezTo>
                    <a:pt x="1128385" y="210268"/>
                    <a:pt x="1100156" y="221961"/>
                    <a:pt x="1070722" y="221961"/>
                  </a:cubicBezTo>
                  <a:lnTo>
                    <a:pt x="110980" y="221961"/>
                  </a:lnTo>
                  <a:cubicBezTo>
                    <a:pt x="81547" y="221961"/>
                    <a:pt x="53318" y="210268"/>
                    <a:pt x="32505" y="189455"/>
                  </a:cubicBezTo>
                  <a:cubicBezTo>
                    <a:pt x="11693" y="168642"/>
                    <a:pt x="0" y="140414"/>
                    <a:pt x="0" y="110980"/>
                  </a:cubicBezTo>
                  <a:lnTo>
                    <a:pt x="0" y="110980"/>
                  </a:lnTo>
                  <a:cubicBezTo>
                    <a:pt x="0" y="81547"/>
                    <a:pt x="11693" y="53318"/>
                    <a:pt x="32505" y="32505"/>
                  </a:cubicBezTo>
                  <a:cubicBezTo>
                    <a:pt x="53318" y="11693"/>
                    <a:pt x="81547" y="0"/>
                    <a:pt x="110980" y="0"/>
                  </a:cubicBezTo>
                  <a:close/>
                </a:path>
              </a:pathLst>
            </a:custGeom>
            <a:gradFill rotWithShape="1">
              <a:gsLst>
                <a:gs pos="0">
                  <a:srgbClr val="195C9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41" name="TextBox 41"/>
            <p:cNvSpPr txBox="1"/>
            <p:nvPr/>
          </p:nvSpPr>
          <p:spPr>
            <a:xfrm>
              <a:off x="0" y="28575"/>
              <a:ext cx="1181703" cy="193386"/>
            </a:xfrm>
            <a:prstGeom prst="rect">
              <a:avLst/>
            </a:prstGeom>
          </p:spPr>
          <p:txBody>
            <a:bodyPr lIns="50800" tIns="50800" rIns="50800" bIns="50800" rtlCol="0" anchor="ctr"/>
            <a:lstStyle/>
            <a:p>
              <a:pPr algn="ctr">
                <a:lnSpc>
                  <a:spcPts val="1646"/>
                </a:lnSpc>
              </a:pPr>
              <a:r>
                <a:rPr lang="en-US" sz="1646" b="1" i="1" dirty="0">
                  <a:solidFill>
                    <a:srgbClr val="FFFFFF"/>
                  </a:solidFill>
                  <a:latin typeface="Arial" panose="020B0604020202020204" pitchFamily="34" charset="0"/>
                  <a:ea typeface="Montserrat Medium Italics"/>
                  <a:cs typeface="Arial" panose="020B0604020202020204" pitchFamily="34" charset="0"/>
                  <a:sym typeface="Montserrat Medium Italics"/>
                </a:rPr>
                <a:t>Chief Human Resources Officer​</a:t>
              </a:r>
            </a:p>
          </p:txBody>
        </p:sp>
      </p:grpSp>
      <p:sp>
        <p:nvSpPr>
          <p:cNvPr id="42" name="TextBox 42"/>
          <p:cNvSpPr txBox="1"/>
          <p:nvPr/>
        </p:nvSpPr>
        <p:spPr>
          <a:xfrm>
            <a:off x="11382824" y="7299860"/>
            <a:ext cx="4193658" cy="2514214"/>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Catherine, Chief Human Resources Officer at </a:t>
            </a:r>
            <a:r>
              <a:rPr lang="en-US" sz="1563" b="1" dirty="0" err="1">
                <a:solidFill>
                  <a:srgbClr val="00193C"/>
                </a:solidFill>
                <a:latin typeface="Arial" panose="020B0604020202020204" pitchFamily="34" charset="0"/>
                <a:ea typeface="Muli Bold"/>
                <a:cs typeface="Arial" panose="020B0604020202020204" pitchFamily="34" charset="0"/>
                <a:sym typeface="Muli Bold"/>
              </a:rPr>
              <a:t>Aretum</a:t>
            </a:r>
            <a:r>
              <a:rPr lang="en-US" sz="1563" b="1" dirty="0">
                <a:solidFill>
                  <a:srgbClr val="00193C"/>
                </a:solidFill>
                <a:latin typeface="Arial" panose="020B0604020202020204" pitchFamily="34" charset="0"/>
                <a:ea typeface="Muli Bold"/>
                <a:cs typeface="Arial" panose="020B0604020202020204" pitchFamily="34" charset="0"/>
                <a:sym typeface="Muli Bold"/>
              </a:rPr>
              <a:t>, specializes in compliance, benefits, employee relations, and policy development. With 20+ years supporting government contractors and nearly 30 years in HR, she has worked with employers of all sizes. Catherine holds a Professional Human Resources certification and a BSW from George Mason University.​</a:t>
            </a:r>
          </a:p>
        </p:txBody>
      </p:sp>
      <p:sp>
        <p:nvSpPr>
          <p:cNvPr id="43" name="TextBox 43"/>
          <p:cNvSpPr txBox="1"/>
          <p:nvPr/>
        </p:nvSpPr>
        <p:spPr>
          <a:xfrm>
            <a:off x="12108755" y="6788357"/>
            <a:ext cx="2781565" cy="397203"/>
          </a:xfrm>
          <a:prstGeom prst="rect">
            <a:avLst/>
          </a:prstGeom>
        </p:spPr>
        <p:txBody>
          <a:bodyPr lIns="0" tIns="0" rIns="0" bIns="0" rtlCol="0" anchor="t">
            <a:spAutoFit/>
          </a:bodyPr>
          <a:lstStyle/>
          <a:p>
            <a:pPr marL="0" lvl="0" indent="0" algn="ctr">
              <a:lnSpc>
                <a:spcPts val="3327"/>
              </a:lnSpc>
              <a:spcBef>
                <a:spcPct val="0"/>
              </a:spcBef>
            </a:pPr>
            <a:r>
              <a:rPr lang="en-US" sz="2218">
                <a:solidFill>
                  <a:srgbClr val="00193C"/>
                </a:solidFill>
                <a:latin typeface="Cooper BT Medium"/>
                <a:ea typeface="Cooper BT Medium"/>
                <a:cs typeface="Cooper BT Medium"/>
                <a:sym typeface="Cooper BT Medium"/>
              </a:rPr>
              <a:t>Catherine Gouldin​</a:t>
            </a:r>
          </a:p>
        </p:txBody>
      </p:sp>
      <p:sp>
        <p:nvSpPr>
          <p:cNvPr id="44" name="TextBox 44"/>
          <p:cNvSpPr txBox="1"/>
          <p:nvPr/>
        </p:nvSpPr>
        <p:spPr>
          <a:xfrm>
            <a:off x="1517861" y="7346548"/>
            <a:ext cx="3988714" cy="2232086"/>
          </a:xfrm>
          <a:prstGeom prst="rect">
            <a:avLst/>
          </a:prstGeom>
        </p:spPr>
        <p:txBody>
          <a:bodyPr lIns="0" tIns="0" rIns="0" bIns="0" rtlCol="0" anchor="t">
            <a:spAutoFit/>
          </a:bodyPr>
          <a:lstStyle/>
          <a:p>
            <a:pPr algn="ctr">
              <a:lnSpc>
                <a:spcPts val="2189"/>
              </a:lnSpc>
            </a:pPr>
            <a:r>
              <a:rPr lang="en-US" sz="1563" b="1" dirty="0">
                <a:solidFill>
                  <a:srgbClr val="00193C"/>
                </a:solidFill>
                <a:latin typeface="Arial" panose="020B0604020202020204" pitchFamily="34" charset="0"/>
                <a:ea typeface="Muli Bold"/>
                <a:cs typeface="Arial" panose="020B0604020202020204" pitchFamily="34" charset="0"/>
                <a:sym typeface="Muli Bold"/>
              </a:rPr>
              <a:t>Suresh, CPO at </a:t>
            </a:r>
            <a:r>
              <a:rPr lang="en-US" sz="1563" b="1" dirty="0" err="1">
                <a:solidFill>
                  <a:srgbClr val="00193C"/>
                </a:solidFill>
                <a:latin typeface="Arial" panose="020B0604020202020204" pitchFamily="34" charset="0"/>
                <a:ea typeface="Muli Bold"/>
                <a:cs typeface="Arial" panose="020B0604020202020204" pitchFamily="34" charset="0"/>
                <a:sym typeface="Muli Bold"/>
              </a:rPr>
              <a:t>Aretum</a:t>
            </a:r>
            <a:r>
              <a:rPr lang="en-US" sz="1563" b="1" dirty="0">
                <a:solidFill>
                  <a:srgbClr val="00193C"/>
                </a:solidFill>
                <a:latin typeface="Arial" panose="020B0604020202020204" pitchFamily="34" charset="0"/>
                <a:ea typeface="Muli Bold"/>
                <a:cs typeface="Arial" panose="020B0604020202020204" pitchFamily="34" charset="0"/>
                <a:sym typeface="Muli Bold"/>
              </a:rPr>
              <a:t>, has 20+ years of experience in program and financial management. At Miracle Systems since 2007, now part of ARETUM, he secured major contracts like GSA OASIS and CIO-SP4 and supports a diverse Federal client base. A PMP, he holds advanced degrees in finance and international relations.​</a:t>
            </a:r>
          </a:p>
        </p:txBody>
      </p:sp>
      <p:sp>
        <p:nvSpPr>
          <p:cNvPr id="45" name="TextBox 45"/>
          <p:cNvSpPr txBox="1"/>
          <p:nvPr/>
        </p:nvSpPr>
        <p:spPr>
          <a:xfrm>
            <a:off x="2131933" y="6788357"/>
            <a:ext cx="2781565" cy="397203"/>
          </a:xfrm>
          <a:prstGeom prst="rect">
            <a:avLst/>
          </a:prstGeom>
        </p:spPr>
        <p:txBody>
          <a:bodyPr lIns="0" tIns="0" rIns="0" bIns="0" rtlCol="0" anchor="t">
            <a:spAutoFit/>
          </a:bodyPr>
          <a:lstStyle/>
          <a:p>
            <a:pPr marL="0" lvl="0" indent="0" algn="ctr">
              <a:lnSpc>
                <a:spcPts val="3327"/>
              </a:lnSpc>
              <a:spcBef>
                <a:spcPct val="0"/>
              </a:spcBef>
            </a:pPr>
            <a:r>
              <a:rPr lang="en-US" sz="2218">
                <a:solidFill>
                  <a:srgbClr val="00193C"/>
                </a:solidFill>
                <a:latin typeface="Cooper BT Medium"/>
                <a:ea typeface="Cooper BT Medium"/>
                <a:cs typeface="Cooper BT Medium"/>
                <a:sym typeface="Cooper BT Medium"/>
              </a:rPr>
              <a:t>Suresh Gulati​</a:t>
            </a:r>
          </a:p>
        </p:txBody>
      </p:sp>
      <p:sp>
        <p:nvSpPr>
          <p:cNvPr id="46" name="TextBox 46"/>
          <p:cNvSpPr txBox="1"/>
          <p:nvPr/>
        </p:nvSpPr>
        <p:spPr>
          <a:xfrm>
            <a:off x="6199000" y="7299860"/>
            <a:ext cx="4640625" cy="2514086"/>
          </a:xfrm>
          <a:prstGeom prst="rect">
            <a:avLst/>
          </a:prstGeom>
        </p:spPr>
        <p:txBody>
          <a:bodyPr lIns="0" tIns="0" rIns="0" bIns="0" rtlCol="0" anchor="t">
            <a:spAutoFit/>
          </a:bodyPr>
          <a:lstStyle/>
          <a:p>
            <a:pPr algn="ctr">
              <a:lnSpc>
                <a:spcPts val="2181"/>
              </a:lnSpc>
            </a:pPr>
            <a:r>
              <a:rPr lang="en-US" sz="1557" b="1" dirty="0">
                <a:solidFill>
                  <a:srgbClr val="00193C"/>
                </a:solidFill>
                <a:latin typeface="Arial" panose="020B0604020202020204" pitchFamily="34" charset="0"/>
                <a:ea typeface="Muli Bold"/>
                <a:cs typeface="Arial" panose="020B0604020202020204" pitchFamily="34" charset="0"/>
                <a:sym typeface="Muli Bold"/>
              </a:rPr>
              <a:t>Amy, Chief Accounting Officer at </a:t>
            </a:r>
            <a:r>
              <a:rPr lang="en-US" sz="1557" b="1" dirty="0" err="1">
                <a:solidFill>
                  <a:srgbClr val="00193C"/>
                </a:solidFill>
                <a:latin typeface="Arial" panose="020B0604020202020204" pitchFamily="34" charset="0"/>
                <a:ea typeface="Muli Bold"/>
                <a:cs typeface="Arial" panose="020B0604020202020204" pitchFamily="34" charset="0"/>
                <a:sym typeface="Muli Bold"/>
              </a:rPr>
              <a:t>Aretum</a:t>
            </a:r>
            <a:r>
              <a:rPr lang="en-US" sz="1557" b="1" dirty="0">
                <a:solidFill>
                  <a:srgbClr val="00193C"/>
                </a:solidFill>
                <a:latin typeface="Arial" panose="020B0604020202020204" pitchFamily="34" charset="0"/>
                <a:ea typeface="Muli Bold"/>
                <a:cs typeface="Arial" panose="020B0604020202020204" pitchFamily="34" charset="0"/>
                <a:sym typeface="Muli Bold"/>
              </a:rPr>
              <a:t>, specializes in technical accounting, financial analysis, and compliance with accounting standards. Since joining in 2023, she has implemented new ERP and payroll systems while enhancing controls and ASC 606 adherence. A CPA with degrees from the University of Illinois, Amy is dedicated to efficiency, data-driven insights, and continuous improvement.​</a:t>
            </a:r>
          </a:p>
        </p:txBody>
      </p:sp>
      <p:sp>
        <p:nvSpPr>
          <p:cNvPr id="47" name="TextBox 47"/>
          <p:cNvSpPr txBox="1"/>
          <p:nvPr/>
        </p:nvSpPr>
        <p:spPr>
          <a:xfrm>
            <a:off x="7057978" y="6788357"/>
            <a:ext cx="2781565" cy="397203"/>
          </a:xfrm>
          <a:prstGeom prst="rect">
            <a:avLst/>
          </a:prstGeom>
        </p:spPr>
        <p:txBody>
          <a:bodyPr lIns="0" tIns="0" rIns="0" bIns="0" rtlCol="0" anchor="t">
            <a:spAutoFit/>
          </a:bodyPr>
          <a:lstStyle/>
          <a:p>
            <a:pPr algn="ctr">
              <a:lnSpc>
                <a:spcPts val="3327"/>
              </a:lnSpc>
            </a:pPr>
            <a:r>
              <a:rPr lang="en-US" sz="2218">
                <a:solidFill>
                  <a:srgbClr val="00193C"/>
                </a:solidFill>
                <a:latin typeface="Cooper BT Medium"/>
                <a:ea typeface="Cooper BT Medium"/>
                <a:cs typeface="Cooper BT Medium"/>
                <a:sym typeface="Cooper BT Medium"/>
              </a:rPr>
              <a:t>Amy French​</a:t>
            </a:r>
          </a:p>
        </p:txBody>
      </p:sp>
      <p:sp>
        <p:nvSpPr>
          <p:cNvPr id="48" name="TextBox 48"/>
          <p:cNvSpPr txBox="1"/>
          <p:nvPr/>
        </p:nvSpPr>
        <p:spPr>
          <a:xfrm>
            <a:off x="3763913" y="571386"/>
            <a:ext cx="4999087"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OUR TEAM</a:t>
            </a:r>
          </a:p>
        </p:txBody>
      </p:sp>
      <p:sp>
        <p:nvSpPr>
          <p:cNvPr id="49" name="TextBox 49"/>
          <p:cNvSpPr txBox="1"/>
          <p:nvPr/>
        </p:nvSpPr>
        <p:spPr>
          <a:xfrm>
            <a:off x="8300293" y="571386"/>
            <a:ext cx="4882307"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MEMBERS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5963"/>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3" name="Group 3"/>
          <p:cNvGrpSpPr/>
          <p:nvPr/>
        </p:nvGrpSpPr>
        <p:grpSpPr>
          <a:xfrm rot="-7210721">
            <a:off x="14199354" y="1272339"/>
            <a:ext cx="4783215" cy="1776043"/>
            <a:chOff x="0" y="0"/>
            <a:chExt cx="1881191" cy="698500"/>
          </a:xfrm>
        </p:grpSpPr>
        <p:sp>
          <p:nvSpPr>
            <p:cNvPr id="4" name="Freeform 4"/>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 name="TextBox 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rot="7211999">
            <a:off x="-768837" y="1409216"/>
            <a:ext cx="5199768" cy="1930712"/>
            <a:chOff x="0" y="0"/>
            <a:chExt cx="1881191" cy="698500"/>
          </a:xfrm>
        </p:grpSpPr>
        <p:sp>
          <p:nvSpPr>
            <p:cNvPr id="7" name="Freeform 7"/>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rot="-7210721">
            <a:off x="13873921" y="2014687"/>
            <a:ext cx="3675689" cy="884486"/>
            <a:chOff x="0" y="0"/>
            <a:chExt cx="2902779" cy="698500"/>
          </a:xfrm>
        </p:grpSpPr>
        <p:sp>
          <p:nvSpPr>
            <p:cNvPr id="10" name="Freeform 10"/>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rot="7211999">
            <a:off x="996932" y="2300187"/>
            <a:ext cx="3675689" cy="884486"/>
            <a:chOff x="0" y="0"/>
            <a:chExt cx="2902779" cy="698500"/>
          </a:xfrm>
        </p:grpSpPr>
        <p:sp>
          <p:nvSpPr>
            <p:cNvPr id="13" name="Freeform 1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15" name="Freeform 15"/>
          <p:cNvSpPr/>
          <p:nvPr/>
        </p:nvSpPr>
        <p:spPr>
          <a:xfrm>
            <a:off x="14863104" y="1058284"/>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6" name="Freeform 16"/>
          <p:cNvSpPr/>
          <p:nvPr/>
        </p:nvSpPr>
        <p:spPr>
          <a:xfrm flipH="1">
            <a:off x="2158886" y="1058284"/>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dirty="0">
              <a:latin typeface="Calibri" panose="020F0502020204030204" pitchFamily="34" charset="0"/>
            </a:endParaRPr>
          </a:p>
        </p:txBody>
      </p:sp>
      <p:sp>
        <p:nvSpPr>
          <p:cNvPr id="17" name="TextBox 17"/>
          <p:cNvSpPr txBox="1"/>
          <p:nvPr/>
        </p:nvSpPr>
        <p:spPr>
          <a:xfrm>
            <a:off x="2438400" y="605083"/>
            <a:ext cx="6007426" cy="1445973"/>
          </a:xfrm>
          <a:prstGeom prst="rect">
            <a:avLst/>
          </a:prstGeom>
        </p:spPr>
        <p:txBody>
          <a:bodyPr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MARKETS</a:t>
            </a:r>
          </a:p>
        </p:txBody>
      </p:sp>
      <p:sp>
        <p:nvSpPr>
          <p:cNvPr id="18" name="TextBox 18"/>
          <p:cNvSpPr txBox="1"/>
          <p:nvPr/>
        </p:nvSpPr>
        <p:spPr>
          <a:xfrm>
            <a:off x="7391400" y="571500"/>
            <a:ext cx="7042835"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AND CUSTOMERS</a:t>
            </a:r>
          </a:p>
        </p:txBody>
      </p:sp>
      <p:grpSp>
        <p:nvGrpSpPr>
          <p:cNvPr id="19" name="Group 19"/>
          <p:cNvGrpSpPr/>
          <p:nvPr/>
        </p:nvGrpSpPr>
        <p:grpSpPr>
          <a:xfrm>
            <a:off x="4043355" y="2596918"/>
            <a:ext cx="3826890" cy="1881593"/>
            <a:chOff x="0" y="0"/>
            <a:chExt cx="1653119" cy="812800"/>
          </a:xfrm>
        </p:grpSpPr>
        <p:sp>
          <p:nvSpPr>
            <p:cNvPr id="20" name="Freeform 20"/>
            <p:cNvSpPr/>
            <p:nvPr/>
          </p:nvSpPr>
          <p:spPr>
            <a:xfrm>
              <a:off x="0" y="0"/>
              <a:ext cx="1653119" cy="812800"/>
            </a:xfrm>
            <a:custGeom>
              <a:avLst/>
              <a:gdLst/>
              <a:ahLst/>
              <a:cxnLst/>
              <a:rect l="l" t="t" r="r" b="b"/>
              <a:pathLst>
                <a:path w="1653119" h="812800">
                  <a:moveTo>
                    <a:pt x="42484" y="0"/>
                  </a:moveTo>
                  <a:lnTo>
                    <a:pt x="1610635" y="0"/>
                  </a:lnTo>
                  <a:cubicBezTo>
                    <a:pt x="1621903" y="0"/>
                    <a:pt x="1632709" y="4476"/>
                    <a:pt x="1640676" y="12443"/>
                  </a:cubicBezTo>
                  <a:cubicBezTo>
                    <a:pt x="1648643" y="20410"/>
                    <a:pt x="1653119" y="31216"/>
                    <a:pt x="1653119" y="42484"/>
                  </a:cubicBezTo>
                  <a:lnTo>
                    <a:pt x="1653119" y="770316"/>
                  </a:lnTo>
                  <a:cubicBezTo>
                    <a:pt x="1653119" y="793779"/>
                    <a:pt x="1634099" y="812800"/>
                    <a:pt x="1610635" y="812800"/>
                  </a:cubicBezTo>
                  <a:lnTo>
                    <a:pt x="42484" y="812800"/>
                  </a:lnTo>
                  <a:cubicBezTo>
                    <a:pt x="19021" y="812800"/>
                    <a:pt x="0" y="793779"/>
                    <a:pt x="0" y="770316"/>
                  </a:cubicBezTo>
                  <a:lnTo>
                    <a:pt x="0" y="42484"/>
                  </a:lnTo>
                  <a:cubicBezTo>
                    <a:pt x="0" y="19021"/>
                    <a:pt x="19021" y="0"/>
                    <a:pt x="42484" y="0"/>
                  </a:cubicBezTo>
                  <a:close/>
                </a:path>
              </a:pathLst>
            </a:custGeom>
            <a:blipFill>
              <a:blip r:embed="rId5"/>
              <a:stretch>
                <a:fillRect l="-22051" t="-35543" b="-9363"/>
              </a:stretch>
            </a:blipFill>
          </p:spPr>
          <p:txBody>
            <a:bodyPr/>
            <a:lstStyle/>
            <a:p>
              <a:endParaRPr lang="en-US" dirty="0">
                <a:latin typeface="Calibri" panose="020F0502020204030204" pitchFamily="34" charset="0"/>
              </a:endParaRPr>
            </a:p>
          </p:txBody>
        </p:sp>
      </p:grpSp>
      <p:grpSp>
        <p:nvGrpSpPr>
          <p:cNvPr id="21" name="Group 21"/>
          <p:cNvGrpSpPr/>
          <p:nvPr/>
        </p:nvGrpSpPr>
        <p:grpSpPr>
          <a:xfrm>
            <a:off x="4726733" y="4214619"/>
            <a:ext cx="2456323" cy="677343"/>
            <a:chOff x="0" y="0"/>
            <a:chExt cx="747977" cy="206258"/>
          </a:xfrm>
        </p:grpSpPr>
        <p:sp>
          <p:nvSpPr>
            <p:cNvPr id="22" name="Freeform 22"/>
            <p:cNvSpPr/>
            <p:nvPr/>
          </p:nvSpPr>
          <p:spPr>
            <a:xfrm>
              <a:off x="0" y="0"/>
              <a:ext cx="747977" cy="206258"/>
            </a:xfrm>
            <a:custGeom>
              <a:avLst/>
              <a:gdLst/>
              <a:ahLst/>
              <a:cxnLst/>
              <a:rect l="l" t="t" r="r" b="b"/>
              <a:pathLst>
                <a:path w="747977" h="206258">
                  <a:moveTo>
                    <a:pt x="103129" y="0"/>
                  </a:moveTo>
                  <a:lnTo>
                    <a:pt x="644848" y="0"/>
                  </a:lnTo>
                  <a:cubicBezTo>
                    <a:pt x="701804" y="0"/>
                    <a:pt x="747977" y="46172"/>
                    <a:pt x="747977" y="103129"/>
                  </a:cubicBezTo>
                  <a:lnTo>
                    <a:pt x="747977" y="103129"/>
                  </a:lnTo>
                  <a:cubicBezTo>
                    <a:pt x="747977" y="160086"/>
                    <a:pt x="701804" y="206258"/>
                    <a:pt x="644848" y="206258"/>
                  </a:cubicBezTo>
                  <a:lnTo>
                    <a:pt x="103129" y="206258"/>
                  </a:lnTo>
                  <a:cubicBezTo>
                    <a:pt x="46172" y="206258"/>
                    <a:pt x="0" y="160086"/>
                    <a:pt x="0" y="103129"/>
                  </a:cubicBezTo>
                  <a:lnTo>
                    <a:pt x="0" y="103129"/>
                  </a:lnTo>
                  <a:cubicBezTo>
                    <a:pt x="0" y="46172"/>
                    <a:pt x="46172" y="0"/>
                    <a:pt x="103129" y="0"/>
                  </a:cubicBezTo>
                  <a:close/>
                </a:path>
              </a:pathLst>
            </a:custGeom>
            <a:solidFill>
              <a:srgbClr val="00193C"/>
            </a:solidFill>
          </p:spPr>
          <p:txBody>
            <a:bodyPr/>
            <a:lstStyle/>
            <a:p>
              <a:endParaRPr lang="en-US" dirty="0">
                <a:latin typeface="Calibri" panose="020F0502020204030204" pitchFamily="34" charset="0"/>
              </a:endParaRPr>
            </a:p>
          </p:txBody>
        </p:sp>
        <p:sp>
          <p:nvSpPr>
            <p:cNvPr id="23" name="TextBox 23"/>
            <p:cNvSpPr txBox="1"/>
            <p:nvPr/>
          </p:nvSpPr>
          <p:spPr>
            <a:xfrm>
              <a:off x="0" y="-38100"/>
              <a:ext cx="747977" cy="244358"/>
            </a:xfrm>
            <a:prstGeom prst="rect">
              <a:avLst/>
            </a:prstGeom>
          </p:spPr>
          <p:txBody>
            <a:bodyPr lIns="50800" tIns="50800" rIns="50800" bIns="50800" rtlCol="0" anchor="ctr"/>
            <a:lstStyle/>
            <a:p>
              <a:pPr algn="ctr">
                <a:lnSpc>
                  <a:spcPts val="2239"/>
                </a:lnSpc>
              </a:pPr>
              <a:endParaRPr dirty="0">
                <a:latin typeface="Calibri" panose="020F0502020204030204" pitchFamily="34" charset="0"/>
              </a:endParaRPr>
            </a:p>
          </p:txBody>
        </p:sp>
      </p:grpSp>
      <p:grpSp>
        <p:nvGrpSpPr>
          <p:cNvPr id="24" name="Group 24"/>
          <p:cNvGrpSpPr/>
          <p:nvPr/>
        </p:nvGrpSpPr>
        <p:grpSpPr>
          <a:xfrm>
            <a:off x="4065280" y="5107180"/>
            <a:ext cx="3826890" cy="1881593"/>
            <a:chOff x="0" y="0"/>
            <a:chExt cx="1653119" cy="812800"/>
          </a:xfrm>
        </p:grpSpPr>
        <p:sp>
          <p:nvSpPr>
            <p:cNvPr id="25" name="Freeform 25"/>
            <p:cNvSpPr/>
            <p:nvPr/>
          </p:nvSpPr>
          <p:spPr>
            <a:xfrm>
              <a:off x="0" y="0"/>
              <a:ext cx="1653119" cy="812800"/>
            </a:xfrm>
            <a:custGeom>
              <a:avLst/>
              <a:gdLst/>
              <a:ahLst/>
              <a:cxnLst/>
              <a:rect l="l" t="t" r="r" b="b"/>
              <a:pathLst>
                <a:path w="1653119" h="812800">
                  <a:moveTo>
                    <a:pt x="42484" y="0"/>
                  </a:moveTo>
                  <a:lnTo>
                    <a:pt x="1610635" y="0"/>
                  </a:lnTo>
                  <a:cubicBezTo>
                    <a:pt x="1621903" y="0"/>
                    <a:pt x="1632709" y="4476"/>
                    <a:pt x="1640676" y="12443"/>
                  </a:cubicBezTo>
                  <a:cubicBezTo>
                    <a:pt x="1648643" y="20410"/>
                    <a:pt x="1653119" y="31216"/>
                    <a:pt x="1653119" y="42484"/>
                  </a:cubicBezTo>
                  <a:lnTo>
                    <a:pt x="1653119" y="770316"/>
                  </a:lnTo>
                  <a:cubicBezTo>
                    <a:pt x="1653119" y="793779"/>
                    <a:pt x="1634099" y="812800"/>
                    <a:pt x="1610635" y="812800"/>
                  </a:cubicBezTo>
                  <a:lnTo>
                    <a:pt x="42484" y="812800"/>
                  </a:lnTo>
                  <a:cubicBezTo>
                    <a:pt x="19021" y="812800"/>
                    <a:pt x="0" y="793779"/>
                    <a:pt x="0" y="770316"/>
                  </a:cubicBezTo>
                  <a:lnTo>
                    <a:pt x="0" y="42484"/>
                  </a:lnTo>
                  <a:cubicBezTo>
                    <a:pt x="0" y="19021"/>
                    <a:pt x="19021" y="0"/>
                    <a:pt x="42484" y="0"/>
                  </a:cubicBezTo>
                  <a:close/>
                </a:path>
              </a:pathLst>
            </a:custGeom>
            <a:blipFill>
              <a:blip r:embed="rId6"/>
              <a:stretch>
                <a:fillRect t="-7202" b="-7202"/>
              </a:stretch>
            </a:blipFill>
          </p:spPr>
          <p:txBody>
            <a:bodyPr/>
            <a:lstStyle/>
            <a:p>
              <a:endParaRPr lang="en-US" dirty="0">
                <a:latin typeface="Calibri" panose="020F0502020204030204" pitchFamily="34" charset="0"/>
              </a:endParaRPr>
            </a:p>
          </p:txBody>
        </p:sp>
      </p:grpSp>
      <p:grpSp>
        <p:nvGrpSpPr>
          <p:cNvPr id="26" name="Group 26"/>
          <p:cNvGrpSpPr/>
          <p:nvPr/>
        </p:nvGrpSpPr>
        <p:grpSpPr>
          <a:xfrm>
            <a:off x="4771286" y="6724881"/>
            <a:ext cx="2456323" cy="677343"/>
            <a:chOff x="0" y="0"/>
            <a:chExt cx="747977" cy="206258"/>
          </a:xfrm>
        </p:grpSpPr>
        <p:sp>
          <p:nvSpPr>
            <p:cNvPr id="27" name="Freeform 27"/>
            <p:cNvSpPr/>
            <p:nvPr/>
          </p:nvSpPr>
          <p:spPr>
            <a:xfrm>
              <a:off x="0" y="0"/>
              <a:ext cx="747977" cy="206258"/>
            </a:xfrm>
            <a:custGeom>
              <a:avLst/>
              <a:gdLst/>
              <a:ahLst/>
              <a:cxnLst/>
              <a:rect l="l" t="t" r="r" b="b"/>
              <a:pathLst>
                <a:path w="747977" h="206258">
                  <a:moveTo>
                    <a:pt x="103129" y="0"/>
                  </a:moveTo>
                  <a:lnTo>
                    <a:pt x="644848" y="0"/>
                  </a:lnTo>
                  <a:cubicBezTo>
                    <a:pt x="701804" y="0"/>
                    <a:pt x="747977" y="46172"/>
                    <a:pt x="747977" y="103129"/>
                  </a:cubicBezTo>
                  <a:lnTo>
                    <a:pt x="747977" y="103129"/>
                  </a:lnTo>
                  <a:cubicBezTo>
                    <a:pt x="747977" y="160086"/>
                    <a:pt x="701804" y="206258"/>
                    <a:pt x="644848" y="206258"/>
                  </a:cubicBezTo>
                  <a:lnTo>
                    <a:pt x="103129" y="206258"/>
                  </a:lnTo>
                  <a:cubicBezTo>
                    <a:pt x="46172" y="206258"/>
                    <a:pt x="0" y="160086"/>
                    <a:pt x="0" y="103129"/>
                  </a:cubicBezTo>
                  <a:lnTo>
                    <a:pt x="0" y="103129"/>
                  </a:lnTo>
                  <a:cubicBezTo>
                    <a:pt x="0" y="46172"/>
                    <a:pt x="46172" y="0"/>
                    <a:pt x="103129" y="0"/>
                  </a:cubicBezTo>
                  <a:close/>
                </a:path>
              </a:pathLst>
            </a:custGeom>
            <a:solidFill>
              <a:srgbClr val="00193C"/>
            </a:solidFill>
          </p:spPr>
          <p:txBody>
            <a:bodyPr/>
            <a:lstStyle/>
            <a:p>
              <a:endParaRPr lang="en-US" dirty="0">
                <a:latin typeface="Calibri" panose="020F0502020204030204" pitchFamily="34" charset="0"/>
              </a:endParaRPr>
            </a:p>
          </p:txBody>
        </p:sp>
        <p:sp>
          <p:nvSpPr>
            <p:cNvPr id="28" name="TextBox 28"/>
            <p:cNvSpPr txBox="1"/>
            <p:nvPr/>
          </p:nvSpPr>
          <p:spPr>
            <a:xfrm>
              <a:off x="0" y="-38100"/>
              <a:ext cx="747977" cy="244358"/>
            </a:xfrm>
            <a:prstGeom prst="rect">
              <a:avLst/>
            </a:prstGeom>
          </p:spPr>
          <p:txBody>
            <a:bodyPr lIns="50800" tIns="50800" rIns="50800" bIns="50800" rtlCol="0" anchor="ctr"/>
            <a:lstStyle/>
            <a:p>
              <a:pPr algn="ctr">
                <a:lnSpc>
                  <a:spcPts val="2239"/>
                </a:lnSpc>
              </a:pPr>
              <a:endParaRPr dirty="0">
                <a:latin typeface="Calibri" panose="020F0502020204030204" pitchFamily="34" charset="0"/>
              </a:endParaRPr>
            </a:p>
          </p:txBody>
        </p:sp>
      </p:grpSp>
      <p:grpSp>
        <p:nvGrpSpPr>
          <p:cNvPr id="29" name="Group 29"/>
          <p:cNvGrpSpPr/>
          <p:nvPr/>
        </p:nvGrpSpPr>
        <p:grpSpPr>
          <a:xfrm>
            <a:off x="4106023" y="7617441"/>
            <a:ext cx="3826890" cy="1881593"/>
            <a:chOff x="0" y="0"/>
            <a:chExt cx="1653119" cy="812800"/>
          </a:xfrm>
        </p:grpSpPr>
        <p:sp>
          <p:nvSpPr>
            <p:cNvPr id="30" name="Freeform 30"/>
            <p:cNvSpPr/>
            <p:nvPr/>
          </p:nvSpPr>
          <p:spPr>
            <a:xfrm>
              <a:off x="0" y="0"/>
              <a:ext cx="1653119" cy="812800"/>
            </a:xfrm>
            <a:custGeom>
              <a:avLst/>
              <a:gdLst/>
              <a:ahLst/>
              <a:cxnLst/>
              <a:rect l="l" t="t" r="r" b="b"/>
              <a:pathLst>
                <a:path w="1653119" h="812800">
                  <a:moveTo>
                    <a:pt x="42484" y="0"/>
                  </a:moveTo>
                  <a:lnTo>
                    <a:pt x="1610635" y="0"/>
                  </a:lnTo>
                  <a:cubicBezTo>
                    <a:pt x="1621903" y="0"/>
                    <a:pt x="1632709" y="4476"/>
                    <a:pt x="1640676" y="12443"/>
                  </a:cubicBezTo>
                  <a:cubicBezTo>
                    <a:pt x="1648643" y="20410"/>
                    <a:pt x="1653119" y="31216"/>
                    <a:pt x="1653119" y="42484"/>
                  </a:cubicBezTo>
                  <a:lnTo>
                    <a:pt x="1653119" y="770316"/>
                  </a:lnTo>
                  <a:cubicBezTo>
                    <a:pt x="1653119" y="793779"/>
                    <a:pt x="1634099" y="812800"/>
                    <a:pt x="1610635" y="812800"/>
                  </a:cubicBezTo>
                  <a:lnTo>
                    <a:pt x="42484" y="812800"/>
                  </a:lnTo>
                  <a:cubicBezTo>
                    <a:pt x="19021" y="812800"/>
                    <a:pt x="0" y="793779"/>
                    <a:pt x="0" y="770316"/>
                  </a:cubicBezTo>
                  <a:lnTo>
                    <a:pt x="0" y="42484"/>
                  </a:lnTo>
                  <a:cubicBezTo>
                    <a:pt x="0" y="19021"/>
                    <a:pt x="19021" y="0"/>
                    <a:pt x="42484" y="0"/>
                  </a:cubicBezTo>
                  <a:close/>
                </a:path>
              </a:pathLst>
            </a:custGeom>
            <a:blipFill>
              <a:blip r:embed="rId7"/>
              <a:stretch>
                <a:fillRect t="-26269" b="-26269"/>
              </a:stretch>
            </a:blipFill>
          </p:spPr>
          <p:txBody>
            <a:bodyPr/>
            <a:lstStyle/>
            <a:p>
              <a:endParaRPr lang="en-US" dirty="0">
                <a:latin typeface="Calibri" panose="020F0502020204030204" pitchFamily="34" charset="0"/>
              </a:endParaRPr>
            </a:p>
          </p:txBody>
        </p:sp>
      </p:grpSp>
      <p:grpSp>
        <p:nvGrpSpPr>
          <p:cNvPr id="31" name="Group 31"/>
          <p:cNvGrpSpPr/>
          <p:nvPr/>
        </p:nvGrpSpPr>
        <p:grpSpPr>
          <a:xfrm>
            <a:off x="4788710" y="9235142"/>
            <a:ext cx="2456323" cy="677343"/>
            <a:chOff x="0" y="0"/>
            <a:chExt cx="747977" cy="206258"/>
          </a:xfrm>
        </p:grpSpPr>
        <p:sp>
          <p:nvSpPr>
            <p:cNvPr id="32" name="Freeform 32"/>
            <p:cNvSpPr/>
            <p:nvPr/>
          </p:nvSpPr>
          <p:spPr>
            <a:xfrm>
              <a:off x="0" y="0"/>
              <a:ext cx="747977" cy="206258"/>
            </a:xfrm>
            <a:custGeom>
              <a:avLst/>
              <a:gdLst/>
              <a:ahLst/>
              <a:cxnLst/>
              <a:rect l="l" t="t" r="r" b="b"/>
              <a:pathLst>
                <a:path w="747977" h="206258">
                  <a:moveTo>
                    <a:pt x="103129" y="0"/>
                  </a:moveTo>
                  <a:lnTo>
                    <a:pt x="644848" y="0"/>
                  </a:lnTo>
                  <a:cubicBezTo>
                    <a:pt x="701804" y="0"/>
                    <a:pt x="747977" y="46172"/>
                    <a:pt x="747977" y="103129"/>
                  </a:cubicBezTo>
                  <a:lnTo>
                    <a:pt x="747977" y="103129"/>
                  </a:lnTo>
                  <a:cubicBezTo>
                    <a:pt x="747977" y="160086"/>
                    <a:pt x="701804" y="206258"/>
                    <a:pt x="644848" y="206258"/>
                  </a:cubicBezTo>
                  <a:lnTo>
                    <a:pt x="103129" y="206258"/>
                  </a:lnTo>
                  <a:cubicBezTo>
                    <a:pt x="46172" y="206258"/>
                    <a:pt x="0" y="160086"/>
                    <a:pt x="0" y="103129"/>
                  </a:cubicBezTo>
                  <a:lnTo>
                    <a:pt x="0" y="103129"/>
                  </a:lnTo>
                  <a:cubicBezTo>
                    <a:pt x="0" y="46172"/>
                    <a:pt x="46172" y="0"/>
                    <a:pt x="103129" y="0"/>
                  </a:cubicBezTo>
                  <a:close/>
                </a:path>
              </a:pathLst>
            </a:custGeom>
            <a:solidFill>
              <a:srgbClr val="00193C"/>
            </a:solidFill>
          </p:spPr>
          <p:txBody>
            <a:bodyPr/>
            <a:lstStyle/>
            <a:p>
              <a:endParaRPr lang="en-US" dirty="0">
                <a:latin typeface="Calibri" panose="020F0502020204030204" pitchFamily="34" charset="0"/>
              </a:endParaRPr>
            </a:p>
          </p:txBody>
        </p:sp>
        <p:sp>
          <p:nvSpPr>
            <p:cNvPr id="33" name="TextBox 33"/>
            <p:cNvSpPr txBox="1"/>
            <p:nvPr/>
          </p:nvSpPr>
          <p:spPr>
            <a:xfrm>
              <a:off x="0" y="-38100"/>
              <a:ext cx="747977" cy="244358"/>
            </a:xfrm>
            <a:prstGeom prst="rect">
              <a:avLst/>
            </a:prstGeom>
          </p:spPr>
          <p:txBody>
            <a:bodyPr lIns="50800" tIns="50800" rIns="50800" bIns="50800" rtlCol="0" anchor="ctr"/>
            <a:lstStyle/>
            <a:p>
              <a:pPr algn="ctr">
                <a:lnSpc>
                  <a:spcPts val="2239"/>
                </a:lnSpc>
              </a:pPr>
              <a:endParaRPr dirty="0">
                <a:latin typeface="Calibri" panose="020F0502020204030204" pitchFamily="34" charset="0"/>
              </a:endParaRPr>
            </a:p>
          </p:txBody>
        </p:sp>
      </p:grpSp>
      <p:grpSp>
        <p:nvGrpSpPr>
          <p:cNvPr id="34" name="Group 34"/>
          <p:cNvGrpSpPr/>
          <p:nvPr/>
        </p:nvGrpSpPr>
        <p:grpSpPr>
          <a:xfrm>
            <a:off x="4770584" y="4142922"/>
            <a:ext cx="2416283" cy="661327"/>
            <a:chOff x="0" y="0"/>
            <a:chExt cx="735784" cy="201381"/>
          </a:xfrm>
        </p:grpSpPr>
        <p:sp>
          <p:nvSpPr>
            <p:cNvPr id="35" name="Freeform 35"/>
            <p:cNvSpPr/>
            <p:nvPr/>
          </p:nvSpPr>
          <p:spPr>
            <a:xfrm>
              <a:off x="0" y="0"/>
              <a:ext cx="735784" cy="201381"/>
            </a:xfrm>
            <a:custGeom>
              <a:avLst/>
              <a:gdLst/>
              <a:ahLst/>
              <a:cxnLst/>
              <a:rect l="l" t="t" r="r" b="b"/>
              <a:pathLst>
                <a:path w="735784" h="201381">
                  <a:moveTo>
                    <a:pt x="100691" y="0"/>
                  </a:moveTo>
                  <a:lnTo>
                    <a:pt x="635093" y="0"/>
                  </a:lnTo>
                  <a:cubicBezTo>
                    <a:pt x="690703" y="0"/>
                    <a:pt x="735784" y="45081"/>
                    <a:pt x="735784" y="100691"/>
                  </a:cubicBezTo>
                  <a:lnTo>
                    <a:pt x="735784" y="100691"/>
                  </a:lnTo>
                  <a:cubicBezTo>
                    <a:pt x="735784" y="156300"/>
                    <a:pt x="690703" y="201381"/>
                    <a:pt x="635093" y="201381"/>
                  </a:cubicBezTo>
                  <a:lnTo>
                    <a:pt x="100691" y="201381"/>
                  </a:lnTo>
                  <a:cubicBezTo>
                    <a:pt x="45081" y="201381"/>
                    <a:pt x="0" y="156300"/>
                    <a:pt x="0" y="100691"/>
                  </a:cubicBezTo>
                  <a:lnTo>
                    <a:pt x="0" y="100691"/>
                  </a:lnTo>
                  <a:cubicBezTo>
                    <a:pt x="0" y="45081"/>
                    <a:pt x="45081" y="0"/>
                    <a:pt x="100691"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36" name="TextBox 36"/>
            <p:cNvSpPr txBox="1"/>
            <p:nvPr/>
          </p:nvSpPr>
          <p:spPr>
            <a:xfrm>
              <a:off x="0" y="-66675"/>
              <a:ext cx="735784" cy="268056"/>
            </a:xfrm>
            <a:prstGeom prst="rect">
              <a:avLst/>
            </a:prstGeom>
          </p:spPr>
          <p:txBody>
            <a:bodyPr lIns="50800" tIns="50800" rIns="50800" bIns="50800" rtlCol="0" anchor="ctr"/>
            <a:lstStyle/>
            <a:p>
              <a:pPr algn="ctr">
                <a:lnSpc>
                  <a:spcPts val="2100"/>
                </a:lnSpc>
              </a:pPr>
              <a:r>
                <a:rPr lang="en-US" sz="1500" b="1" spc="67">
                  <a:solidFill>
                    <a:srgbClr val="FFFFFF"/>
                  </a:solidFill>
                  <a:latin typeface="Arial Bold"/>
                  <a:ea typeface="Arial Bold"/>
                  <a:cs typeface="Arial Bold"/>
                  <a:sym typeface="Arial Bold"/>
                </a:rPr>
                <a:t>DEFENSE</a:t>
              </a:r>
            </a:p>
          </p:txBody>
        </p:sp>
      </p:grpSp>
      <p:grpSp>
        <p:nvGrpSpPr>
          <p:cNvPr id="37" name="Group 37"/>
          <p:cNvGrpSpPr/>
          <p:nvPr/>
        </p:nvGrpSpPr>
        <p:grpSpPr>
          <a:xfrm>
            <a:off x="4811327" y="6653184"/>
            <a:ext cx="2416283" cy="661327"/>
            <a:chOff x="0" y="0"/>
            <a:chExt cx="735784" cy="201381"/>
          </a:xfrm>
        </p:grpSpPr>
        <p:sp>
          <p:nvSpPr>
            <p:cNvPr id="38" name="Freeform 38"/>
            <p:cNvSpPr/>
            <p:nvPr/>
          </p:nvSpPr>
          <p:spPr>
            <a:xfrm>
              <a:off x="0" y="0"/>
              <a:ext cx="735784" cy="201381"/>
            </a:xfrm>
            <a:custGeom>
              <a:avLst/>
              <a:gdLst/>
              <a:ahLst/>
              <a:cxnLst/>
              <a:rect l="l" t="t" r="r" b="b"/>
              <a:pathLst>
                <a:path w="735784" h="201381">
                  <a:moveTo>
                    <a:pt x="100691" y="0"/>
                  </a:moveTo>
                  <a:lnTo>
                    <a:pt x="635093" y="0"/>
                  </a:lnTo>
                  <a:cubicBezTo>
                    <a:pt x="690703" y="0"/>
                    <a:pt x="735784" y="45081"/>
                    <a:pt x="735784" y="100691"/>
                  </a:cubicBezTo>
                  <a:lnTo>
                    <a:pt x="735784" y="100691"/>
                  </a:lnTo>
                  <a:cubicBezTo>
                    <a:pt x="735784" y="156300"/>
                    <a:pt x="690703" y="201381"/>
                    <a:pt x="635093" y="201381"/>
                  </a:cubicBezTo>
                  <a:lnTo>
                    <a:pt x="100691" y="201381"/>
                  </a:lnTo>
                  <a:cubicBezTo>
                    <a:pt x="45081" y="201381"/>
                    <a:pt x="0" y="156300"/>
                    <a:pt x="0" y="100691"/>
                  </a:cubicBezTo>
                  <a:lnTo>
                    <a:pt x="0" y="100691"/>
                  </a:lnTo>
                  <a:cubicBezTo>
                    <a:pt x="0" y="45081"/>
                    <a:pt x="45081" y="0"/>
                    <a:pt x="100691"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39" name="TextBox 39"/>
            <p:cNvSpPr txBox="1"/>
            <p:nvPr/>
          </p:nvSpPr>
          <p:spPr>
            <a:xfrm>
              <a:off x="0" y="-66675"/>
              <a:ext cx="735784" cy="268056"/>
            </a:xfrm>
            <a:prstGeom prst="rect">
              <a:avLst/>
            </a:prstGeom>
          </p:spPr>
          <p:txBody>
            <a:bodyPr lIns="50800" tIns="50800" rIns="50800" bIns="50800" rtlCol="0" anchor="ctr"/>
            <a:lstStyle/>
            <a:p>
              <a:pPr algn="ctr">
                <a:lnSpc>
                  <a:spcPts val="2100"/>
                </a:lnSpc>
              </a:pPr>
              <a:r>
                <a:rPr lang="en-US" sz="1500" b="1" spc="67">
                  <a:solidFill>
                    <a:srgbClr val="FFFFFF"/>
                  </a:solidFill>
                  <a:latin typeface="Arial Bold"/>
                  <a:ea typeface="Arial Bold"/>
                  <a:cs typeface="Arial Bold"/>
                  <a:sym typeface="Arial Bold"/>
                </a:rPr>
                <a:t>HOMELAND SECURITY</a:t>
              </a:r>
            </a:p>
          </p:txBody>
        </p:sp>
      </p:grpSp>
      <p:grpSp>
        <p:nvGrpSpPr>
          <p:cNvPr id="40" name="Group 40"/>
          <p:cNvGrpSpPr/>
          <p:nvPr/>
        </p:nvGrpSpPr>
        <p:grpSpPr>
          <a:xfrm>
            <a:off x="4833944" y="9163445"/>
            <a:ext cx="2416283" cy="661327"/>
            <a:chOff x="0" y="0"/>
            <a:chExt cx="735784" cy="201381"/>
          </a:xfrm>
        </p:grpSpPr>
        <p:sp>
          <p:nvSpPr>
            <p:cNvPr id="41" name="Freeform 41"/>
            <p:cNvSpPr/>
            <p:nvPr/>
          </p:nvSpPr>
          <p:spPr>
            <a:xfrm>
              <a:off x="0" y="0"/>
              <a:ext cx="735784" cy="201381"/>
            </a:xfrm>
            <a:custGeom>
              <a:avLst/>
              <a:gdLst/>
              <a:ahLst/>
              <a:cxnLst/>
              <a:rect l="l" t="t" r="r" b="b"/>
              <a:pathLst>
                <a:path w="735784" h="201381">
                  <a:moveTo>
                    <a:pt x="100691" y="0"/>
                  </a:moveTo>
                  <a:lnTo>
                    <a:pt x="635093" y="0"/>
                  </a:lnTo>
                  <a:cubicBezTo>
                    <a:pt x="690703" y="0"/>
                    <a:pt x="735784" y="45081"/>
                    <a:pt x="735784" y="100691"/>
                  </a:cubicBezTo>
                  <a:lnTo>
                    <a:pt x="735784" y="100691"/>
                  </a:lnTo>
                  <a:cubicBezTo>
                    <a:pt x="735784" y="156300"/>
                    <a:pt x="690703" y="201381"/>
                    <a:pt x="635093" y="201381"/>
                  </a:cubicBezTo>
                  <a:lnTo>
                    <a:pt x="100691" y="201381"/>
                  </a:lnTo>
                  <a:cubicBezTo>
                    <a:pt x="45081" y="201381"/>
                    <a:pt x="0" y="156300"/>
                    <a:pt x="0" y="100691"/>
                  </a:cubicBezTo>
                  <a:lnTo>
                    <a:pt x="0" y="100691"/>
                  </a:lnTo>
                  <a:cubicBezTo>
                    <a:pt x="0" y="45081"/>
                    <a:pt x="45081" y="0"/>
                    <a:pt x="100691"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42" name="TextBox 42"/>
            <p:cNvSpPr txBox="1"/>
            <p:nvPr/>
          </p:nvSpPr>
          <p:spPr>
            <a:xfrm>
              <a:off x="0" y="-66675"/>
              <a:ext cx="735784" cy="268056"/>
            </a:xfrm>
            <a:prstGeom prst="rect">
              <a:avLst/>
            </a:prstGeom>
          </p:spPr>
          <p:txBody>
            <a:bodyPr lIns="50800" tIns="50800" rIns="50800" bIns="50800" rtlCol="0" anchor="ctr"/>
            <a:lstStyle/>
            <a:p>
              <a:pPr algn="ctr">
                <a:lnSpc>
                  <a:spcPts val="2100"/>
                </a:lnSpc>
              </a:pPr>
              <a:r>
                <a:rPr lang="en-US" sz="1500" b="1" spc="67">
                  <a:solidFill>
                    <a:srgbClr val="FFFFFF"/>
                  </a:solidFill>
                  <a:latin typeface="Arial Bold"/>
                  <a:ea typeface="Arial Bold"/>
                  <a:cs typeface="Arial Bold"/>
                  <a:sym typeface="Arial Bold"/>
                </a:rPr>
                <a:t>FEDERAL &amp; CIVILIAN</a:t>
              </a:r>
            </a:p>
          </p:txBody>
        </p:sp>
      </p:grpSp>
      <p:sp>
        <p:nvSpPr>
          <p:cNvPr id="43" name="TextBox 43"/>
          <p:cNvSpPr txBox="1"/>
          <p:nvPr/>
        </p:nvSpPr>
        <p:spPr>
          <a:xfrm>
            <a:off x="8439515" y="7825611"/>
            <a:ext cx="6353578" cy="2065710"/>
          </a:xfrm>
          <a:prstGeom prst="rect">
            <a:avLst/>
          </a:prstGeom>
        </p:spPr>
        <p:txBody>
          <a:bodyPr lIns="0" tIns="0" rIns="0" bIns="0" rtlCol="0" anchor="t">
            <a:spAutoFit/>
          </a:bodyPr>
          <a:lstStyle/>
          <a:p>
            <a:pPr marL="314777" lvl="1" indent="-157388" algn="l">
              <a:lnSpc>
                <a:spcPts val="2041"/>
              </a:lnSpc>
              <a:buFont typeface="Arial"/>
              <a:buChar char="•"/>
            </a:pPr>
            <a:r>
              <a:rPr lang="en-US" sz="1457" b="1" spc="24">
                <a:solidFill>
                  <a:srgbClr val="FFFFFF"/>
                </a:solidFill>
                <a:latin typeface="Arial Bold"/>
                <a:ea typeface="Arial Bold"/>
                <a:cs typeface="Arial Bold"/>
                <a:sym typeface="Arial Bold"/>
              </a:rPr>
              <a:t>Library of Congress (LOC)</a:t>
            </a:r>
          </a:p>
          <a:p>
            <a:pPr marL="314777" lvl="1" indent="-157388" algn="l">
              <a:lnSpc>
                <a:spcPts val="2041"/>
              </a:lnSpc>
              <a:buFont typeface="Arial"/>
              <a:buChar char="•"/>
            </a:pPr>
            <a:r>
              <a:rPr lang="en-US" sz="1457" b="1" spc="24">
                <a:solidFill>
                  <a:srgbClr val="FFFFFF"/>
                </a:solidFill>
                <a:latin typeface="Arial Bold"/>
                <a:ea typeface="Arial Bold"/>
                <a:cs typeface="Arial Bold"/>
                <a:sym typeface="Arial Bold"/>
              </a:rPr>
              <a:t>United States Department of State (DOS)</a:t>
            </a:r>
          </a:p>
          <a:p>
            <a:pPr marL="314777" lvl="1" indent="-157388" algn="l">
              <a:lnSpc>
                <a:spcPts val="2041"/>
              </a:lnSpc>
              <a:buFont typeface="Arial"/>
              <a:buChar char="•"/>
            </a:pPr>
            <a:r>
              <a:rPr lang="en-US" sz="1457" b="1" spc="24">
                <a:solidFill>
                  <a:srgbClr val="FFFFFF"/>
                </a:solidFill>
                <a:latin typeface="Arial Bold"/>
                <a:ea typeface="Arial Bold"/>
                <a:cs typeface="Arial Bold"/>
                <a:sym typeface="Arial Bold"/>
              </a:rPr>
              <a:t>United States Department of Labor (DOL) </a:t>
            </a:r>
          </a:p>
          <a:p>
            <a:pPr marL="314777" lvl="1" indent="-157388" algn="l">
              <a:lnSpc>
                <a:spcPts val="2041"/>
              </a:lnSpc>
              <a:buFont typeface="Arial"/>
              <a:buChar char="•"/>
            </a:pPr>
            <a:r>
              <a:rPr lang="en-US" sz="1457" b="1" spc="24">
                <a:solidFill>
                  <a:srgbClr val="FFFFFF"/>
                </a:solidFill>
                <a:latin typeface="Arial Bold"/>
                <a:ea typeface="Arial Bold"/>
                <a:cs typeface="Arial Bold"/>
                <a:sym typeface="Arial Bold"/>
              </a:rPr>
              <a:t>United States Department of Agriculture (USDA)</a:t>
            </a:r>
          </a:p>
          <a:p>
            <a:pPr marL="314777" lvl="1" indent="-157388" algn="l">
              <a:lnSpc>
                <a:spcPts val="2041"/>
              </a:lnSpc>
              <a:buFont typeface="Arial"/>
              <a:buChar char="•"/>
            </a:pPr>
            <a:r>
              <a:rPr lang="en-US" sz="1457" b="1" spc="24">
                <a:solidFill>
                  <a:srgbClr val="FFFFFF"/>
                </a:solidFill>
                <a:latin typeface="Arial Bold"/>
                <a:ea typeface="Arial Bold"/>
                <a:cs typeface="Arial Bold"/>
                <a:sym typeface="Arial Bold"/>
              </a:rPr>
              <a:t>United States Securities and Exchange Commission (SEC) </a:t>
            </a:r>
          </a:p>
          <a:p>
            <a:pPr marL="314777" lvl="1" indent="-157388" algn="l">
              <a:lnSpc>
                <a:spcPts val="2041"/>
              </a:lnSpc>
              <a:buFont typeface="Arial"/>
              <a:buChar char="•"/>
            </a:pPr>
            <a:r>
              <a:rPr lang="en-US" sz="1457" b="1" spc="24">
                <a:solidFill>
                  <a:srgbClr val="FFFFFF"/>
                </a:solidFill>
                <a:latin typeface="Arial Bold"/>
                <a:ea typeface="Arial Bold"/>
                <a:cs typeface="Arial Bold"/>
                <a:sym typeface="Arial Bold"/>
              </a:rPr>
              <a:t>United States of America Department of Transportation (DOT) </a:t>
            </a:r>
          </a:p>
          <a:p>
            <a:pPr marL="314777" lvl="1" indent="-157388" algn="l">
              <a:lnSpc>
                <a:spcPts val="2041"/>
              </a:lnSpc>
              <a:buFont typeface="Arial"/>
              <a:buChar char="•"/>
            </a:pPr>
            <a:r>
              <a:rPr lang="en-US" sz="1457" b="1" spc="24">
                <a:solidFill>
                  <a:srgbClr val="FFFFFF"/>
                </a:solidFill>
                <a:latin typeface="Arial Bold"/>
                <a:ea typeface="Arial Bold"/>
                <a:cs typeface="Arial Bold"/>
                <a:sym typeface="Arial Bold"/>
              </a:rPr>
              <a:t>United States Agency for Internation Development (USAID)</a:t>
            </a:r>
          </a:p>
          <a:p>
            <a:pPr algn="l">
              <a:lnSpc>
                <a:spcPts val="2041"/>
              </a:lnSpc>
            </a:pPr>
            <a:endParaRPr lang="en-US" sz="1457" b="1" spc="24">
              <a:solidFill>
                <a:srgbClr val="FFFFFF"/>
              </a:solidFill>
              <a:latin typeface="Arial Bold"/>
              <a:ea typeface="Arial Bold"/>
              <a:cs typeface="Arial Bold"/>
              <a:sym typeface="Arial Bold"/>
            </a:endParaRPr>
          </a:p>
        </p:txBody>
      </p:sp>
      <p:sp>
        <p:nvSpPr>
          <p:cNvPr id="44" name="TextBox 44"/>
          <p:cNvSpPr txBox="1"/>
          <p:nvPr/>
        </p:nvSpPr>
        <p:spPr>
          <a:xfrm>
            <a:off x="8439515" y="5040505"/>
            <a:ext cx="6077079" cy="2320219"/>
          </a:xfrm>
          <a:prstGeom prst="rect">
            <a:avLst/>
          </a:prstGeom>
        </p:spPr>
        <p:txBody>
          <a:bodyPr lIns="0" tIns="0" rIns="0" bIns="0" rtlCol="0" anchor="t">
            <a:spAutoFit/>
          </a:bodyPr>
          <a:lstStyle/>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United States Department of Homeland Security (DHS)</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Transportation Security Administration (TSA)</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United States Coast Guard (USCG)</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Federal Emergency Management Agency (FEMA)</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US Customs and Border Protection (CBP)</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US Immigration and Customs Enforcement (ICE)</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Federal Law Enforcement Training Centers (FLETC)</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Cybersecurity and Infrastructure and Security Agency (CISA)</a:t>
            </a:r>
          </a:p>
          <a:p>
            <a:pPr algn="l">
              <a:lnSpc>
                <a:spcPts val="2041"/>
              </a:lnSpc>
            </a:pPr>
            <a:endParaRPr lang="en-US" sz="1457" b="1" spc="24" dirty="0">
              <a:solidFill>
                <a:srgbClr val="FFFFFF"/>
              </a:solidFill>
              <a:latin typeface="Arial Bold"/>
              <a:ea typeface="Arial Bold"/>
              <a:cs typeface="Arial Bold"/>
              <a:sym typeface="Arial Bold"/>
            </a:endParaRPr>
          </a:p>
        </p:txBody>
      </p:sp>
      <p:sp>
        <p:nvSpPr>
          <p:cNvPr id="45" name="TextBox 45"/>
          <p:cNvSpPr txBox="1"/>
          <p:nvPr/>
        </p:nvSpPr>
        <p:spPr>
          <a:xfrm>
            <a:off x="8439515" y="2921817"/>
            <a:ext cx="6077079" cy="1556693"/>
          </a:xfrm>
          <a:prstGeom prst="rect">
            <a:avLst/>
          </a:prstGeom>
        </p:spPr>
        <p:txBody>
          <a:bodyPr lIns="0" tIns="0" rIns="0" bIns="0" rtlCol="0" anchor="t">
            <a:spAutoFit/>
          </a:bodyPr>
          <a:lstStyle/>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Department of Defense (DoD)</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United States Army (USA)</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United States Air Force (USAF)</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National Guard Bureau (NGB)</a:t>
            </a:r>
          </a:p>
          <a:p>
            <a:pPr marL="314777" lvl="1" indent="-157388" algn="l">
              <a:lnSpc>
                <a:spcPts val="2041"/>
              </a:lnSpc>
              <a:buFont typeface="Arial"/>
              <a:buChar char="•"/>
            </a:pPr>
            <a:r>
              <a:rPr lang="en-US" sz="1457" b="1" spc="24" dirty="0">
                <a:solidFill>
                  <a:srgbClr val="FFFFFF"/>
                </a:solidFill>
                <a:latin typeface="Arial Bold"/>
                <a:ea typeface="Arial Bold"/>
                <a:cs typeface="Arial Bold"/>
                <a:sym typeface="Arial Bold"/>
              </a:rPr>
              <a:t>United States Navy (USN)</a:t>
            </a:r>
          </a:p>
          <a:p>
            <a:pPr algn="l">
              <a:lnSpc>
                <a:spcPts val="2041"/>
              </a:lnSpc>
            </a:pPr>
            <a:endParaRPr lang="en-US" sz="1457" b="1" spc="24" dirty="0">
              <a:solidFill>
                <a:srgbClr val="FFFFFF"/>
              </a:solidFill>
              <a:latin typeface="Arial Bold"/>
              <a:ea typeface="Arial Bold"/>
              <a:cs typeface="Arial Bold"/>
              <a:sym typeface="Arial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dirty="0">
              <a:latin typeface="Calibri" panose="020F0502020204030204" pitchFamily="34" charset="0"/>
            </a:endParaRPr>
          </a:p>
        </p:txBody>
      </p:sp>
      <p:grpSp>
        <p:nvGrpSpPr>
          <p:cNvPr id="46" name="Group 46"/>
          <p:cNvGrpSpPr/>
          <p:nvPr/>
        </p:nvGrpSpPr>
        <p:grpSpPr>
          <a:xfrm rot="-7210721">
            <a:off x="14089016" y="1377530"/>
            <a:ext cx="4902377" cy="1820289"/>
            <a:chOff x="0" y="0"/>
            <a:chExt cx="1881191" cy="698500"/>
          </a:xfrm>
        </p:grpSpPr>
        <p:sp>
          <p:nvSpPr>
            <p:cNvPr id="47" name="Freeform 47"/>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48" name="TextBox 48"/>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6" name="Group 6"/>
          <p:cNvGrpSpPr/>
          <p:nvPr/>
        </p:nvGrpSpPr>
        <p:grpSpPr>
          <a:xfrm>
            <a:off x="2115480" y="7377710"/>
            <a:ext cx="2863332" cy="812310"/>
            <a:chOff x="0" y="0"/>
            <a:chExt cx="2898754" cy="822358"/>
          </a:xfrm>
        </p:grpSpPr>
        <p:sp>
          <p:nvSpPr>
            <p:cNvPr id="7" name="Freeform 7"/>
            <p:cNvSpPr/>
            <p:nvPr/>
          </p:nvSpPr>
          <p:spPr>
            <a:xfrm>
              <a:off x="2214" y="0"/>
              <a:ext cx="2894325" cy="822358"/>
            </a:xfrm>
            <a:custGeom>
              <a:avLst/>
              <a:gdLst/>
              <a:ahLst/>
              <a:cxnLst/>
              <a:rect l="l" t="t" r="r" b="b"/>
              <a:pathLst>
                <a:path w="2894325" h="822358">
                  <a:moveTo>
                    <a:pt x="2890550" y="423299"/>
                  </a:moveTo>
                  <a:lnTo>
                    <a:pt x="2699329" y="810239"/>
                  </a:lnTo>
                  <a:cubicBezTo>
                    <a:pt x="2695661" y="817661"/>
                    <a:pt x="2688099" y="822358"/>
                    <a:pt x="2679821" y="822358"/>
                  </a:cubicBezTo>
                  <a:lnTo>
                    <a:pt x="214505" y="822358"/>
                  </a:lnTo>
                  <a:cubicBezTo>
                    <a:pt x="206226" y="822358"/>
                    <a:pt x="198664" y="817661"/>
                    <a:pt x="194997" y="810239"/>
                  </a:cubicBezTo>
                  <a:lnTo>
                    <a:pt x="3775" y="423299"/>
                  </a:lnTo>
                  <a:cubicBezTo>
                    <a:pt x="0" y="415660"/>
                    <a:pt x="0" y="406698"/>
                    <a:pt x="3775" y="399059"/>
                  </a:cubicBezTo>
                  <a:lnTo>
                    <a:pt x="194997" y="12120"/>
                  </a:lnTo>
                  <a:cubicBezTo>
                    <a:pt x="198664" y="4698"/>
                    <a:pt x="206226" y="0"/>
                    <a:pt x="214505" y="0"/>
                  </a:cubicBezTo>
                  <a:lnTo>
                    <a:pt x="2679821" y="0"/>
                  </a:lnTo>
                  <a:cubicBezTo>
                    <a:pt x="2688099" y="0"/>
                    <a:pt x="2695661" y="4698"/>
                    <a:pt x="2699329" y="12120"/>
                  </a:cubicBezTo>
                  <a:lnTo>
                    <a:pt x="2890550" y="399059"/>
                  </a:lnTo>
                  <a:cubicBezTo>
                    <a:pt x="2894325" y="406698"/>
                    <a:pt x="2894325" y="415660"/>
                    <a:pt x="2890550" y="423299"/>
                  </a:cubicBezTo>
                  <a:close/>
                </a:path>
              </a:pathLst>
            </a:custGeom>
            <a:gradFill rotWithShape="1">
              <a:gsLst>
                <a:gs pos="0">
                  <a:srgbClr val="0A2942">
                    <a:alpha val="100000"/>
                  </a:srgbClr>
                </a:gs>
                <a:gs pos="100000">
                  <a:srgbClr val="068CAE">
                    <a:alpha val="100000"/>
                  </a:srgbClr>
                </a:gs>
              </a:gsLst>
              <a:lin ang="0"/>
            </a:gradFill>
          </p:spPr>
          <p:txBody>
            <a:bodyPr/>
            <a:lstStyle/>
            <a:p>
              <a:endParaRPr lang="en-US" dirty="0">
                <a:latin typeface="Calibri" panose="020F0502020204030204" pitchFamily="34" charset="0"/>
              </a:endParaRPr>
            </a:p>
          </p:txBody>
        </p:sp>
        <p:sp>
          <p:nvSpPr>
            <p:cNvPr id="8" name="TextBox 8"/>
            <p:cNvSpPr txBox="1"/>
            <p:nvPr/>
          </p:nvSpPr>
          <p:spPr>
            <a:xfrm>
              <a:off x="114300" y="-38100"/>
              <a:ext cx="2670154" cy="86045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9" name="Group 9"/>
          <p:cNvGrpSpPr/>
          <p:nvPr/>
        </p:nvGrpSpPr>
        <p:grpSpPr>
          <a:xfrm>
            <a:off x="5848616" y="7377710"/>
            <a:ext cx="2863332" cy="812310"/>
            <a:chOff x="0" y="0"/>
            <a:chExt cx="2898754" cy="822358"/>
          </a:xfrm>
        </p:grpSpPr>
        <p:sp>
          <p:nvSpPr>
            <p:cNvPr id="10" name="Freeform 10"/>
            <p:cNvSpPr/>
            <p:nvPr/>
          </p:nvSpPr>
          <p:spPr>
            <a:xfrm>
              <a:off x="2214" y="0"/>
              <a:ext cx="2894325" cy="822358"/>
            </a:xfrm>
            <a:custGeom>
              <a:avLst/>
              <a:gdLst/>
              <a:ahLst/>
              <a:cxnLst/>
              <a:rect l="l" t="t" r="r" b="b"/>
              <a:pathLst>
                <a:path w="2894325" h="822358">
                  <a:moveTo>
                    <a:pt x="2890550" y="423299"/>
                  </a:moveTo>
                  <a:lnTo>
                    <a:pt x="2699329" y="810239"/>
                  </a:lnTo>
                  <a:cubicBezTo>
                    <a:pt x="2695661" y="817661"/>
                    <a:pt x="2688099" y="822358"/>
                    <a:pt x="2679821" y="822358"/>
                  </a:cubicBezTo>
                  <a:lnTo>
                    <a:pt x="214505" y="822358"/>
                  </a:lnTo>
                  <a:cubicBezTo>
                    <a:pt x="206226" y="822358"/>
                    <a:pt x="198664" y="817661"/>
                    <a:pt x="194997" y="810239"/>
                  </a:cubicBezTo>
                  <a:lnTo>
                    <a:pt x="3775" y="423299"/>
                  </a:lnTo>
                  <a:cubicBezTo>
                    <a:pt x="0" y="415660"/>
                    <a:pt x="0" y="406698"/>
                    <a:pt x="3775" y="399059"/>
                  </a:cubicBezTo>
                  <a:lnTo>
                    <a:pt x="194997" y="12120"/>
                  </a:lnTo>
                  <a:cubicBezTo>
                    <a:pt x="198664" y="4698"/>
                    <a:pt x="206226" y="0"/>
                    <a:pt x="214505" y="0"/>
                  </a:cubicBezTo>
                  <a:lnTo>
                    <a:pt x="2679821" y="0"/>
                  </a:lnTo>
                  <a:cubicBezTo>
                    <a:pt x="2688099" y="0"/>
                    <a:pt x="2695661" y="4698"/>
                    <a:pt x="2699329" y="12120"/>
                  </a:cubicBezTo>
                  <a:lnTo>
                    <a:pt x="2890550" y="399059"/>
                  </a:lnTo>
                  <a:cubicBezTo>
                    <a:pt x="2894325" y="406698"/>
                    <a:pt x="2894325" y="415660"/>
                    <a:pt x="2890550" y="42329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1" name="TextBox 11"/>
            <p:cNvSpPr txBox="1"/>
            <p:nvPr/>
          </p:nvSpPr>
          <p:spPr>
            <a:xfrm>
              <a:off x="114300" y="-38100"/>
              <a:ext cx="2670154" cy="86045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2" name="Group 12"/>
          <p:cNvGrpSpPr/>
          <p:nvPr/>
        </p:nvGrpSpPr>
        <p:grpSpPr>
          <a:xfrm>
            <a:off x="9578723" y="7377710"/>
            <a:ext cx="2863690" cy="812310"/>
            <a:chOff x="0" y="0"/>
            <a:chExt cx="2899116" cy="822358"/>
          </a:xfrm>
        </p:grpSpPr>
        <p:sp>
          <p:nvSpPr>
            <p:cNvPr id="13" name="Freeform 13"/>
            <p:cNvSpPr/>
            <p:nvPr/>
          </p:nvSpPr>
          <p:spPr>
            <a:xfrm>
              <a:off x="2214" y="0"/>
              <a:ext cx="2894687" cy="822358"/>
            </a:xfrm>
            <a:custGeom>
              <a:avLst/>
              <a:gdLst/>
              <a:ahLst/>
              <a:cxnLst/>
              <a:rect l="l" t="t" r="r" b="b"/>
              <a:pathLst>
                <a:path w="2894687" h="822358">
                  <a:moveTo>
                    <a:pt x="2890913" y="423298"/>
                  </a:moveTo>
                  <a:lnTo>
                    <a:pt x="2699690" y="810240"/>
                  </a:lnTo>
                  <a:cubicBezTo>
                    <a:pt x="2696023" y="817661"/>
                    <a:pt x="2688462" y="822358"/>
                    <a:pt x="2680184" y="822358"/>
                  </a:cubicBezTo>
                  <a:lnTo>
                    <a:pt x="214503" y="822358"/>
                  </a:lnTo>
                  <a:cubicBezTo>
                    <a:pt x="206226" y="822358"/>
                    <a:pt x="198665" y="817661"/>
                    <a:pt x="194997" y="810240"/>
                  </a:cubicBezTo>
                  <a:lnTo>
                    <a:pt x="3775" y="423298"/>
                  </a:lnTo>
                  <a:cubicBezTo>
                    <a:pt x="0" y="415660"/>
                    <a:pt x="0" y="406699"/>
                    <a:pt x="3775" y="399061"/>
                  </a:cubicBezTo>
                  <a:lnTo>
                    <a:pt x="194997" y="12118"/>
                  </a:lnTo>
                  <a:cubicBezTo>
                    <a:pt x="198665" y="4697"/>
                    <a:pt x="206226" y="0"/>
                    <a:pt x="214503" y="0"/>
                  </a:cubicBezTo>
                  <a:lnTo>
                    <a:pt x="2680184" y="0"/>
                  </a:lnTo>
                  <a:cubicBezTo>
                    <a:pt x="2688462" y="0"/>
                    <a:pt x="2696023" y="4697"/>
                    <a:pt x="2699690" y="12118"/>
                  </a:cubicBezTo>
                  <a:lnTo>
                    <a:pt x="2890913" y="399061"/>
                  </a:lnTo>
                  <a:cubicBezTo>
                    <a:pt x="2894687" y="406699"/>
                    <a:pt x="2894687" y="415660"/>
                    <a:pt x="2890913" y="423298"/>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4" name="TextBox 14"/>
            <p:cNvSpPr txBox="1"/>
            <p:nvPr/>
          </p:nvSpPr>
          <p:spPr>
            <a:xfrm>
              <a:off x="114300" y="-38100"/>
              <a:ext cx="2670516" cy="86045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5" name="Group 15"/>
          <p:cNvGrpSpPr/>
          <p:nvPr/>
        </p:nvGrpSpPr>
        <p:grpSpPr>
          <a:xfrm>
            <a:off x="13309188" y="7377710"/>
            <a:ext cx="2863332" cy="812310"/>
            <a:chOff x="0" y="0"/>
            <a:chExt cx="2898754" cy="822358"/>
          </a:xfrm>
        </p:grpSpPr>
        <p:sp>
          <p:nvSpPr>
            <p:cNvPr id="16" name="Freeform 16"/>
            <p:cNvSpPr/>
            <p:nvPr/>
          </p:nvSpPr>
          <p:spPr>
            <a:xfrm>
              <a:off x="2214" y="0"/>
              <a:ext cx="2894325" cy="822358"/>
            </a:xfrm>
            <a:custGeom>
              <a:avLst/>
              <a:gdLst/>
              <a:ahLst/>
              <a:cxnLst/>
              <a:rect l="l" t="t" r="r" b="b"/>
              <a:pathLst>
                <a:path w="2894325" h="822358">
                  <a:moveTo>
                    <a:pt x="2890550" y="423299"/>
                  </a:moveTo>
                  <a:lnTo>
                    <a:pt x="2699329" y="810239"/>
                  </a:lnTo>
                  <a:cubicBezTo>
                    <a:pt x="2695661" y="817661"/>
                    <a:pt x="2688099" y="822358"/>
                    <a:pt x="2679821" y="822358"/>
                  </a:cubicBezTo>
                  <a:lnTo>
                    <a:pt x="214505" y="822358"/>
                  </a:lnTo>
                  <a:cubicBezTo>
                    <a:pt x="206226" y="822358"/>
                    <a:pt x="198664" y="817661"/>
                    <a:pt x="194997" y="810239"/>
                  </a:cubicBezTo>
                  <a:lnTo>
                    <a:pt x="3775" y="423299"/>
                  </a:lnTo>
                  <a:cubicBezTo>
                    <a:pt x="0" y="415660"/>
                    <a:pt x="0" y="406698"/>
                    <a:pt x="3775" y="399059"/>
                  </a:cubicBezTo>
                  <a:lnTo>
                    <a:pt x="194997" y="12120"/>
                  </a:lnTo>
                  <a:cubicBezTo>
                    <a:pt x="198664" y="4698"/>
                    <a:pt x="206226" y="0"/>
                    <a:pt x="214505" y="0"/>
                  </a:cubicBezTo>
                  <a:lnTo>
                    <a:pt x="2679821" y="0"/>
                  </a:lnTo>
                  <a:cubicBezTo>
                    <a:pt x="2688099" y="0"/>
                    <a:pt x="2695661" y="4698"/>
                    <a:pt x="2699329" y="12120"/>
                  </a:cubicBezTo>
                  <a:lnTo>
                    <a:pt x="2890550" y="399059"/>
                  </a:lnTo>
                  <a:cubicBezTo>
                    <a:pt x="2894325" y="406698"/>
                    <a:pt x="2894325" y="415660"/>
                    <a:pt x="2890550" y="42329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17" name="TextBox 17"/>
            <p:cNvSpPr txBox="1"/>
            <p:nvPr/>
          </p:nvSpPr>
          <p:spPr>
            <a:xfrm>
              <a:off x="114300" y="-38100"/>
              <a:ext cx="2670154" cy="860458"/>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18" name="Group 18"/>
          <p:cNvGrpSpPr/>
          <p:nvPr/>
        </p:nvGrpSpPr>
        <p:grpSpPr>
          <a:xfrm>
            <a:off x="2074371" y="4639318"/>
            <a:ext cx="2945550" cy="2531332"/>
            <a:chOff x="0" y="0"/>
            <a:chExt cx="812800" cy="698500"/>
          </a:xfrm>
        </p:grpSpPr>
        <p:sp>
          <p:nvSpPr>
            <p:cNvPr id="19" name="Freeform 19"/>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1" name="Group 21"/>
          <p:cNvGrpSpPr/>
          <p:nvPr/>
        </p:nvGrpSpPr>
        <p:grpSpPr>
          <a:xfrm>
            <a:off x="5807507" y="4639318"/>
            <a:ext cx="2945550" cy="2531332"/>
            <a:chOff x="0" y="0"/>
            <a:chExt cx="812800" cy="698500"/>
          </a:xfrm>
        </p:grpSpPr>
        <p:sp>
          <p:nvSpPr>
            <p:cNvPr id="22" name="Freeform 22"/>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4" name="Group 24"/>
          <p:cNvGrpSpPr/>
          <p:nvPr/>
        </p:nvGrpSpPr>
        <p:grpSpPr>
          <a:xfrm>
            <a:off x="2318271" y="4848919"/>
            <a:ext cx="2457750" cy="2112129"/>
            <a:chOff x="0" y="0"/>
            <a:chExt cx="812800" cy="698500"/>
          </a:xfrm>
        </p:grpSpPr>
        <p:sp>
          <p:nvSpPr>
            <p:cNvPr id="25" name="Freeform 25"/>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dirty="0">
                <a:latin typeface="Calibri" panose="020F0502020204030204" pitchFamily="34" charset="0"/>
              </a:endParaRPr>
            </a:p>
          </p:txBody>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27" name="Group 27"/>
          <p:cNvGrpSpPr/>
          <p:nvPr/>
        </p:nvGrpSpPr>
        <p:grpSpPr>
          <a:xfrm>
            <a:off x="6051407" y="4848919"/>
            <a:ext cx="2457750" cy="2112129"/>
            <a:chOff x="0" y="0"/>
            <a:chExt cx="812800" cy="698500"/>
          </a:xfrm>
        </p:grpSpPr>
        <p:sp>
          <p:nvSpPr>
            <p:cNvPr id="28" name="Freeform 28"/>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dirty="0">
                <a:latin typeface="Calibri" panose="020F0502020204030204" pitchFamily="34" charset="0"/>
              </a:endParaRPr>
            </a:p>
          </p:txBody>
        </p:sp>
        <p:sp>
          <p:nvSpPr>
            <p:cNvPr id="29" name="TextBox 2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0" name="Group 30"/>
          <p:cNvGrpSpPr/>
          <p:nvPr/>
        </p:nvGrpSpPr>
        <p:grpSpPr>
          <a:xfrm>
            <a:off x="9540644" y="4639318"/>
            <a:ext cx="2945550" cy="2531332"/>
            <a:chOff x="0" y="0"/>
            <a:chExt cx="812800" cy="698500"/>
          </a:xfrm>
        </p:grpSpPr>
        <p:sp>
          <p:nvSpPr>
            <p:cNvPr id="31" name="Freeform 31"/>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32" name="TextBox 3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3" name="Group 33"/>
          <p:cNvGrpSpPr/>
          <p:nvPr/>
        </p:nvGrpSpPr>
        <p:grpSpPr>
          <a:xfrm>
            <a:off x="9784544" y="4848919"/>
            <a:ext cx="2457750" cy="2112129"/>
            <a:chOff x="0" y="0"/>
            <a:chExt cx="812800" cy="698500"/>
          </a:xfrm>
        </p:grpSpPr>
        <p:sp>
          <p:nvSpPr>
            <p:cNvPr id="34" name="Freeform 34"/>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dirty="0">
                <a:latin typeface="Calibri" panose="020F0502020204030204" pitchFamily="34" charset="0"/>
              </a:endParaRPr>
            </a:p>
          </p:txBody>
        </p:sp>
        <p:sp>
          <p:nvSpPr>
            <p:cNvPr id="35" name="TextBox 3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6" name="Group 36"/>
          <p:cNvGrpSpPr/>
          <p:nvPr/>
        </p:nvGrpSpPr>
        <p:grpSpPr>
          <a:xfrm>
            <a:off x="13273780" y="4639318"/>
            <a:ext cx="2945550" cy="2531332"/>
            <a:chOff x="0" y="0"/>
            <a:chExt cx="812800" cy="698500"/>
          </a:xfrm>
        </p:grpSpPr>
        <p:sp>
          <p:nvSpPr>
            <p:cNvPr id="37" name="Freeform 37"/>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38" name="TextBox 3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39" name="Group 39"/>
          <p:cNvGrpSpPr/>
          <p:nvPr/>
        </p:nvGrpSpPr>
        <p:grpSpPr>
          <a:xfrm>
            <a:off x="13517680" y="4848919"/>
            <a:ext cx="2457750" cy="2112129"/>
            <a:chOff x="0" y="0"/>
            <a:chExt cx="812800" cy="698500"/>
          </a:xfrm>
        </p:grpSpPr>
        <p:sp>
          <p:nvSpPr>
            <p:cNvPr id="40" name="Freeform 40"/>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a:ln w="38100" cap="sq">
              <a:gradFill>
                <a:gsLst>
                  <a:gs pos="0">
                    <a:srgbClr val="E6E6E6">
                      <a:alpha val="100000"/>
                    </a:srgbClr>
                  </a:gs>
                  <a:gs pos="100000">
                    <a:srgbClr val="FFFFFF">
                      <a:alpha val="100000"/>
                    </a:srgbClr>
                  </a:gs>
                </a:gsLst>
                <a:lin ang="0"/>
              </a:gradFill>
              <a:prstDash val="solid"/>
              <a:miter/>
            </a:ln>
          </p:spPr>
          <p:txBody>
            <a:bodyPr/>
            <a:lstStyle/>
            <a:p>
              <a:endParaRPr lang="en-US" dirty="0">
                <a:latin typeface="Calibri" panose="020F0502020204030204" pitchFamily="34" charset="0"/>
              </a:endParaRPr>
            </a:p>
          </p:txBody>
        </p:sp>
        <p:sp>
          <p:nvSpPr>
            <p:cNvPr id="41" name="TextBox 4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42" name="Freeform 42"/>
          <p:cNvSpPr/>
          <p:nvPr/>
        </p:nvSpPr>
        <p:spPr>
          <a:xfrm>
            <a:off x="14135587" y="5276739"/>
            <a:ext cx="1221936" cy="1256489"/>
          </a:xfrm>
          <a:custGeom>
            <a:avLst/>
            <a:gdLst/>
            <a:ahLst/>
            <a:cxnLst/>
            <a:rect l="l" t="t" r="r" b="b"/>
            <a:pathLst>
              <a:path w="1221936" h="1256489">
                <a:moveTo>
                  <a:pt x="0" y="0"/>
                </a:moveTo>
                <a:lnTo>
                  <a:pt x="1221936" y="0"/>
                </a:lnTo>
                <a:lnTo>
                  <a:pt x="1221936" y="1256489"/>
                </a:lnTo>
                <a:lnTo>
                  <a:pt x="0" y="12564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libri" panose="020F0502020204030204" pitchFamily="34" charset="0"/>
            </a:endParaRPr>
          </a:p>
        </p:txBody>
      </p:sp>
      <p:sp>
        <p:nvSpPr>
          <p:cNvPr id="43" name="AutoShape 43"/>
          <p:cNvSpPr/>
          <p:nvPr/>
        </p:nvSpPr>
        <p:spPr>
          <a:xfrm flipV="1">
            <a:off x="4967686" y="5904984"/>
            <a:ext cx="880930" cy="1878881"/>
          </a:xfrm>
          <a:prstGeom prst="line">
            <a:avLst/>
          </a:prstGeom>
          <a:ln w="38100" cap="flat">
            <a:gradFill>
              <a:gsLst>
                <a:gs pos="0">
                  <a:srgbClr val="001839">
                    <a:alpha val="100000"/>
                  </a:srgbClr>
                </a:gs>
                <a:gs pos="100000">
                  <a:srgbClr val="068CAE">
                    <a:alpha val="100000"/>
                  </a:srgbClr>
                </a:gs>
              </a:gsLst>
              <a:path path="circle">
                <a:fillToRect r="100000" b="100000"/>
              </a:path>
              <a:tileRect l="-100000" t="-100000"/>
            </a:gradFill>
            <a:prstDash val="solid"/>
            <a:headEnd type="none" w="sm" len="sm"/>
            <a:tailEnd type="none" w="sm" len="sm"/>
          </a:ln>
        </p:spPr>
        <p:txBody>
          <a:bodyPr/>
          <a:lstStyle/>
          <a:p>
            <a:endParaRPr lang="en-US" dirty="0">
              <a:latin typeface="Calibri" panose="020F0502020204030204" pitchFamily="34" charset="0"/>
            </a:endParaRPr>
          </a:p>
        </p:txBody>
      </p:sp>
      <p:sp>
        <p:nvSpPr>
          <p:cNvPr id="44" name="AutoShape 44"/>
          <p:cNvSpPr/>
          <p:nvPr/>
        </p:nvSpPr>
        <p:spPr>
          <a:xfrm flipH="1">
            <a:off x="8711948" y="5904984"/>
            <a:ext cx="869804" cy="0"/>
          </a:xfrm>
          <a:prstGeom prst="line">
            <a:avLst/>
          </a:prstGeom>
          <a:ln w="38100" cap="flat">
            <a:gradFill>
              <a:gsLst>
                <a:gs pos="0">
                  <a:srgbClr val="001839">
                    <a:alpha val="100000"/>
                  </a:srgbClr>
                </a:gs>
                <a:gs pos="100000">
                  <a:srgbClr val="068CAE">
                    <a:alpha val="100000"/>
                  </a:srgbClr>
                </a:gs>
              </a:gsLst>
              <a:path path="circle">
                <a:fillToRect r="100000" b="100000"/>
              </a:path>
              <a:tileRect l="-100000" t="-100000"/>
            </a:gradFill>
            <a:prstDash val="solid"/>
            <a:headEnd type="none" w="sm" len="sm"/>
            <a:tailEnd type="none" w="sm" len="sm"/>
          </a:ln>
        </p:spPr>
        <p:txBody>
          <a:bodyPr/>
          <a:lstStyle/>
          <a:p>
            <a:endParaRPr lang="en-US" dirty="0">
              <a:latin typeface="Calibri" panose="020F0502020204030204" pitchFamily="34" charset="0"/>
            </a:endParaRPr>
          </a:p>
        </p:txBody>
      </p:sp>
      <p:sp>
        <p:nvSpPr>
          <p:cNvPr id="45" name="AutoShape 45"/>
          <p:cNvSpPr/>
          <p:nvPr/>
        </p:nvSpPr>
        <p:spPr>
          <a:xfrm>
            <a:off x="12445085" y="5904984"/>
            <a:ext cx="875229" cy="1878881"/>
          </a:xfrm>
          <a:prstGeom prst="line">
            <a:avLst/>
          </a:prstGeom>
          <a:ln w="38100" cap="flat">
            <a:gradFill>
              <a:gsLst>
                <a:gs pos="0">
                  <a:srgbClr val="001839">
                    <a:alpha val="100000"/>
                  </a:srgbClr>
                </a:gs>
                <a:gs pos="100000">
                  <a:srgbClr val="068CAE">
                    <a:alpha val="100000"/>
                  </a:srgbClr>
                </a:gs>
              </a:gsLst>
              <a:path path="circle">
                <a:fillToRect r="100000" b="100000"/>
              </a:path>
              <a:tileRect l="-100000" t="-100000"/>
            </a:gradFill>
            <a:prstDash val="solid"/>
            <a:headEnd type="none" w="sm" len="sm"/>
            <a:tailEnd type="none" w="sm" len="sm"/>
          </a:ln>
        </p:spPr>
        <p:txBody>
          <a:bodyPr/>
          <a:lstStyle/>
          <a:p>
            <a:endParaRPr lang="en-US" dirty="0">
              <a:latin typeface="Calibri" panose="020F0502020204030204" pitchFamily="34" charset="0"/>
            </a:endParaRPr>
          </a:p>
        </p:txBody>
      </p:sp>
      <p:grpSp>
        <p:nvGrpSpPr>
          <p:cNvPr id="52" name="Group 52"/>
          <p:cNvGrpSpPr/>
          <p:nvPr/>
        </p:nvGrpSpPr>
        <p:grpSpPr>
          <a:xfrm rot="-7210721">
            <a:off x="13844504" y="2125887"/>
            <a:ext cx="3675689" cy="884486"/>
            <a:chOff x="0" y="0"/>
            <a:chExt cx="2902779" cy="698500"/>
          </a:xfrm>
        </p:grpSpPr>
        <p:sp>
          <p:nvSpPr>
            <p:cNvPr id="53" name="Freeform 53"/>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4" name="TextBox 54"/>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49" name="Group 49"/>
          <p:cNvGrpSpPr/>
          <p:nvPr/>
        </p:nvGrpSpPr>
        <p:grpSpPr>
          <a:xfrm rot="7211999">
            <a:off x="-594076" y="1307536"/>
            <a:ext cx="4479755" cy="1663366"/>
            <a:chOff x="0" y="0"/>
            <a:chExt cx="1881191" cy="698500"/>
          </a:xfrm>
        </p:grpSpPr>
        <p:sp>
          <p:nvSpPr>
            <p:cNvPr id="50" name="Freeform 5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1" name="TextBox 5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grpSp>
        <p:nvGrpSpPr>
          <p:cNvPr id="55" name="Group 55"/>
          <p:cNvGrpSpPr/>
          <p:nvPr/>
        </p:nvGrpSpPr>
        <p:grpSpPr>
          <a:xfrm rot="7211999">
            <a:off x="786956" y="1523856"/>
            <a:ext cx="3675689" cy="884486"/>
            <a:chOff x="0" y="0"/>
            <a:chExt cx="2902779" cy="698500"/>
          </a:xfrm>
        </p:grpSpPr>
        <p:sp>
          <p:nvSpPr>
            <p:cNvPr id="56" name="Freeform 56"/>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7" name="TextBox 57"/>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58" name="Freeform 58"/>
          <p:cNvSpPr/>
          <p:nvPr/>
        </p:nvSpPr>
        <p:spPr>
          <a:xfrm>
            <a:off x="13870771" y="961773"/>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5">
              <a:extLst>
                <a:ext uri="{96DAC541-7B7A-43D3-8B79-37D633B846F1}">
                  <asvg:svgBlip xmlns:asvg="http://schemas.microsoft.com/office/drawing/2016/SVG/main" r:embed="rId6"/>
                </a:ext>
              </a:extLst>
            </a:blip>
            <a:stretch>
              <a:fillRect r="-47092"/>
            </a:stretch>
          </a:blipFill>
        </p:spPr>
        <p:txBody>
          <a:bodyPr/>
          <a:lstStyle/>
          <a:p>
            <a:endParaRPr lang="en-US" dirty="0">
              <a:latin typeface="Calibri" panose="020F0502020204030204" pitchFamily="34" charset="0"/>
            </a:endParaRPr>
          </a:p>
        </p:txBody>
      </p:sp>
      <p:sp>
        <p:nvSpPr>
          <p:cNvPr id="59" name="Freeform 59"/>
          <p:cNvSpPr/>
          <p:nvPr/>
        </p:nvSpPr>
        <p:spPr>
          <a:xfrm flipH="1">
            <a:off x="3349539" y="961773"/>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5">
              <a:extLst>
                <a:ext uri="{96DAC541-7B7A-43D3-8B79-37D633B846F1}">
                  <asvg:svgBlip xmlns:asvg="http://schemas.microsoft.com/office/drawing/2016/SVG/main" r:embed="rId6"/>
                </a:ext>
              </a:extLst>
            </a:blip>
            <a:stretch>
              <a:fillRect r="-47092"/>
            </a:stretch>
          </a:blipFill>
        </p:spPr>
        <p:txBody>
          <a:bodyPr/>
          <a:lstStyle/>
          <a:p>
            <a:endParaRPr lang="en-US" dirty="0">
              <a:latin typeface="Calibri" panose="020F0502020204030204" pitchFamily="34" charset="0"/>
            </a:endParaRPr>
          </a:p>
        </p:txBody>
      </p:sp>
      <p:sp>
        <p:nvSpPr>
          <p:cNvPr id="60" name="TextBox 60"/>
          <p:cNvSpPr txBox="1"/>
          <p:nvPr/>
        </p:nvSpPr>
        <p:spPr>
          <a:xfrm>
            <a:off x="3868390" y="474025"/>
            <a:ext cx="4437410"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OUR CORE</a:t>
            </a:r>
          </a:p>
        </p:txBody>
      </p:sp>
      <p:sp>
        <p:nvSpPr>
          <p:cNvPr id="61" name="TextBox 61"/>
          <p:cNvSpPr txBox="1"/>
          <p:nvPr/>
        </p:nvSpPr>
        <p:spPr>
          <a:xfrm>
            <a:off x="7848600" y="474025"/>
            <a:ext cx="5703221" cy="1445973"/>
          </a:xfrm>
          <a:prstGeom prst="rect">
            <a:avLst/>
          </a:prstGeom>
        </p:spPr>
        <p:txBody>
          <a:bodyPr wrap="square" lIns="0" tIns="0" rIns="0" bIns="0" rtlCol="0" anchor="t">
            <a:spAutoFit/>
          </a:bodyPr>
          <a:lstStyle/>
          <a:p>
            <a:pPr algn="ctr">
              <a:lnSpc>
                <a:spcPts val="12503"/>
              </a:lnSpc>
              <a:spcBef>
                <a:spcPct val="0"/>
              </a:spcBef>
            </a:pPr>
            <a:r>
              <a:rPr lang="en-US" sz="7200" b="1" dirty="0">
                <a:solidFill>
                  <a:srgbClr val="FFC60B"/>
                </a:solidFill>
                <a:latin typeface="Calibri" panose="020F0502020204030204" pitchFamily="34" charset="0"/>
                <a:ea typeface="Calibri" panose="020F0502020204030204" pitchFamily="34" charset="0"/>
                <a:cs typeface="Calibri" panose="020F0502020204030204" pitchFamily="34" charset="0"/>
                <a:sym typeface="Big Shoulders Display Bold"/>
              </a:rPr>
              <a:t>CAPABILITIES</a:t>
            </a:r>
          </a:p>
        </p:txBody>
      </p:sp>
      <p:sp>
        <p:nvSpPr>
          <p:cNvPr id="63" name="TextBox 63"/>
          <p:cNvSpPr txBox="1"/>
          <p:nvPr/>
        </p:nvSpPr>
        <p:spPr>
          <a:xfrm>
            <a:off x="2223038" y="7422059"/>
            <a:ext cx="2648216" cy="769441"/>
          </a:xfrm>
          <a:prstGeom prst="rect">
            <a:avLst/>
          </a:prstGeom>
        </p:spPr>
        <p:txBody>
          <a:bodyPr lIns="0" tIns="0" rIns="0" bIns="0" rtlCol="0" anchor="t">
            <a:spAutoFit/>
          </a:bodyPr>
          <a:lstStyle/>
          <a:p>
            <a:pPr algn="ctr">
              <a:lnSpc>
                <a:spcPts val="3028"/>
              </a:lnSpc>
            </a:pPr>
            <a:r>
              <a:rPr lang="en-US" sz="2523" b="1" spc="-25"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Digital Transformation</a:t>
            </a:r>
          </a:p>
        </p:txBody>
      </p:sp>
      <p:sp>
        <p:nvSpPr>
          <p:cNvPr id="64" name="TextBox 64"/>
          <p:cNvSpPr txBox="1"/>
          <p:nvPr/>
        </p:nvSpPr>
        <p:spPr>
          <a:xfrm>
            <a:off x="5943866" y="7608800"/>
            <a:ext cx="2648216" cy="390525"/>
          </a:xfrm>
          <a:prstGeom prst="rect">
            <a:avLst/>
          </a:prstGeom>
        </p:spPr>
        <p:txBody>
          <a:bodyPr lIns="0" tIns="0" rIns="0" bIns="0" rtlCol="0" anchor="t">
            <a:spAutoFit/>
          </a:bodyPr>
          <a:lstStyle/>
          <a:p>
            <a:pPr algn="ctr">
              <a:lnSpc>
                <a:spcPts val="3028"/>
              </a:lnSpc>
            </a:pPr>
            <a:r>
              <a:rPr lang="en-US" sz="2523" b="1" spc="-25"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Data Intelligence</a:t>
            </a:r>
          </a:p>
        </p:txBody>
      </p:sp>
      <p:sp>
        <p:nvSpPr>
          <p:cNvPr id="65" name="TextBox 65"/>
          <p:cNvSpPr txBox="1"/>
          <p:nvPr/>
        </p:nvSpPr>
        <p:spPr>
          <a:xfrm>
            <a:off x="9693023" y="7608800"/>
            <a:ext cx="2648216" cy="390525"/>
          </a:xfrm>
          <a:prstGeom prst="rect">
            <a:avLst/>
          </a:prstGeom>
        </p:spPr>
        <p:txBody>
          <a:bodyPr lIns="0" tIns="0" rIns="0" bIns="0" rtlCol="0" anchor="t">
            <a:spAutoFit/>
          </a:bodyPr>
          <a:lstStyle/>
          <a:p>
            <a:pPr algn="ctr">
              <a:lnSpc>
                <a:spcPts val="3028"/>
              </a:lnSpc>
            </a:pPr>
            <a:r>
              <a:rPr lang="en-US" sz="2523" b="1" spc="-25"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Cybersecurity</a:t>
            </a:r>
          </a:p>
        </p:txBody>
      </p:sp>
      <p:sp>
        <p:nvSpPr>
          <p:cNvPr id="66" name="TextBox 66"/>
          <p:cNvSpPr txBox="1"/>
          <p:nvPr/>
        </p:nvSpPr>
        <p:spPr>
          <a:xfrm>
            <a:off x="13416746" y="7608800"/>
            <a:ext cx="2648216" cy="390525"/>
          </a:xfrm>
          <a:prstGeom prst="rect">
            <a:avLst/>
          </a:prstGeom>
        </p:spPr>
        <p:txBody>
          <a:bodyPr lIns="0" tIns="0" rIns="0" bIns="0" rtlCol="0" anchor="t">
            <a:spAutoFit/>
          </a:bodyPr>
          <a:lstStyle/>
          <a:p>
            <a:pPr algn="ctr">
              <a:lnSpc>
                <a:spcPts val="3028"/>
              </a:lnSpc>
            </a:pPr>
            <a:r>
              <a:rPr lang="en-US" sz="2523" b="1" spc="-25" dirty="0">
                <a:solidFill>
                  <a:srgbClr val="FFFFFF"/>
                </a:solidFill>
                <a:latin typeface="Calibri" panose="020F0502020204030204" pitchFamily="34" charset="0"/>
                <a:ea typeface="Calibri" panose="020F0502020204030204" pitchFamily="34" charset="0"/>
                <a:cs typeface="Calibri" panose="020F0502020204030204" pitchFamily="34" charset="0"/>
                <a:sym typeface="Big Shoulders Display Bold"/>
              </a:rPr>
              <a:t>Mission Support</a:t>
            </a:r>
          </a:p>
        </p:txBody>
      </p:sp>
      <p:sp>
        <p:nvSpPr>
          <p:cNvPr id="67" name="Freeform 67"/>
          <p:cNvSpPr/>
          <p:nvPr/>
        </p:nvSpPr>
        <p:spPr>
          <a:xfrm>
            <a:off x="2866125" y="5221893"/>
            <a:ext cx="1362041" cy="1366181"/>
          </a:xfrm>
          <a:custGeom>
            <a:avLst/>
            <a:gdLst/>
            <a:ahLst/>
            <a:cxnLst/>
            <a:rect l="l" t="t" r="r" b="b"/>
            <a:pathLst>
              <a:path w="1362041" h="1366181">
                <a:moveTo>
                  <a:pt x="0" y="0"/>
                </a:moveTo>
                <a:lnTo>
                  <a:pt x="1362041" y="0"/>
                </a:lnTo>
                <a:lnTo>
                  <a:pt x="1362041" y="1366181"/>
                </a:lnTo>
                <a:lnTo>
                  <a:pt x="0" y="1366181"/>
                </a:lnTo>
                <a:lnTo>
                  <a:pt x="0" y="0"/>
                </a:lnTo>
                <a:close/>
              </a:path>
            </a:pathLst>
          </a:custGeom>
          <a:blipFill>
            <a:blip r:embed="rId7"/>
            <a:stretch>
              <a:fillRect/>
            </a:stretch>
          </a:blipFill>
        </p:spPr>
        <p:txBody>
          <a:bodyPr/>
          <a:lstStyle/>
          <a:p>
            <a:endParaRPr lang="en-US" dirty="0">
              <a:latin typeface="Calibri" panose="020F0502020204030204" pitchFamily="34" charset="0"/>
            </a:endParaRPr>
          </a:p>
        </p:txBody>
      </p:sp>
      <p:sp>
        <p:nvSpPr>
          <p:cNvPr id="68" name="Freeform 68"/>
          <p:cNvSpPr/>
          <p:nvPr/>
        </p:nvSpPr>
        <p:spPr>
          <a:xfrm>
            <a:off x="6593778" y="5221893"/>
            <a:ext cx="1373009" cy="1264504"/>
          </a:xfrm>
          <a:custGeom>
            <a:avLst/>
            <a:gdLst/>
            <a:ahLst/>
            <a:cxnLst/>
            <a:rect l="l" t="t" r="r" b="b"/>
            <a:pathLst>
              <a:path w="1373009" h="1264504">
                <a:moveTo>
                  <a:pt x="0" y="0"/>
                </a:moveTo>
                <a:lnTo>
                  <a:pt x="1373009" y="0"/>
                </a:lnTo>
                <a:lnTo>
                  <a:pt x="1373009" y="1264504"/>
                </a:lnTo>
                <a:lnTo>
                  <a:pt x="0" y="1264504"/>
                </a:lnTo>
                <a:lnTo>
                  <a:pt x="0" y="0"/>
                </a:lnTo>
                <a:close/>
              </a:path>
            </a:pathLst>
          </a:custGeom>
          <a:blipFill>
            <a:blip r:embed="rId8"/>
            <a:stretch>
              <a:fillRect/>
            </a:stretch>
          </a:blipFill>
        </p:spPr>
        <p:txBody>
          <a:bodyPr/>
          <a:lstStyle/>
          <a:p>
            <a:endParaRPr lang="en-US" dirty="0">
              <a:latin typeface="Calibri" panose="020F0502020204030204" pitchFamily="34" charset="0"/>
            </a:endParaRPr>
          </a:p>
        </p:txBody>
      </p:sp>
      <p:sp>
        <p:nvSpPr>
          <p:cNvPr id="69" name="Freeform 69"/>
          <p:cNvSpPr/>
          <p:nvPr/>
        </p:nvSpPr>
        <p:spPr>
          <a:xfrm>
            <a:off x="10490934" y="5351396"/>
            <a:ext cx="1135001" cy="1135001"/>
          </a:xfrm>
          <a:custGeom>
            <a:avLst/>
            <a:gdLst/>
            <a:ahLst/>
            <a:cxnLst/>
            <a:rect l="l" t="t" r="r" b="b"/>
            <a:pathLst>
              <a:path w="1135001" h="1135001">
                <a:moveTo>
                  <a:pt x="0" y="0"/>
                </a:moveTo>
                <a:lnTo>
                  <a:pt x="1135001" y="0"/>
                </a:lnTo>
                <a:lnTo>
                  <a:pt x="1135001" y="1135001"/>
                </a:lnTo>
                <a:lnTo>
                  <a:pt x="0" y="1135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Calibri" panose="020F0502020204030204" pitchFamily="34" charset="0"/>
            </a:endParaRPr>
          </a:p>
        </p:txBody>
      </p:sp>
      <p:sp>
        <p:nvSpPr>
          <p:cNvPr id="70" name="TextBox 70"/>
          <p:cNvSpPr txBox="1"/>
          <p:nvPr/>
        </p:nvSpPr>
        <p:spPr>
          <a:xfrm>
            <a:off x="1981200" y="8494820"/>
            <a:ext cx="3584470" cy="1008481"/>
          </a:xfrm>
          <a:prstGeom prst="rect">
            <a:avLst/>
          </a:prstGeom>
        </p:spPr>
        <p:txBody>
          <a:bodyPr lIns="0" tIns="0" rIns="0" bIns="0" rtlCol="0" anchor="t">
            <a:spAutoFit/>
          </a:bodyPr>
          <a:lstStyle/>
          <a:p>
            <a:pPr marL="431800" lvl="1" indent="-215900" algn="l">
              <a:lnSpc>
                <a:spcPts val="2000"/>
              </a:lnSpc>
              <a:buFont typeface="Arial"/>
              <a:buChar char="•"/>
            </a:pPr>
            <a:r>
              <a:rPr lang="en-US" sz="1600" dirty="0">
                <a:solidFill>
                  <a:srgbClr val="FFFFFF"/>
                </a:solidFill>
                <a:latin typeface="Arial"/>
                <a:ea typeface="Arial"/>
                <a:cs typeface="Arial"/>
                <a:sym typeface="Arial"/>
              </a:rPr>
              <a:t>User &amp; Customer Experience  </a:t>
            </a:r>
          </a:p>
          <a:p>
            <a:pPr marL="431800" lvl="1" indent="-215900" algn="l">
              <a:lnSpc>
                <a:spcPts val="2000"/>
              </a:lnSpc>
              <a:buFont typeface="Arial"/>
              <a:buChar char="•"/>
            </a:pPr>
            <a:r>
              <a:rPr lang="en-US" sz="1600" dirty="0">
                <a:solidFill>
                  <a:srgbClr val="FFFFFF"/>
                </a:solidFill>
                <a:latin typeface="Arial"/>
                <a:ea typeface="Arial"/>
                <a:cs typeface="Arial"/>
                <a:sym typeface="Arial"/>
              </a:rPr>
              <a:t>Agile Development  </a:t>
            </a:r>
          </a:p>
          <a:p>
            <a:pPr marL="431800" lvl="1" indent="-215900" algn="l">
              <a:lnSpc>
                <a:spcPts val="2000"/>
              </a:lnSpc>
              <a:buFont typeface="Arial"/>
              <a:buChar char="•"/>
            </a:pPr>
            <a:r>
              <a:rPr lang="en-US" sz="1600" dirty="0">
                <a:solidFill>
                  <a:srgbClr val="FFFFFF"/>
                </a:solidFill>
                <a:latin typeface="Arial"/>
                <a:ea typeface="Arial"/>
                <a:cs typeface="Arial"/>
                <a:sym typeface="Arial"/>
              </a:rPr>
              <a:t>Application Modernization  Cloud Enablement</a:t>
            </a:r>
          </a:p>
        </p:txBody>
      </p:sp>
      <p:sp>
        <p:nvSpPr>
          <p:cNvPr id="71" name="TextBox 71"/>
          <p:cNvSpPr txBox="1"/>
          <p:nvPr/>
        </p:nvSpPr>
        <p:spPr>
          <a:xfrm>
            <a:off x="9525000" y="8390045"/>
            <a:ext cx="4057304" cy="1298388"/>
          </a:xfrm>
          <a:prstGeom prst="rect">
            <a:avLst/>
          </a:prstGeom>
        </p:spPr>
        <p:txBody>
          <a:bodyPr lIns="0" tIns="0" rIns="0" bIns="0" rtlCol="0" anchor="t">
            <a:spAutoFit/>
          </a:bodyPr>
          <a:lstStyle/>
          <a:p>
            <a:pPr marL="431800" lvl="1" indent="-215900" algn="l">
              <a:lnSpc>
                <a:spcPts val="2000"/>
              </a:lnSpc>
              <a:buFont typeface="Arial"/>
              <a:buChar char="•"/>
            </a:pPr>
            <a:r>
              <a:rPr lang="en-US" sz="2000" dirty="0">
                <a:solidFill>
                  <a:srgbClr val="FFFFFF"/>
                </a:solidFill>
                <a:latin typeface="Arial"/>
                <a:ea typeface="Arial"/>
                <a:cs typeface="Arial"/>
                <a:sym typeface="Arial"/>
              </a:rPr>
              <a:t>Implementation &amp; Integration</a:t>
            </a:r>
          </a:p>
          <a:p>
            <a:pPr marL="431800" lvl="1" indent="-215900" algn="l">
              <a:lnSpc>
                <a:spcPts val="2000"/>
              </a:lnSpc>
              <a:buFont typeface="Arial"/>
              <a:buChar char="•"/>
            </a:pPr>
            <a:r>
              <a:rPr lang="en-US" sz="2000" dirty="0">
                <a:solidFill>
                  <a:srgbClr val="FFFFFF"/>
                </a:solidFill>
                <a:latin typeface="Arial"/>
                <a:ea typeface="Arial"/>
                <a:cs typeface="Arial"/>
                <a:sym typeface="Arial"/>
              </a:rPr>
              <a:t>Penetration Testing  </a:t>
            </a:r>
          </a:p>
          <a:p>
            <a:pPr marL="431800" lvl="1" indent="-215900" algn="l">
              <a:lnSpc>
                <a:spcPts val="2000"/>
              </a:lnSpc>
              <a:buFont typeface="Arial"/>
              <a:buChar char="•"/>
            </a:pPr>
            <a:r>
              <a:rPr lang="en-US" sz="2000" dirty="0">
                <a:solidFill>
                  <a:srgbClr val="FFFFFF"/>
                </a:solidFill>
                <a:latin typeface="Arial"/>
                <a:ea typeface="Arial"/>
                <a:cs typeface="Arial"/>
                <a:sym typeface="Arial"/>
              </a:rPr>
              <a:t>Authorization and Accreditation </a:t>
            </a:r>
          </a:p>
          <a:p>
            <a:pPr marL="431800" lvl="1" indent="-215900" algn="l">
              <a:lnSpc>
                <a:spcPts val="2000"/>
              </a:lnSpc>
              <a:buFont typeface="Arial"/>
              <a:buChar char="•"/>
            </a:pPr>
            <a:r>
              <a:rPr lang="en-US" sz="1600" dirty="0">
                <a:solidFill>
                  <a:srgbClr val="FFFFFF"/>
                </a:solidFill>
                <a:latin typeface="Arial"/>
                <a:ea typeface="Arial"/>
                <a:cs typeface="Arial"/>
                <a:sym typeface="Arial"/>
              </a:rPr>
              <a:t>Continuous</a:t>
            </a:r>
            <a:r>
              <a:rPr lang="en-US" sz="2000" dirty="0">
                <a:solidFill>
                  <a:srgbClr val="FFFFFF"/>
                </a:solidFill>
                <a:latin typeface="Arial"/>
                <a:ea typeface="Arial"/>
                <a:cs typeface="Arial"/>
                <a:sym typeface="Arial"/>
              </a:rPr>
              <a:t> Monitoring &amp; Remediation </a:t>
            </a:r>
          </a:p>
        </p:txBody>
      </p:sp>
      <p:sp>
        <p:nvSpPr>
          <p:cNvPr id="72" name="TextBox 72"/>
          <p:cNvSpPr txBox="1"/>
          <p:nvPr/>
        </p:nvSpPr>
        <p:spPr>
          <a:xfrm>
            <a:off x="5562600" y="8390045"/>
            <a:ext cx="3710637" cy="1546001"/>
          </a:xfrm>
          <a:prstGeom prst="rect">
            <a:avLst/>
          </a:prstGeom>
        </p:spPr>
        <p:txBody>
          <a:bodyPr lIns="0" tIns="0" rIns="0" bIns="0" rtlCol="0" anchor="t">
            <a:spAutoFit/>
          </a:bodyPr>
          <a:lstStyle/>
          <a:p>
            <a:pPr marL="431800" lvl="1" indent="-215900" algn="l">
              <a:lnSpc>
                <a:spcPts val="2000"/>
              </a:lnSpc>
              <a:buFont typeface="Arial"/>
              <a:buChar char="•"/>
            </a:pPr>
            <a:r>
              <a:rPr lang="en-US" sz="2000" dirty="0">
                <a:solidFill>
                  <a:srgbClr val="FFFFFF"/>
                </a:solidFill>
                <a:latin typeface="Arial"/>
                <a:ea typeface="Arial"/>
                <a:cs typeface="Arial"/>
                <a:sym typeface="Arial"/>
              </a:rPr>
              <a:t>Data &amp; Predictive Analytics</a:t>
            </a:r>
          </a:p>
          <a:p>
            <a:pPr marL="431800" lvl="1" indent="-215900" algn="l">
              <a:lnSpc>
                <a:spcPts val="2000"/>
              </a:lnSpc>
              <a:buFont typeface="Arial"/>
              <a:buChar char="•"/>
            </a:pPr>
            <a:r>
              <a:rPr lang="en-US" sz="1600" dirty="0">
                <a:solidFill>
                  <a:srgbClr val="FFFFFF"/>
                </a:solidFill>
                <a:latin typeface="Arial"/>
                <a:ea typeface="Arial"/>
                <a:cs typeface="Arial"/>
                <a:sym typeface="Arial"/>
              </a:rPr>
              <a:t>Data</a:t>
            </a:r>
            <a:r>
              <a:rPr lang="en-US" sz="2000" dirty="0">
                <a:solidFill>
                  <a:srgbClr val="FFFFFF"/>
                </a:solidFill>
                <a:latin typeface="Arial"/>
                <a:ea typeface="Arial"/>
                <a:cs typeface="Arial"/>
                <a:sym typeface="Arial"/>
              </a:rPr>
              <a:t> Science </a:t>
            </a:r>
          </a:p>
          <a:p>
            <a:pPr marL="431800" lvl="1" indent="-215900" algn="l">
              <a:lnSpc>
                <a:spcPts val="2000"/>
              </a:lnSpc>
              <a:buFont typeface="Arial"/>
              <a:buChar char="•"/>
            </a:pPr>
            <a:r>
              <a:rPr lang="en-US" sz="2000" dirty="0">
                <a:solidFill>
                  <a:srgbClr val="FFFFFF"/>
                </a:solidFill>
                <a:latin typeface="Arial"/>
                <a:ea typeface="Arial"/>
                <a:cs typeface="Arial"/>
                <a:sym typeface="Arial"/>
              </a:rPr>
              <a:t>Artificial Intelligence &amp; Machine Learning </a:t>
            </a:r>
          </a:p>
          <a:p>
            <a:pPr marL="431800" lvl="1" indent="-215900" algn="l">
              <a:lnSpc>
                <a:spcPts val="2000"/>
              </a:lnSpc>
              <a:buFont typeface="Arial"/>
              <a:buChar char="•"/>
            </a:pPr>
            <a:r>
              <a:rPr lang="en-US" sz="2000" dirty="0">
                <a:solidFill>
                  <a:srgbClr val="FFFFFF"/>
                </a:solidFill>
                <a:latin typeface="Arial"/>
                <a:ea typeface="Arial"/>
                <a:cs typeface="Arial"/>
                <a:sym typeface="Arial"/>
              </a:rPr>
              <a:t>Natural Language Processing &amp; Deep Learning</a:t>
            </a:r>
          </a:p>
        </p:txBody>
      </p:sp>
      <p:sp>
        <p:nvSpPr>
          <p:cNvPr id="73" name="TextBox 73"/>
          <p:cNvSpPr txBox="1"/>
          <p:nvPr/>
        </p:nvSpPr>
        <p:spPr>
          <a:xfrm>
            <a:off x="13563600" y="8343900"/>
            <a:ext cx="4548097" cy="1777923"/>
          </a:xfrm>
          <a:prstGeom prst="rect">
            <a:avLst/>
          </a:prstGeom>
        </p:spPr>
        <p:txBody>
          <a:bodyPr lIns="0" tIns="0" rIns="0" bIns="0" rtlCol="0" anchor="t">
            <a:spAutoFit/>
          </a:bodyPr>
          <a:lstStyle/>
          <a:p>
            <a:pPr marL="431795" lvl="1" indent="-215898" algn="l">
              <a:lnSpc>
                <a:spcPts val="1999"/>
              </a:lnSpc>
              <a:buFont typeface="Arial"/>
              <a:buChar char="•"/>
            </a:pPr>
            <a:r>
              <a:rPr lang="en-US" sz="1600" dirty="0">
                <a:solidFill>
                  <a:srgbClr val="FFFFFF"/>
                </a:solidFill>
                <a:latin typeface="Arial"/>
                <a:ea typeface="Arial"/>
                <a:cs typeface="Arial"/>
                <a:sym typeface="Arial"/>
              </a:rPr>
              <a:t>Project Portfolio Management (PPM)/PMO Support </a:t>
            </a:r>
          </a:p>
          <a:p>
            <a:pPr marL="431795" lvl="1" indent="-215898" algn="l">
              <a:lnSpc>
                <a:spcPts val="1999"/>
              </a:lnSpc>
              <a:buFont typeface="Arial"/>
              <a:buChar char="•"/>
            </a:pPr>
            <a:r>
              <a:rPr lang="en-US" sz="1600" dirty="0">
                <a:solidFill>
                  <a:srgbClr val="FFFFFF"/>
                </a:solidFill>
                <a:latin typeface="Arial"/>
                <a:ea typeface="Arial"/>
                <a:cs typeface="Arial"/>
                <a:sym typeface="Arial"/>
              </a:rPr>
              <a:t>Financial Management Support </a:t>
            </a:r>
          </a:p>
          <a:p>
            <a:pPr marL="431795" lvl="1" indent="-215898" algn="l">
              <a:lnSpc>
                <a:spcPts val="1999"/>
              </a:lnSpc>
              <a:buFont typeface="Arial"/>
              <a:buChar char="•"/>
            </a:pPr>
            <a:r>
              <a:rPr lang="en-US" sz="1600" dirty="0">
                <a:solidFill>
                  <a:srgbClr val="FFFFFF"/>
                </a:solidFill>
                <a:latin typeface="Arial"/>
                <a:ea typeface="Arial"/>
                <a:cs typeface="Arial"/>
                <a:sym typeface="Arial"/>
              </a:rPr>
              <a:t>Logistics Support </a:t>
            </a:r>
          </a:p>
          <a:p>
            <a:pPr marL="431795" lvl="1" indent="-215898" algn="l">
              <a:lnSpc>
                <a:spcPts val="1999"/>
              </a:lnSpc>
              <a:buFont typeface="Arial"/>
              <a:buChar char="•"/>
            </a:pPr>
            <a:r>
              <a:rPr lang="en-US" sz="1600" dirty="0">
                <a:solidFill>
                  <a:srgbClr val="FFFFFF"/>
                </a:solidFill>
                <a:latin typeface="Arial"/>
                <a:ea typeface="Arial"/>
                <a:cs typeface="Arial"/>
                <a:sym typeface="Arial"/>
              </a:rPr>
              <a:t>Consulting Services </a:t>
            </a:r>
          </a:p>
          <a:p>
            <a:pPr marL="431795" lvl="1" indent="-215898" algn="l">
              <a:lnSpc>
                <a:spcPts val="1999"/>
              </a:lnSpc>
              <a:buFont typeface="Arial"/>
              <a:buChar char="•"/>
            </a:pPr>
            <a:r>
              <a:rPr lang="en-US" sz="1600" dirty="0">
                <a:solidFill>
                  <a:srgbClr val="FFFFFF"/>
                </a:solidFill>
                <a:latin typeface="Arial"/>
                <a:ea typeface="Arial"/>
                <a:cs typeface="Arial"/>
                <a:sym typeface="Arial"/>
              </a:rPr>
              <a:t>Human Capital &amp; Resource Management  </a:t>
            </a:r>
          </a:p>
          <a:p>
            <a:pPr marL="431795" lvl="1" indent="-215898" algn="l">
              <a:lnSpc>
                <a:spcPts val="1999"/>
              </a:lnSpc>
              <a:buFont typeface="Arial"/>
              <a:buChar char="•"/>
            </a:pPr>
            <a:r>
              <a:rPr lang="en-US" sz="1600" dirty="0">
                <a:solidFill>
                  <a:srgbClr val="FFFFFF"/>
                </a:solidFill>
                <a:latin typeface="Arial"/>
                <a:ea typeface="Arial"/>
                <a:cs typeface="Arial"/>
                <a:sym typeface="Arial"/>
              </a:rPr>
              <a:t>Exercise &amp; Training Support </a:t>
            </a:r>
          </a:p>
        </p:txBody>
      </p:sp>
      <p:grpSp>
        <p:nvGrpSpPr>
          <p:cNvPr id="3" name="Group 3"/>
          <p:cNvGrpSpPr/>
          <p:nvPr/>
        </p:nvGrpSpPr>
        <p:grpSpPr>
          <a:xfrm>
            <a:off x="1839165" y="2321576"/>
            <a:ext cx="14609669" cy="1649626"/>
            <a:chOff x="0" y="0"/>
            <a:chExt cx="1062967" cy="120023"/>
          </a:xfrm>
        </p:grpSpPr>
        <p:sp>
          <p:nvSpPr>
            <p:cNvPr id="4" name="Freeform 4"/>
            <p:cNvSpPr/>
            <p:nvPr/>
          </p:nvSpPr>
          <p:spPr>
            <a:xfrm>
              <a:off x="0" y="0"/>
              <a:ext cx="1062967" cy="120023"/>
            </a:xfrm>
            <a:custGeom>
              <a:avLst/>
              <a:gdLst/>
              <a:ahLst/>
              <a:cxnLst/>
              <a:rect l="l" t="t" r="r" b="b"/>
              <a:pathLst>
                <a:path w="1062967" h="120023">
                  <a:moveTo>
                    <a:pt x="14838" y="0"/>
                  </a:moveTo>
                  <a:lnTo>
                    <a:pt x="1048130" y="0"/>
                  </a:lnTo>
                  <a:cubicBezTo>
                    <a:pt x="1052065" y="0"/>
                    <a:pt x="1055839" y="1563"/>
                    <a:pt x="1058622" y="4346"/>
                  </a:cubicBezTo>
                  <a:cubicBezTo>
                    <a:pt x="1061404" y="7128"/>
                    <a:pt x="1062967" y="10902"/>
                    <a:pt x="1062967" y="14838"/>
                  </a:cubicBezTo>
                  <a:lnTo>
                    <a:pt x="1062967" y="105185"/>
                  </a:lnTo>
                  <a:cubicBezTo>
                    <a:pt x="1062967" y="113380"/>
                    <a:pt x="1056324" y="120023"/>
                    <a:pt x="1048130" y="120023"/>
                  </a:cubicBezTo>
                  <a:lnTo>
                    <a:pt x="14838" y="120023"/>
                  </a:lnTo>
                  <a:cubicBezTo>
                    <a:pt x="10902" y="120023"/>
                    <a:pt x="7128" y="118460"/>
                    <a:pt x="4346" y="115677"/>
                  </a:cubicBezTo>
                  <a:cubicBezTo>
                    <a:pt x="1563" y="112895"/>
                    <a:pt x="0" y="109121"/>
                    <a:pt x="0" y="105185"/>
                  </a:cubicBezTo>
                  <a:lnTo>
                    <a:pt x="0" y="14838"/>
                  </a:lnTo>
                  <a:cubicBezTo>
                    <a:pt x="0" y="6643"/>
                    <a:pt x="6643" y="0"/>
                    <a:pt x="14838" y="0"/>
                  </a:cubicBezTo>
                  <a:close/>
                </a:path>
              </a:pathLst>
            </a:custGeom>
            <a:gradFill rotWithShape="1">
              <a:gsLst>
                <a:gs pos="0">
                  <a:srgbClr val="001839">
                    <a:alpha val="100000"/>
                  </a:srgbClr>
                </a:gs>
                <a:gs pos="100000">
                  <a:srgbClr val="068CAE">
                    <a:alpha val="100000"/>
                  </a:srgbClr>
                </a:gs>
              </a:gsLst>
              <a:path path="circle">
                <a:fillToRect r="100000" b="100000"/>
              </a:path>
              <a:tileRect l="-100000" t="-100000"/>
            </a:gradFill>
          </p:spPr>
          <p:txBody>
            <a:bodyPr/>
            <a:lstStyle/>
            <a:p>
              <a:endParaRPr lang="en-US" dirty="0">
                <a:latin typeface="Calibri" panose="020F0502020204030204" pitchFamily="34" charset="0"/>
              </a:endParaRPr>
            </a:p>
          </p:txBody>
        </p:sp>
        <p:sp>
          <p:nvSpPr>
            <p:cNvPr id="5" name="TextBox 5"/>
            <p:cNvSpPr txBox="1"/>
            <p:nvPr/>
          </p:nvSpPr>
          <p:spPr>
            <a:xfrm>
              <a:off x="0" y="-38100"/>
              <a:ext cx="1062967" cy="158123"/>
            </a:xfrm>
            <a:prstGeom prst="rect">
              <a:avLst/>
            </a:prstGeom>
          </p:spPr>
          <p:txBody>
            <a:bodyPr lIns="50800" tIns="50800" rIns="50800" bIns="50800" rtlCol="0" anchor="ctr"/>
            <a:lstStyle/>
            <a:p>
              <a:pPr algn="ctr">
                <a:lnSpc>
                  <a:spcPts val="2659"/>
                </a:lnSpc>
                <a:spcBef>
                  <a:spcPct val="0"/>
                </a:spcBef>
              </a:pPr>
              <a:endParaRPr dirty="0">
                <a:latin typeface="Calibri" panose="020F0502020204030204" pitchFamily="34" charset="0"/>
              </a:endParaRPr>
            </a:p>
          </p:txBody>
        </p:sp>
      </p:grpSp>
      <p:sp>
        <p:nvSpPr>
          <p:cNvPr id="62" name="TextBox 62"/>
          <p:cNvSpPr txBox="1"/>
          <p:nvPr/>
        </p:nvSpPr>
        <p:spPr>
          <a:xfrm>
            <a:off x="2357206" y="2560601"/>
            <a:ext cx="13573588" cy="1286098"/>
          </a:xfrm>
          <a:prstGeom prst="rect">
            <a:avLst/>
          </a:prstGeom>
        </p:spPr>
        <p:txBody>
          <a:bodyPr lIns="0" tIns="0" rIns="0" bIns="0" rtlCol="0" anchor="t">
            <a:spAutoFit/>
          </a:bodyPr>
          <a:lstStyle/>
          <a:p>
            <a:pPr algn="ctr">
              <a:lnSpc>
                <a:spcPts val="3263"/>
              </a:lnSpc>
            </a:pPr>
            <a:r>
              <a:rPr lang="en-US" sz="2719" b="1" spc="-27" dirty="0">
                <a:solidFill>
                  <a:srgbClr val="FFFFFF"/>
                </a:solidFill>
                <a:latin typeface="Arial Bold"/>
                <a:ea typeface="Arial Bold"/>
                <a:cs typeface="Arial Bold"/>
                <a:sym typeface="Arial Bold"/>
              </a:rPr>
              <a:t>At </a:t>
            </a:r>
            <a:r>
              <a:rPr lang="en-US" sz="2719" b="1" spc="-27" dirty="0" err="1">
                <a:solidFill>
                  <a:srgbClr val="FFFFFF"/>
                </a:solidFill>
                <a:latin typeface="Arial Bold"/>
                <a:ea typeface="Arial Bold"/>
                <a:cs typeface="Arial Bold"/>
                <a:sym typeface="Arial Bold"/>
              </a:rPr>
              <a:t>Aretum</a:t>
            </a:r>
            <a:r>
              <a:rPr lang="en-US" sz="2719" b="1" spc="-27" dirty="0">
                <a:solidFill>
                  <a:srgbClr val="FFFFFF"/>
                </a:solidFill>
                <a:latin typeface="Arial Bold"/>
                <a:ea typeface="Arial Bold"/>
                <a:cs typeface="Arial Bold"/>
                <a:sym typeface="Arial Bold"/>
              </a:rPr>
              <a:t>, we specialize in four key areas that drive business and organizational success. These competencies allow us to address the most pressing challenges faced by today’s enterprises and government agencies: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2a825cd-906c-47d6-a95c-2220b36e021d" xsi:nil="true"/>
    <lcf76f155ced4ddcb4097134ff3c332f xmlns="bfb608a7-c852-4c59-b52b-d08184c9aa3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E021D0B976FC4999D74D00F405A4D1" ma:contentTypeVersion="11" ma:contentTypeDescription="Create a new document." ma:contentTypeScope="" ma:versionID="3cb1f91ce99734a039b5692d308b6abc">
  <xsd:schema xmlns:xsd="http://www.w3.org/2001/XMLSchema" xmlns:xs="http://www.w3.org/2001/XMLSchema" xmlns:p="http://schemas.microsoft.com/office/2006/metadata/properties" xmlns:ns2="bfb608a7-c852-4c59-b52b-d08184c9aa3d" xmlns:ns3="f2a825cd-906c-47d6-a95c-2220b36e021d" targetNamespace="http://schemas.microsoft.com/office/2006/metadata/properties" ma:root="true" ma:fieldsID="6a287a7e722454ae9065b6b74b07c91f" ns2:_="" ns3:_="">
    <xsd:import namespace="bfb608a7-c852-4c59-b52b-d08184c9aa3d"/>
    <xsd:import namespace="f2a825cd-906c-47d6-a95c-2220b36e02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b608a7-c852-4c59-b52b-d08184c9aa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4f89558-10f8-4bf4-b4e5-abd499486ef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a825cd-906c-47d6-a95c-2220b36e021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04f2239-bb22-4dc2-8c04-02c13cacf279}" ma:internalName="TaxCatchAll" ma:showField="CatchAllData" ma:web="f2a825cd-906c-47d6-a95c-2220b36e02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B1DD53-1B1C-49CB-AE38-5508E144D1CC}">
  <ds:schemaRefs>
    <ds:schemaRef ds:uri="http://schemas.microsoft.com/sharepoint/v3/contenttype/forms"/>
  </ds:schemaRefs>
</ds:datastoreItem>
</file>

<file path=customXml/itemProps2.xml><?xml version="1.0" encoding="utf-8"?>
<ds:datastoreItem xmlns:ds="http://schemas.openxmlformats.org/officeDocument/2006/customXml" ds:itemID="{75C408EF-2B4B-4DA3-8313-BF64A2902D67}">
  <ds:schemaRefs>
    <ds:schemaRef ds:uri="http://purl.org/dc/elements/1.1/"/>
    <ds:schemaRef ds:uri="http://purl.org/dc/dcmitype/"/>
    <ds:schemaRef ds:uri="http://schemas.microsoft.com/office/2006/metadata/properties"/>
    <ds:schemaRef ds:uri="f2a825cd-906c-47d6-a95c-2220b36e021d"/>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bfb608a7-c852-4c59-b52b-d08184c9aa3d"/>
    <ds:schemaRef ds:uri="http://purl.org/dc/terms/"/>
  </ds:schemaRefs>
</ds:datastoreItem>
</file>

<file path=customXml/itemProps3.xml><?xml version="1.0" encoding="utf-8"?>
<ds:datastoreItem xmlns:ds="http://schemas.openxmlformats.org/officeDocument/2006/customXml" ds:itemID="{F6D285F8-FF0B-4FA4-826E-1F8EA81B59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b608a7-c852-4c59-b52b-d08184c9aa3d"/>
    <ds:schemaRef ds:uri="f2a825cd-906c-47d6-a95c-2220b36e02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TotalTime>
  <Words>3395</Words>
  <Application>Microsoft Office PowerPoint</Application>
  <PresentationFormat>Custom</PresentationFormat>
  <Paragraphs>394</Paragraphs>
  <Slides>28</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Montserrat Medium</vt:lpstr>
      <vt:lpstr>Aptos</vt:lpstr>
      <vt:lpstr>Cooper BT Medium</vt:lpstr>
      <vt:lpstr>Calibri</vt:lpstr>
      <vt:lpstr>Open Sauce</vt:lpstr>
      <vt:lpstr>Trend Sans One</vt:lpstr>
      <vt:lpstr>Arial</vt:lpstr>
      <vt:lpstr>Arial Bold</vt:lpstr>
      <vt:lpstr>Bicubik</vt:lpstr>
      <vt:lpstr>Telegraf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&amp; Core Capabilities Template</dc:title>
  <dc:creator>Andre Green</dc:creator>
  <cp:lastModifiedBy>Andre Green</cp:lastModifiedBy>
  <cp:revision>22</cp:revision>
  <dcterms:created xsi:type="dcterms:W3CDTF">2006-08-16T00:00:00Z</dcterms:created>
  <dcterms:modified xsi:type="dcterms:W3CDTF">2026-03-09T15:38:09Z</dcterms:modified>
  <dc:identifier>DAGa4B2BQsA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0x01010043E021D0B976FC4999D74D00F405A4D1</vt:lpwstr>
  </property>
  <property fmtid="{D5CDD505-2E9C-101B-9397-08002B2CF9AE}" pid="3" name="MediaServiceImageTags">
    <vt:lpwstr/>
  </property>
</Properties>
</file>